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4" r:id="rId1"/>
    <p:sldMasterId id="2147483805" r:id="rId2"/>
    <p:sldMasterId id="2147483817" r:id="rId3"/>
    <p:sldMasterId id="2147483854" r:id="rId4"/>
  </p:sldMasterIdLst>
  <p:notesMasterIdLst>
    <p:notesMasterId r:id="rId54"/>
  </p:notesMasterIdLst>
  <p:sldIdLst>
    <p:sldId id="323" r:id="rId5"/>
    <p:sldId id="324" r:id="rId6"/>
    <p:sldId id="325" r:id="rId7"/>
    <p:sldId id="326" r:id="rId8"/>
    <p:sldId id="327" r:id="rId9"/>
    <p:sldId id="328" r:id="rId10"/>
    <p:sldId id="329"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43" r:id="rId25"/>
    <p:sldId id="344" r:id="rId26"/>
    <p:sldId id="385" r:id="rId27"/>
    <p:sldId id="346" r:id="rId28"/>
    <p:sldId id="347" r:id="rId29"/>
    <p:sldId id="348" r:id="rId30"/>
    <p:sldId id="349" r:id="rId31"/>
    <p:sldId id="350" r:id="rId32"/>
    <p:sldId id="351" r:id="rId33"/>
    <p:sldId id="352" r:id="rId34"/>
    <p:sldId id="353" r:id="rId35"/>
    <p:sldId id="354" r:id="rId36"/>
    <p:sldId id="355" r:id="rId37"/>
    <p:sldId id="356" r:id="rId38"/>
    <p:sldId id="357" r:id="rId39"/>
    <p:sldId id="358" r:id="rId40"/>
    <p:sldId id="359" r:id="rId41"/>
    <p:sldId id="360" r:id="rId42"/>
    <p:sldId id="361" r:id="rId43"/>
    <p:sldId id="362" r:id="rId44"/>
    <p:sldId id="363" r:id="rId45"/>
    <p:sldId id="364" r:id="rId46"/>
    <p:sldId id="365" r:id="rId47"/>
    <p:sldId id="366" r:id="rId48"/>
    <p:sldId id="367" r:id="rId49"/>
    <p:sldId id="368" r:id="rId50"/>
    <p:sldId id="369" r:id="rId51"/>
    <p:sldId id="370" r:id="rId52"/>
    <p:sldId id="371" r:id="rId53"/>
  </p:sldIdLst>
  <p:sldSz cx="9144000" cy="5143500" type="screen16x9"/>
  <p:notesSz cx="6858000" cy="9144000"/>
  <p:defaultTex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defaultTextStyle>
  <p:modifyVerifier cryptProviderType="rsaFull" cryptAlgorithmClass="hash" cryptAlgorithmType="typeAny" cryptAlgorithmSid="4" spinCount="100000" saltData="CK2+a7BkYy4qnf1KSFhn5g==" hashData="9tfk1pzV/hkplwWntz13Px/AKVM="/>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lvin" initial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p:scale>
          <a:sx n="90" d="100"/>
          <a:sy n="90" d="100"/>
        </p:scale>
        <p:origin x="-900" y="-546"/>
      </p:cViewPr>
      <p:guideLst>
        <p:guide orient="horz" pos="1620"/>
        <p:guide pos="2880"/>
      </p:guideLst>
    </p:cSldViewPr>
  </p:slideViewPr>
  <p:notesTextViewPr>
    <p:cViewPr>
      <p:scale>
        <a:sx n="1" d="1"/>
        <a:sy n="1" d="1"/>
      </p:scale>
      <p:origin x="0" y="0"/>
    </p:cViewPr>
  </p:notesTextViewPr>
  <p:sorterViewPr>
    <p:cViewPr>
      <p:scale>
        <a:sx n="86" d="100"/>
        <a:sy n="86" d="100"/>
      </p:scale>
      <p:origin x="0" y="-15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13E2F-02E8-47FB-BCE9-24561639BE01}" type="datetimeFigureOut">
              <a:rPr lang="zh-TW" altLang="en-US" smtClean="0"/>
              <a:t>2015/9/16</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2F158E-7A41-4834-9E54-1F9AA2FF487E}" type="slidenum">
              <a:rPr lang="zh-TW" altLang="en-US" smtClean="0"/>
              <a:t>‹#›</a:t>
            </a:fld>
            <a:endParaRPr lang="zh-TW" altLang="en-US"/>
          </a:p>
        </p:txBody>
      </p:sp>
    </p:spTree>
    <p:extLst>
      <p:ext uri="{BB962C8B-B14F-4D97-AF65-F5344CB8AC3E}">
        <p14:creationId xmlns:p14="http://schemas.microsoft.com/office/powerpoint/2010/main" val="318758702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 NOTES:</a:t>
            </a:r>
            <a:br>
              <a:rPr lang="en-US" b="1" dirty="0" smtClean="0"/>
            </a:br>
            <a:r>
              <a:rPr lang="en-US" dirty="0" smtClean="0"/>
              <a:t>Welcome guests.</a:t>
            </a:r>
            <a:r>
              <a:rPr lang="en-US" baseline="0" dirty="0" smtClean="0"/>
              <a:t>  Let them know that why you’re excited to be sharing this revolutionary concept with them.</a:t>
            </a:r>
          </a:p>
          <a:p>
            <a:pPr marL="171450" indent="-171450">
              <a:buFont typeface="Arial"/>
              <a:buChar char="•"/>
            </a:pPr>
            <a:r>
              <a:rPr lang="en-US" baseline="0" dirty="0" smtClean="0"/>
              <a:t>It gives everyone a chance to enjoy the benefits of annuity without having to fund it with discretionary income, but rather with money they are already spending</a:t>
            </a:r>
          </a:p>
          <a:p>
            <a:pPr marL="171450" indent="-171450">
              <a:buFont typeface="Arial"/>
              <a:buChar char="•"/>
            </a:pPr>
            <a:r>
              <a:rPr lang="en-US" baseline="0" dirty="0" smtClean="0"/>
              <a:t>We are going to show you how you could create a residual income for yourself by simply changing how you shop and duplicating it with your team</a:t>
            </a:r>
          </a:p>
          <a:p>
            <a:pPr marL="171450" indent="-171450">
              <a:buFont typeface="Arial"/>
              <a:buChar char="•"/>
            </a:pPr>
            <a:r>
              <a:rPr lang="en-US" baseline="0" dirty="0" smtClean="0"/>
              <a:t>This plan is essentially rocket fuel for the MPCP.  </a:t>
            </a:r>
          </a:p>
          <a:p>
            <a:pPr marL="171450" indent="-171450">
              <a:buFont typeface="Arial"/>
              <a:buChar char="•"/>
            </a:pPr>
            <a:r>
              <a:rPr lang="en-US" baseline="0" dirty="0" smtClean="0"/>
              <a:t>Share any of your personal success or team’s success with the Shopping Annuity </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941981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We</a:t>
            </a:r>
            <a:r>
              <a:rPr lang="en-US" b="1" baseline="0" dirty="0" smtClean="0"/>
              <a:t> need more time to localize slides 13-18 as we are waiting for latest figures from government sources. </a:t>
            </a:r>
            <a:endParaRPr lang="en-US" b="1" dirty="0" smtClean="0"/>
          </a:p>
          <a:p>
            <a:endParaRPr lang="en-US" b="1" dirty="0" smtClean="0"/>
          </a:p>
          <a:p>
            <a:endParaRPr lang="en-US" b="1" dirty="0" smtClean="0"/>
          </a:p>
          <a:p>
            <a:endParaRPr lang="en-US" b="1" dirty="0" smtClean="0"/>
          </a:p>
          <a:p>
            <a:r>
              <a:rPr lang="en-US" b="1" dirty="0" smtClean="0"/>
              <a:t>TRAINERS</a:t>
            </a:r>
            <a:r>
              <a:rPr lang="en-US" b="1" baseline="0" dirty="0" smtClean="0"/>
              <a:t> NOTES:</a:t>
            </a:r>
          </a:p>
          <a:p>
            <a:pPr marL="171450" indent="-171450">
              <a:buFont typeface="Arial"/>
              <a:buChar char="•"/>
            </a:pPr>
            <a:r>
              <a:rPr lang="en-US" baseline="0" dirty="0" smtClean="0"/>
              <a:t>Next we talk about Apparel, transportation and health care.  </a:t>
            </a:r>
          </a:p>
          <a:p>
            <a:pPr marL="171450" indent="-171450">
              <a:buFont typeface="Arial"/>
              <a:buChar char="•"/>
            </a:pPr>
            <a:r>
              <a:rPr lang="en-US" baseline="0" dirty="0" smtClean="0"/>
              <a:t>Where are purchasing your clothes and shoes?</a:t>
            </a:r>
          </a:p>
          <a:p>
            <a:pPr marL="171450" indent="-171450">
              <a:buFont typeface="Arial"/>
              <a:buChar char="•"/>
            </a:pPr>
            <a:r>
              <a:rPr lang="en-US" baseline="0" dirty="0" smtClean="0"/>
              <a:t>What about Tylenol or other drugs?</a:t>
            </a:r>
          </a:p>
          <a:p>
            <a:pPr marL="171450" indent="-171450">
              <a:buFont typeface="Arial"/>
              <a:buChar char="•"/>
            </a:pPr>
            <a:r>
              <a:rPr lang="en-US" baseline="0" dirty="0" smtClean="0"/>
              <a:t>Where do you book your travel or airline tickets?</a:t>
            </a:r>
          </a:p>
          <a:p>
            <a:pPr marL="171450" indent="-171450">
              <a:buFont typeface="Arial"/>
              <a:buChar char="•"/>
            </a:pPr>
            <a:r>
              <a:rPr lang="en-US" baseline="0" dirty="0" smtClean="0"/>
              <a:t>Again, so much of what you are buying could be transferred to SHOP.COM to earn you money!  No need to purchase anything you don’t need – just change your habits and continuing buying everything you need, FROM YOURSELF</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09366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We</a:t>
            </a:r>
            <a:r>
              <a:rPr lang="en-US" b="1" baseline="0" dirty="0" smtClean="0"/>
              <a:t> need more time to localize slides 13-18 as we are waiting for latest figures from government sources. </a:t>
            </a:r>
            <a:endParaRPr lang="en-US" b="1" dirty="0" smtClean="0"/>
          </a:p>
          <a:p>
            <a:endParaRPr lang="en-US" b="1" dirty="0" smtClean="0"/>
          </a:p>
          <a:p>
            <a:endParaRPr lang="en-US" b="1" dirty="0" smtClean="0"/>
          </a:p>
          <a:p>
            <a:endParaRPr lang="en-US" b="1" dirty="0" smtClean="0"/>
          </a:p>
          <a:p>
            <a:r>
              <a:rPr lang="en-US" b="1" dirty="0" smtClean="0"/>
              <a:t>TRAINERS</a:t>
            </a:r>
            <a:r>
              <a:rPr lang="en-US" b="1" baseline="0" dirty="0" smtClean="0"/>
              <a:t> NOTES:</a:t>
            </a:r>
          </a:p>
          <a:p>
            <a:r>
              <a:rPr lang="en-US" baseline="0" dirty="0" smtClean="0"/>
              <a:t>Entertainment – before going to the movies, check out your website.  Find every possible bit of spending that could be paying you and start transferring it over.</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424363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We</a:t>
            </a:r>
            <a:r>
              <a:rPr lang="en-US" b="1" baseline="0" dirty="0" smtClean="0"/>
              <a:t> need more time to localize slides 13-18 as we are waiting for latest figures from government sources. </a:t>
            </a:r>
            <a:endParaRPr lang="en-US" b="1" dirty="0" smtClean="0"/>
          </a:p>
          <a:p>
            <a:endParaRPr lang="en-US" b="1" dirty="0" smtClean="0"/>
          </a:p>
          <a:p>
            <a:endParaRPr lang="en-US" b="1" dirty="0" smtClean="0"/>
          </a:p>
          <a:p>
            <a:endParaRPr lang="en-US" b="1" dirty="0" smtClean="0"/>
          </a:p>
          <a:p>
            <a:r>
              <a:rPr lang="en-US" b="1" dirty="0" smtClean="0"/>
              <a:t>TRAINERS</a:t>
            </a:r>
            <a:r>
              <a:rPr lang="en-US" b="1" baseline="0" dirty="0" smtClean="0"/>
              <a:t> NOTES:</a:t>
            </a:r>
          </a:p>
          <a:p>
            <a:pPr marL="171450" indent="-171450">
              <a:buFont typeface="Arial"/>
              <a:buChar char="•"/>
            </a:pPr>
            <a:r>
              <a:rPr lang="en-US" baseline="0" dirty="0" smtClean="0"/>
              <a:t>There are little pockets of spending everywhere that could be transferred to your Shopping Annuity.  You just have to be aware of where your money is going and make a conscious decision to transfer it.  </a:t>
            </a:r>
          </a:p>
          <a:p>
            <a:pPr marL="171450" indent="-171450">
              <a:buFont typeface="Arial"/>
              <a:buChar char="•"/>
            </a:pPr>
            <a:r>
              <a:rPr lang="en-US" baseline="0" dirty="0" smtClean="0"/>
              <a:t>Your business is currently LEAKING MONEY everywhere.  You have the opportunity to take all of this money, which statistically you are going to spend anyway and turn that spending into a residual income for yourself.  </a:t>
            </a:r>
            <a:endParaRPr lang="en-US" baseline="0" dirty="0"/>
          </a:p>
          <a:p>
            <a:pPr marL="171450" indent="-171450">
              <a:buFont typeface="Arial"/>
              <a:buChar char="•"/>
            </a:pPr>
            <a:r>
              <a:rPr lang="en-US" baseline="0" dirty="0" smtClean="0"/>
              <a:t>Ask yourself, how much are you missing out on?  If your team is only doing 10% of their shopping on their SHOP.COM website,  it’s like taking a pallet of thousands of dollars and just setting it on fire.  Money wasted!</a:t>
            </a:r>
          </a:p>
          <a:p>
            <a:pPr marL="171450" indent="-171450">
              <a:buFont typeface="Arial"/>
              <a:buChar char="•"/>
            </a:pPr>
            <a:r>
              <a:rPr lang="en-US" baseline="0" dirty="0" smtClean="0"/>
              <a:t>Don’t waste or underestimate the power of your current spending. Put that money to work for you and use it to build your Shopping Annuity.  </a:t>
            </a:r>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250797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1450" indent="-171450">
              <a:buFont typeface="Arial"/>
              <a:buChar char="•"/>
            </a:pPr>
            <a:r>
              <a:rPr lang="en-US" baseline="0" dirty="0" smtClean="0"/>
              <a:t>Do you agree that you are spending the money anyway?</a:t>
            </a:r>
          </a:p>
          <a:p>
            <a:pPr marL="171450" indent="-171450">
              <a:buFont typeface="Arial"/>
              <a:buChar char="•"/>
            </a:pPr>
            <a:r>
              <a:rPr lang="en-US" baseline="0" dirty="0" smtClean="0"/>
              <a:t>Can you see all of the places where you could be earning?</a:t>
            </a:r>
          </a:p>
          <a:p>
            <a:pPr marL="171450" indent="-171450">
              <a:buFont typeface="Arial"/>
              <a:buChar char="•"/>
            </a:pPr>
            <a:r>
              <a:rPr lang="en-US" baseline="0" dirty="0" smtClean="0"/>
              <a:t>Before you can implement our system for success, you have to acknowledge the change of shopping habits.  </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943922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It’s not just about our exclusive brands, we provide a better way to shop.  </a:t>
            </a:r>
          </a:p>
          <a:p>
            <a:r>
              <a:rPr lang="en-US" baseline="0" dirty="0" smtClean="0"/>
              <a:t>This is a transitional slide that will highlight some of the most exciting parts of SHOP.COM</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610008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079EFA50-432A-5B47-9164-EA25356F6FE0}"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326139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1450" indent="-171450">
              <a:buFont typeface="Arial"/>
              <a:buChar char="•"/>
            </a:pPr>
            <a:r>
              <a:rPr lang="en-US" baseline="0" dirty="0" smtClean="0"/>
              <a:t>How many people in the room buy makeup or know someone who buys makeup?</a:t>
            </a:r>
          </a:p>
          <a:p>
            <a:pPr marL="171450" indent="-171450">
              <a:buFont typeface="Arial"/>
              <a:buChar char="•"/>
            </a:pPr>
            <a:r>
              <a:rPr lang="en-US" baseline="0" dirty="0" smtClean="0"/>
              <a:t>Are you familiar with the brand MAC or Bobby Brown?</a:t>
            </a:r>
          </a:p>
          <a:p>
            <a:pPr marL="171450" indent="-171450">
              <a:buFont typeface="Arial"/>
              <a:buChar char="•"/>
            </a:pPr>
            <a:r>
              <a:rPr lang="en-US" dirty="0" smtClean="0"/>
              <a:t>Our award</a:t>
            </a:r>
            <a:r>
              <a:rPr lang="en-US" baseline="0" dirty="0" smtClean="0"/>
              <a:t> winning </a:t>
            </a:r>
            <a:r>
              <a:rPr lang="en-US" dirty="0" smtClean="0"/>
              <a:t>Motives brand is a better quality</a:t>
            </a:r>
            <a:r>
              <a:rPr lang="en-US" baseline="0" dirty="0" smtClean="0"/>
              <a:t> than these brands with a smaller price tag.  We don’t have to pay all the traditional expenses for marketing these products so we are able to offer a better product at a better price.  </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74409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How many people clean their homes?  </a:t>
            </a:r>
          </a:p>
          <a:p>
            <a:pPr marL="171450" indent="-171450">
              <a:buFont typeface="Arial"/>
              <a:buChar char="•"/>
            </a:pPr>
            <a:r>
              <a:rPr lang="en-US" baseline="0" dirty="0" smtClean="0"/>
              <a:t>The SNAP product appears to cost more, but in reality does twice as many loads as the competition.  </a:t>
            </a:r>
          </a:p>
          <a:p>
            <a:pPr marL="171450" indent="-171450">
              <a:buFont typeface="Arial"/>
              <a:buChar char="•"/>
            </a:pPr>
            <a:r>
              <a:rPr lang="en-US" baseline="0" dirty="0" smtClean="0"/>
              <a:t>SNAP is the better product and is almost half the cost of the competition</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63136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1450" indent="-171450">
              <a:buFont typeface="Arial"/>
              <a:buChar char="•"/>
            </a:pPr>
            <a:r>
              <a:rPr lang="en-US" baseline="0" dirty="0" smtClean="0"/>
              <a:t>We have a CashBack program that pays you and your customers cash back on everything you buy through our site.  </a:t>
            </a:r>
          </a:p>
          <a:p>
            <a:pPr marL="171450" indent="-171450">
              <a:buFont typeface="Arial"/>
              <a:buChar char="•"/>
            </a:pPr>
            <a:r>
              <a:rPr lang="en-US" baseline="0" dirty="0" smtClean="0"/>
              <a:t>This Cashback is credited to you in addition the BV and IBV you earn on your purchases</a:t>
            </a:r>
          </a:p>
          <a:p>
            <a:pPr marL="17145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683618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We</a:t>
            </a:r>
            <a:r>
              <a:rPr lang="en-US" b="1" baseline="0" dirty="0" smtClean="0"/>
              <a:t> need more time to localize slides 13-18 as we are waiting for latest figures from government sources. </a:t>
            </a:r>
            <a:endParaRPr lang="en-US" b="1" dirty="0" smtClean="0"/>
          </a:p>
          <a:p>
            <a:endParaRPr lang="en-US" b="1" dirty="0" smtClean="0"/>
          </a:p>
          <a:p>
            <a:endParaRPr lang="en-US" b="1" dirty="0" smtClean="0"/>
          </a:p>
          <a:p>
            <a:endParaRPr lang="en-US" b="1" dirty="0" smtClean="0"/>
          </a:p>
          <a:p>
            <a:r>
              <a:rPr lang="en-US" b="1" dirty="0" smtClean="0"/>
              <a:t>TRAINERS</a:t>
            </a:r>
            <a:r>
              <a:rPr lang="en-US" b="1" baseline="0" dirty="0" smtClean="0"/>
              <a:t> NOTES:</a:t>
            </a:r>
          </a:p>
          <a:p>
            <a:pPr marL="171450" indent="-171450">
              <a:buFont typeface="Arial"/>
              <a:buChar char="•"/>
            </a:pPr>
            <a:r>
              <a:rPr lang="en-US" baseline="0" dirty="0" smtClean="0"/>
              <a:t>There are little pockets of spending everywhere that could be transferred to your Shopping Annuity.  You just have to be aware of where your money is going and make a conscious decision to transfer it.  </a:t>
            </a:r>
          </a:p>
          <a:p>
            <a:pPr marL="171450" indent="-171450">
              <a:buFont typeface="Arial"/>
              <a:buChar char="•"/>
            </a:pPr>
            <a:r>
              <a:rPr lang="en-US" baseline="0" dirty="0" smtClean="0"/>
              <a:t>Your business is currently LEAKING MONEY everywhere.  You have the opportunity to take all of this money, which statistically you are going to spend anyway and turn that spending into a residual income for yourself.  </a:t>
            </a:r>
            <a:endParaRPr lang="en-US" baseline="0" dirty="0"/>
          </a:p>
          <a:p>
            <a:pPr marL="171450" indent="-171450">
              <a:buFont typeface="Arial"/>
              <a:buChar char="•"/>
            </a:pPr>
            <a:r>
              <a:rPr lang="en-US" baseline="0" dirty="0" smtClean="0"/>
              <a:t>Ask yourself, how much are you missing out on?  If your team is only doing 10% of their shopping on their SHOP.COM website,  it’s like taking a pallet of thousands of dollars and just setting it on fire.  Money wasted!</a:t>
            </a:r>
          </a:p>
          <a:p>
            <a:pPr marL="171450" indent="-171450">
              <a:buFont typeface="Arial"/>
              <a:buChar char="•"/>
            </a:pPr>
            <a:r>
              <a:rPr lang="en-US" baseline="0" dirty="0" smtClean="0"/>
              <a:t>Don’t waste or underestimate the power of your current spending. Put that money to work for you and use it to build your Shopping Annuity.  </a:t>
            </a:r>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250797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 NOTES:</a:t>
            </a:r>
            <a:br>
              <a:rPr lang="en-US" b="1" dirty="0" smtClean="0"/>
            </a:br>
            <a:r>
              <a:rPr lang="en-US" dirty="0" smtClean="0"/>
              <a:t>Like with a franchise, we have a proven system for success.  You don’t need to go through trial and error to make this work.  All you have to do is understand the concepts and implement the system.</a:t>
            </a:r>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093408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E9135-758E-8647-9971-51298252EA39}"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939255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Once you’ve seen the potential, you can complete the online Shopping Advisor on SHOP.COM.  </a:t>
            </a:r>
          </a:p>
          <a:p>
            <a:pPr marL="171450" indent="-171450">
              <a:buFont typeface="Arial"/>
              <a:buChar char="•"/>
            </a:pPr>
            <a:r>
              <a:rPr lang="en-US" baseline="0" dirty="0" smtClean="0"/>
              <a:t>This will even create a “My List” for you which will make buying products easier!</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063737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079EFA50-432A-5B47-9164-EA25356F6FE0}"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204227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The second step is to identify all of the other places you spend money with other stores and change HOW YOU BUY THEM.</a:t>
            </a:r>
          </a:p>
          <a:p>
            <a:pPr marL="171450" indent="-171450">
              <a:buFont typeface="Arial"/>
              <a:buChar char="•"/>
            </a:pPr>
            <a:r>
              <a:rPr lang="en-US" baseline="0" dirty="0" smtClean="0"/>
              <a:t>You can’t convert 100% of your buying to our brands, so identify how you can get everything else you need from our partners through SHOP.COM </a:t>
            </a:r>
          </a:p>
          <a:p>
            <a:pPr marL="171450" indent="-171450">
              <a:buFont typeface="Arial"/>
              <a:buChar char="•"/>
            </a:pPr>
            <a:r>
              <a:rPr lang="en-US" baseline="0" dirty="0" smtClean="0"/>
              <a:t>Again – same products / Same retailers = just shift the behavior to buying it through your SHOP.COM website </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404425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This is critical!   Do not skip through this slide.  It’s the equivalent of the the slide in the UBP which asks if they want the 45 year plan or the UnFranchise.  </a:t>
            </a:r>
          </a:p>
          <a:p>
            <a:pPr marL="171450" indent="-171450">
              <a:buFont typeface="Arial"/>
              <a:buChar char="•"/>
            </a:pPr>
            <a:r>
              <a:rPr lang="en-US" baseline="0" dirty="0" smtClean="0"/>
              <a:t>You can continue to spend money you are already spending the way that you’re spending it.  This will continue to make money for the companies you purchase from and earn you nothing.  Nothing changes! OR</a:t>
            </a:r>
          </a:p>
          <a:p>
            <a:pPr marL="171450" indent="-171450">
              <a:buFont typeface="Arial"/>
              <a:buChar char="•"/>
            </a:pPr>
            <a:r>
              <a:rPr lang="en-US" baseline="0" dirty="0" smtClean="0"/>
              <a:t>You can convert your spending into earning.  Continue to purchase all of the things you are going to purchase anyway and be paid on those margins from your spending as well as the spending of anyone you lead to directly or indirectly.  </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119032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Don’t forget to build share of customer!  You can create additional BV and IBV by creating lifetime value with your customers.</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11571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1450" indent="-171450">
              <a:buFont typeface="Arial"/>
              <a:buChar char="•"/>
            </a:pPr>
            <a:r>
              <a:rPr lang="en-US" baseline="0" dirty="0" smtClean="0"/>
              <a:t>This is an organization of 50 people on the left and 50 people on the right</a:t>
            </a:r>
          </a:p>
          <a:p>
            <a:pPr marL="171450" indent="-171450">
              <a:buFont typeface="Arial"/>
              <a:buChar char="•"/>
            </a:pPr>
            <a:r>
              <a:rPr lang="en-US" baseline="0" dirty="0" smtClean="0"/>
              <a:t>Everyone is doing the minimum activity requirements / not participating in the Shopping Annuity </a:t>
            </a:r>
          </a:p>
          <a:p>
            <a:pPr marL="171450" indent="-171450">
              <a:buFont typeface="Arial"/>
              <a:buChar char="•"/>
            </a:pPr>
            <a:r>
              <a:rPr lang="en-US" baseline="0" dirty="0" smtClean="0"/>
              <a:t>The multiplier is small because </a:t>
            </a:r>
            <a:r>
              <a:rPr lang="en-US" baseline="0" dirty="0" err="1" smtClean="0"/>
              <a:t>noone</a:t>
            </a:r>
            <a:r>
              <a:rPr lang="en-US" baseline="0" dirty="0" smtClean="0"/>
              <a:t> is really doing the business and definitely not doing the shopping annuity , therefore only creating $600 per month in BV checks and $300 every 3 months in IBV commissions.</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751601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1450" indent="-171450">
              <a:buFont typeface="Arial"/>
              <a:buChar char="•"/>
            </a:pPr>
            <a:r>
              <a:rPr lang="en-US" baseline="0" dirty="0" smtClean="0"/>
              <a:t>This is an organization of 50 people on the left and 50 people on the right</a:t>
            </a:r>
          </a:p>
          <a:p>
            <a:pPr marL="171450" indent="-171450">
              <a:buFont typeface="Arial"/>
              <a:buChar char="•"/>
            </a:pPr>
            <a:r>
              <a:rPr lang="en-US" baseline="0" dirty="0" smtClean="0"/>
              <a:t>Everyone is doing the minimum activity requirements / not participating in the Shopping Annuity </a:t>
            </a:r>
          </a:p>
          <a:p>
            <a:pPr marL="171450" indent="-171450">
              <a:buFont typeface="Arial"/>
              <a:buChar char="•"/>
            </a:pPr>
            <a:r>
              <a:rPr lang="en-US" baseline="0" dirty="0" smtClean="0"/>
              <a:t>The multiplier is small because </a:t>
            </a:r>
            <a:r>
              <a:rPr lang="en-US" baseline="0" dirty="0" err="1" smtClean="0"/>
              <a:t>noone</a:t>
            </a:r>
            <a:r>
              <a:rPr lang="en-US" baseline="0" dirty="0" smtClean="0"/>
              <a:t> is really doing the business and definitely not doing the shopping annuity , therefore only creating $600 per month in BV checks and $300 every 3 months in IBV commissions.</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751601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Look at the incredible difference when you take that exact same organization and have everyone doing the Shopping Annuity</a:t>
            </a:r>
          </a:p>
          <a:p>
            <a:pPr marL="171450" indent="-171450">
              <a:buFont typeface="Arial"/>
              <a:buChar char="•"/>
            </a:pPr>
            <a:r>
              <a:rPr lang="en-US" baseline="0" dirty="0" smtClean="0"/>
              <a:t>The SA is the forced multiplier!</a:t>
            </a:r>
          </a:p>
          <a:p>
            <a:pPr marL="171450" indent="-171450">
              <a:buFont typeface="Arial"/>
              <a:buChar char="•"/>
            </a:pPr>
            <a:r>
              <a:rPr lang="en-US" baseline="0" dirty="0" smtClean="0"/>
              <a:t>With everyone committing to the Shopping Annuity, that same organization is creating a way more substantial income for your business… $7,500/month in BV commissions and $3,000/month in IBV Commissions.  </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4205222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This is another slide to bring the big point Home!  </a:t>
            </a:r>
          </a:p>
          <a:p>
            <a:pPr marL="171450" indent="-171450">
              <a:buFont typeface="Arial"/>
              <a:buChar char="•"/>
            </a:pPr>
            <a:r>
              <a:rPr lang="en-US" baseline="0" dirty="0" smtClean="0"/>
              <a:t>It’s a summary slide that shows the power of the Shopping Annuity </a:t>
            </a:r>
          </a:p>
          <a:p>
            <a:pPr marL="171450" indent="-171450">
              <a:buFont typeface="Arial"/>
              <a:buChar char="•"/>
            </a:pPr>
            <a:r>
              <a:rPr lang="en-US" baseline="0" dirty="0" smtClean="0"/>
              <a:t>This is a transition to illustrate exactly why it works and how it works</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436869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89" rtl="0" eaLnBrk="1" fontAlgn="auto" latinLnBrk="0" hangingPunct="1">
              <a:lnSpc>
                <a:spcPct val="100000"/>
              </a:lnSpc>
              <a:spcBef>
                <a:spcPts val="0"/>
              </a:spcBef>
              <a:spcAft>
                <a:spcPts val="0"/>
              </a:spcAft>
              <a:buClrTx/>
              <a:buSzTx/>
              <a:buFontTx/>
              <a:buNone/>
              <a:tabLst/>
              <a:defRPr/>
            </a:pPr>
            <a:r>
              <a:rPr lang="en-US" b="1" baseline="0" dirty="0" smtClean="0"/>
              <a:t>TRAINERS NOTES:</a:t>
            </a:r>
          </a:p>
          <a:p>
            <a:pPr marL="171450" marR="0" indent="-171450" algn="l" defTabSz="457189" rtl="0" eaLnBrk="1" fontAlgn="auto" latinLnBrk="0" hangingPunct="1">
              <a:lnSpc>
                <a:spcPct val="100000"/>
              </a:lnSpc>
              <a:spcBef>
                <a:spcPts val="0"/>
              </a:spcBef>
              <a:spcAft>
                <a:spcPts val="0"/>
              </a:spcAft>
              <a:buClrTx/>
              <a:buSzTx/>
              <a:buFont typeface="Arial"/>
              <a:buChar char="•"/>
              <a:tabLst/>
              <a:defRPr/>
            </a:pPr>
            <a:r>
              <a:rPr lang="en-US" baseline="0" dirty="0" smtClean="0"/>
              <a:t>The 4% Rule is a popular </a:t>
            </a:r>
            <a:r>
              <a:rPr lang="en-US" dirty="0" smtClean="0"/>
              <a:t>investment-income strategy that says as long as you withdraw no more than </a:t>
            </a:r>
            <a:r>
              <a:rPr lang="en-US" b="1" dirty="0" smtClean="0"/>
              <a:t>4</a:t>
            </a:r>
            <a:r>
              <a:rPr lang="en-US" b="0" dirty="0" smtClean="0"/>
              <a:t>%</a:t>
            </a:r>
            <a:r>
              <a:rPr lang="en-US" dirty="0" smtClean="0"/>
              <a:t> of your initial portfolio, adjusted </a:t>
            </a:r>
            <a:r>
              <a:rPr lang="en-US" b="1" dirty="0" smtClean="0"/>
              <a:t>for</a:t>
            </a:r>
            <a:r>
              <a:rPr lang="en-US" dirty="0" smtClean="0"/>
              <a:t> inflation, on an annual basis during your retirement years, you shouldn't run out of money.</a:t>
            </a:r>
          </a:p>
          <a:p>
            <a:pPr marL="171450" marR="0" indent="-171450" algn="l" defTabSz="457189" rtl="0" eaLnBrk="1" fontAlgn="auto" latinLnBrk="0" hangingPunct="1">
              <a:lnSpc>
                <a:spcPct val="100000"/>
              </a:lnSpc>
              <a:spcBef>
                <a:spcPts val="0"/>
              </a:spcBef>
              <a:spcAft>
                <a:spcPts val="0"/>
              </a:spcAft>
              <a:buClrTx/>
              <a:buSzTx/>
              <a:buFont typeface="Arial"/>
              <a:buChar char="•"/>
              <a:tabLst/>
              <a:defRPr/>
            </a:pPr>
            <a:r>
              <a:rPr lang="en-US" dirty="0" smtClean="0"/>
              <a:t>Take a look at what it would take to create a $4,600/month</a:t>
            </a:r>
            <a:r>
              <a:rPr lang="en-US" baseline="0" dirty="0" smtClean="0"/>
              <a:t> payment to yourself at retirement, following this rule.  It would take $450,000 in the bank!  Would you have that money saved up by retirement?</a:t>
            </a:r>
          </a:p>
          <a:p>
            <a:pPr marL="171450" marR="0" indent="-171450" algn="l" defTabSz="457189" rtl="0" eaLnBrk="1" fontAlgn="auto" latinLnBrk="0" hangingPunct="1">
              <a:lnSpc>
                <a:spcPct val="100000"/>
              </a:lnSpc>
              <a:spcBef>
                <a:spcPts val="0"/>
              </a:spcBef>
              <a:spcAft>
                <a:spcPts val="0"/>
              </a:spcAft>
              <a:buClrTx/>
              <a:buSzTx/>
              <a:buFont typeface="Arial"/>
              <a:buChar char="•"/>
              <a:tabLst/>
              <a:defRPr/>
            </a:pPr>
            <a:r>
              <a:rPr lang="en-US" baseline="0" dirty="0" smtClean="0"/>
              <a:t>Most Americans are living paycheck to paycheck with little to no savings.  How will they get it done?  The answer is that most won’t, and therefore will never have the 4% rule as a viable retirement option.</a:t>
            </a:r>
          </a:p>
          <a:p>
            <a:pPr marL="171450" marR="0" indent="-171450" algn="l" defTabSz="457189" rtl="0" eaLnBrk="1" fontAlgn="auto" latinLnBrk="0" hangingPunct="1">
              <a:lnSpc>
                <a:spcPct val="100000"/>
              </a:lnSpc>
              <a:spcBef>
                <a:spcPts val="0"/>
              </a:spcBef>
              <a:spcAft>
                <a:spcPts val="0"/>
              </a:spcAft>
              <a:buClrTx/>
              <a:buSzTx/>
              <a:buFont typeface="Arial"/>
              <a:buChar char="•"/>
              <a:tabLst/>
              <a:defRPr/>
            </a:pPr>
            <a:r>
              <a:rPr lang="en-US" baseline="0" dirty="0" smtClean="0"/>
              <a:t>With Market America, you could create a $4,600 / month asset as an executive coordinator or master coordinator.  And even more, after 2-3 years of following our proven plan you could create a residual income of $1,420,000 / year.  That is the equivalent of living off of 4% of a $5MILLION asset in the bank!</a:t>
            </a:r>
          </a:p>
          <a:p>
            <a:pPr marL="171450" marR="0" indent="-171450" algn="l" defTabSz="457189" rtl="0" eaLnBrk="1" fontAlgn="auto" latinLnBrk="0" hangingPunct="1">
              <a:lnSpc>
                <a:spcPct val="100000"/>
              </a:lnSpc>
              <a:spcBef>
                <a:spcPts val="0"/>
              </a:spcBef>
              <a:spcAft>
                <a:spcPts val="0"/>
              </a:spcAft>
              <a:buClrTx/>
              <a:buSzTx/>
              <a:buFont typeface="Arial"/>
              <a:buChar char="•"/>
              <a:tabLst/>
              <a:defRPr/>
            </a:pPr>
            <a:r>
              <a:rPr lang="en-US" baseline="0" dirty="0" smtClean="0"/>
              <a:t>Think even further – if you built the </a:t>
            </a:r>
            <a:r>
              <a:rPr lang="en-US" baseline="0" dirty="0" err="1" smtClean="0"/>
              <a:t>UnFranchise</a:t>
            </a:r>
            <a:r>
              <a:rPr lang="en-US" baseline="0" dirty="0" smtClean="0"/>
              <a:t> as a way to enjoy residual income because you didn’t have the savings to participate in the 4% rule, now you can create the savings and earn both – the Residual Income from your </a:t>
            </a:r>
            <a:r>
              <a:rPr lang="en-US" baseline="0" dirty="0" err="1" smtClean="0"/>
              <a:t>UnFranchise</a:t>
            </a:r>
            <a:r>
              <a:rPr lang="en-US" baseline="0" dirty="0" smtClean="0"/>
              <a:t> and the 4% off the income you save!</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036562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 NOTES:</a:t>
            </a:r>
            <a:br>
              <a:rPr lang="en-US" b="1" dirty="0" smtClean="0"/>
            </a:br>
            <a:r>
              <a:rPr lang="en-US" dirty="0" smtClean="0"/>
              <a:t>Welcome guests.</a:t>
            </a:r>
            <a:r>
              <a:rPr lang="en-US" baseline="0" dirty="0" smtClean="0"/>
              <a:t>  Let them know that why you’re excited to be sharing this revolutionary concept with them.</a:t>
            </a:r>
          </a:p>
          <a:p>
            <a:pPr marL="171450" indent="-171450">
              <a:buFont typeface="Arial"/>
              <a:buChar char="•"/>
            </a:pPr>
            <a:r>
              <a:rPr lang="en-US" baseline="0" dirty="0" smtClean="0"/>
              <a:t>It gives everyone a chance to enjoy the benefits of annuity without having to fund it with discretionary income, but rather with money they are already spending</a:t>
            </a:r>
          </a:p>
          <a:p>
            <a:pPr marL="171450" indent="-171450">
              <a:buFont typeface="Arial"/>
              <a:buChar char="•"/>
            </a:pPr>
            <a:r>
              <a:rPr lang="en-US" baseline="0" dirty="0" smtClean="0"/>
              <a:t>We are going to show you how you could create a residual income for yourself by simply changing how you shop and duplicating it with your team</a:t>
            </a:r>
          </a:p>
          <a:p>
            <a:pPr marL="171450" indent="-171450">
              <a:buFont typeface="Arial"/>
              <a:buChar char="•"/>
            </a:pPr>
            <a:r>
              <a:rPr lang="en-US" baseline="0" dirty="0" smtClean="0"/>
              <a:t>This plan is essentially rocket fuel for the MPCP.  </a:t>
            </a:r>
          </a:p>
          <a:p>
            <a:pPr marL="171450" indent="-171450">
              <a:buFont typeface="Arial"/>
              <a:buChar char="•"/>
            </a:pPr>
            <a:r>
              <a:rPr lang="en-US" baseline="0" dirty="0" smtClean="0"/>
              <a:t>Share any of your personal success or team’s success with the Shopping Annuity </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1941981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1450" indent="-171450">
              <a:buFont typeface="Arial"/>
              <a:buChar char="•"/>
            </a:pPr>
            <a:r>
              <a:rPr lang="en-US" baseline="0" dirty="0" smtClean="0"/>
              <a:t>Again, this is a popular investment and/or retirement strategy.  </a:t>
            </a:r>
          </a:p>
          <a:p>
            <a:pPr marL="171450" indent="-171450">
              <a:buFont typeface="Arial"/>
              <a:buChar char="•"/>
            </a:pPr>
            <a:r>
              <a:rPr lang="en-US" baseline="0" dirty="0" smtClean="0"/>
              <a:t>The benefit is that by paying into your annuity over time, you can expect to be paid back payments at retirement in monthly, quarterly, yearly or even lump sum payments based on your specific arrangements.</a:t>
            </a:r>
          </a:p>
          <a:p>
            <a:pPr marL="171450" indent="-171450">
              <a:buFont typeface="Arial"/>
              <a:buChar char="•"/>
            </a:pPr>
            <a:r>
              <a:rPr lang="en-US" baseline="0" dirty="0" smtClean="0"/>
              <a:t>The downfall is that in order to fund the annuity, you need discretionary income to pay into it with.  Most Americans have little to no discretionary income, therefore, cannot participate in an annuity program as part of their retirement strategy.  </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502517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1450" indent="-171450">
              <a:buFont typeface="Arial"/>
              <a:buChar char="•"/>
            </a:pPr>
            <a:r>
              <a:rPr lang="en-US" baseline="0" dirty="0" smtClean="0"/>
              <a:t>How can you keep your hard earned assets in the family?  </a:t>
            </a:r>
          </a:p>
          <a:p>
            <a:pPr marL="171450" indent="-171450">
              <a:buFont typeface="Arial"/>
              <a:buChar char="•"/>
            </a:pPr>
            <a:r>
              <a:rPr lang="en-US" baseline="0" dirty="0" smtClean="0"/>
              <a:t>Your UnFranchise is a willable asset and can be willed to family and generations to come. </a:t>
            </a:r>
          </a:p>
          <a:p>
            <a:pPr marL="171450" indent="-171450">
              <a:buFont typeface="Arial"/>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078453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pPr marL="171450" indent="-171450">
              <a:buFont typeface="Arial"/>
              <a:buChar char="•"/>
            </a:pPr>
            <a:r>
              <a:rPr lang="en-US" baseline="0" dirty="0" smtClean="0"/>
              <a:t>Again, we are hitting this point!  You are not funding this Shopping Annuity with discretionary income, but with money you are already spending.  </a:t>
            </a:r>
          </a:p>
          <a:p>
            <a:pPr marL="171450" indent="-171450">
              <a:buFont typeface="Arial"/>
              <a:buChar char="•"/>
            </a:pPr>
            <a:r>
              <a:rPr lang="en-US" baseline="0" dirty="0" smtClean="0"/>
              <a:t>Everybody spends money to live.  You can either find a way to make that money work for you or you can continue to do what you’re doing and everything stays the same.</a:t>
            </a:r>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474701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We’ve been saying that people are spending the money.  All they need to do is convert it.  </a:t>
            </a:r>
          </a:p>
          <a:p>
            <a:r>
              <a:rPr lang="en-US" baseline="0" dirty="0" smtClean="0"/>
              <a:t>Now we are going to introduce statistical evidence which proves the point that the money IS being spent.  One of the biggest mental/ thinking hurdles we need to overcome when presenting this is the idea that the </a:t>
            </a:r>
            <a:r>
              <a:rPr lang="en-US" u="sng" baseline="0" dirty="0" smtClean="0"/>
              <a:t>money is being spent.  </a:t>
            </a:r>
            <a:r>
              <a:rPr lang="en-US" baseline="0" dirty="0" smtClean="0"/>
              <a:t>Many people make their money and spend all (or almost all of it) yet still have a knee-jerk reaction and think they couldn’t find the dollars from their current spending to transfer over.  The purpose of this upcoming section is to eliminate those concerns by showing hard data.</a:t>
            </a:r>
          </a:p>
          <a:p>
            <a:endParaRPr lang="en-US" baseline="0" dirty="0" smtClean="0"/>
          </a:p>
          <a:p>
            <a:r>
              <a:rPr lang="en-US" baseline="0" dirty="0" smtClean="0"/>
              <a:t>Don’t forget to note:</a:t>
            </a:r>
          </a:p>
          <a:p>
            <a:pPr marL="171450" indent="-171450">
              <a:buFont typeface="Arial"/>
              <a:buChar char="•"/>
            </a:pPr>
            <a:r>
              <a:rPr lang="en-US" baseline="0" dirty="0" smtClean="0"/>
              <a:t>These stats are not UnFranchise Stats.  They are from the Census and Statistics Department (C&amp;SD), 2009/10 Household Expenditure Survey</a:t>
            </a:r>
          </a:p>
          <a:p>
            <a:pPr marL="171450" indent="-171450">
              <a:buFont typeface="Arial"/>
              <a:buChar char="•"/>
            </a:pPr>
            <a:r>
              <a:rPr lang="en-US" baseline="0" dirty="0" smtClean="0"/>
              <a:t>and the Rebasing of the Consumer Price Indices.  They are can be accessed by the public.</a:t>
            </a:r>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996525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We</a:t>
            </a:r>
            <a:r>
              <a:rPr lang="en-US" b="1" baseline="0" dirty="0" smtClean="0"/>
              <a:t> need more time to localize slides 13-18 as we are waiting for latest figures from government sources. </a:t>
            </a:r>
            <a:endParaRPr lang="en-US" b="1" dirty="0" smtClean="0"/>
          </a:p>
          <a:p>
            <a:r>
              <a:rPr lang="en-US" b="1" dirty="0" smtClean="0"/>
              <a:t>Penelope:</a:t>
            </a:r>
          </a:p>
          <a:p>
            <a:r>
              <a:rPr lang="en-US" b="1" dirty="0" smtClean="0"/>
              <a:t>The latest figures are from the Census and Statistics Department (C&amp;SD), Monthly Report on</a:t>
            </a:r>
          </a:p>
          <a:p>
            <a:r>
              <a:rPr lang="en-US" b="1" dirty="0" smtClean="0"/>
              <a:t>the Consumer Price Index(February 2015) http://www.statistics.gov.hk/pub/B10600012015MM02B0100.pdf</a:t>
            </a:r>
          </a:p>
          <a:p>
            <a:endParaRPr lang="en-US" b="1" dirty="0" smtClean="0"/>
          </a:p>
          <a:p>
            <a:endParaRPr lang="en-US" b="1" dirty="0" smtClean="0"/>
          </a:p>
          <a:p>
            <a:endParaRPr lang="en-US" b="1" dirty="0" smtClean="0"/>
          </a:p>
          <a:p>
            <a:r>
              <a:rPr lang="en-US" b="1" dirty="0" smtClean="0"/>
              <a:t>TRAINERS</a:t>
            </a:r>
            <a:r>
              <a:rPr lang="en-US" b="1" baseline="0" dirty="0" smtClean="0"/>
              <a:t> NOTES:</a:t>
            </a:r>
          </a:p>
          <a:p>
            <a:pPr marL="171450" indent="-171450">
              <a:buFont typeface="Arial"/>
              <a:buChar char="•"/>
            </a:pPr>
            <a:r>
              <a:rPr lang="en-US" baseline="0" dirty="0" smtClean="0"/>
              <a:t>For the purpose of this demonstration, we are only going to highlight the stats on spending that could be transferred over to your Shopping Annuity. </a:t>
            </a:r>
          </a:p>
          <a:p>
            <a:pPr marL="171450" indent="-171450">
              <a:buFont typeface="Arial"/>
              <a:buChar char="•"/>
            </a:pPr>
            <a:r>
              <a:rPr lang="en-US" baseline="0" dirty="0" smtClean="0"/>
              <a:t>The first of four slides, we begin by showing the money that is being spent on food.  Again, we are only showing you categories that could be transferred to SHOP.COM.  Notice how we only show processed fruits and vegetables and not fresh fruits and vegetables.  Until we get a partner store that would fill that need, we won’t calculate fresh fruits and vegetables into our potential spending for our Shopping Annuity.  </a:t>
            </a:r>
          </a:p>
          <a:p>
            <a:pPr marL="171450" indent="-171450">
              <a:buFont typeface="Arial"/>
              <a:buChar char="•"/>
            </a:pPr>
            <a:r>
              <a:rPr lang="en-US" baseline="0" dirty="0" smtClean="0"/>
              <a:t>This is showing the average ANNUAL SPENDING on Food items – ask yourself – how do you think your spending compares to this?</a:t>
            </a:r>
          </a:p>
          <a:p>
            <a:pPr marL="171450" indent="-171450">
              <a:buFont typeface="Arial"/>
              <a:buChar char="•"/>
            </a:pPr>
            <a:r>
              <a:rPr lang="en-US" baseline="0" dirty="0" smtClean="0"/>
              <a:t>For the food category, you probably purchase a lot of these items on a regular monthly basis.  If you could plan ahead, you could convert that inevitable spending into earning.</a:t>
            </a: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145435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Celine:</a:t>
            </a:r>
          </a:p>
          <a:p>
            <a:r>
              <a:rPr lang="en-US" b="1" dirty="0" smtClean="0"/>
              <a:t>We</a:t>
            </a:r>
            <a:r>
              <a:rPr lang="en-US" b="1" baseline="0" dirty="0" smtClean="0"/>
              <a:t> need more time to localize slides 13-18 as we are waiting for latest figures from government sources. </a:t>
            </a:r>
            <a:endParaRPr lang="en-US" b="1" dirty="0" smtClean="0"/>
          </a:p>
          <a:p>
            <a:endParaRPr lang="en-US" b="1" dirty="0" smtClean="0"/>
          </a:p>
          <a:p>
            <a:endParaRPr lang="en-US" b="1" dirty="0" smtClean="0"/>
          </a:p>
          <a:p>
            <a:endParaRPr lang="en-US" b="1" dirty="0" smtClean="0"/>
          </a:p>
          <a:p>
            <a:r>
              <a:rPr lang="en-US" b="1" dirty="0" smtClean="0"/>
              <a:t>TRAINERS</a:t>
            </a:r>
            <a:r>
              <a:rPr lang="en-US" b="1" baseline="0" dirty="0" smtClean="0"/>
              <a:t> NOTES:</a:t>
            </a:r>
          </a:p>
          <a:p>
            <a:pPr marL="171450" indent="-171450">
              <a:buFont typeface="Arial"/>
              <a:buChar char="•"/>
            </a:pPr>
            <a:r>
              <a:rPr lang="en-US" baseline="0" dirty="0" smtClean="0"/>
              <a:t>Next, we take a closer look at the average spending on household expenses.   </a:t>
            </a:r>
          </a:p>
          <a:p>
            <a:pPr marL="171450" indent="-171450">
              <a:buFont typeface="Arial"/>
              <a:buChar char="•"/>
            </a:pPr>
            <a:r>
              <a:rPr lang="en-US" baseline="0" dirty="0" smtClean="0"/>
              <a:t>Highlight the items purchasable on SHOP.COM</a:t>
            </a:r>
          </a:p>
          <a:p>
            <a:pPr marL="171450" indent="-171450">
              <a:buFont typeface="Arial"/>
              <a:buChar char="•"/>
            </a:pPr>
            <a:r>
              <a:rPr lang="en-US" baseline="0" dirty="0" smtClean="0"/>
              <a:t>Do you purchase items in these categories?</a:t>
            </a:r>
          </a:p>
          <a:p>
            <a:pPr marL="171450" indent="-171450">
              <a:buFont typeface="Arial"/>
              <a:buChar char="•"/>
            </a:pPr>
            <a:r>
              <a:rPr lang="en-US" baseline="0" dirty="0" smtClean="0"/>
              <a:t>How often do you think you purchase these item?</a:t>
            </a:r>
          </a:p>
          <a:p>
            <a:pPr marL="171450" indent="-171450">
              <a:buFont typeface="Arial"/>
              <a:buChar char="•"/>
            </a:pPr>
            <a:r>
              <a:rPr lang="en-US" baseline="0" dirty="0" smtClean="0"/>
              <a:t>Some of these items may be purchased on a regular monthly basis, while others may be purchased seasonally, annually or “as needed”.  </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902634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1325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6710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619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dirty="0">
              <a:solidFill>
                <a:prstClr val="white"/>
              </a:solidFill>
            </a:endParaRPr>
          </a:p>
        </p:txBody>
      </p:sp>
    </p:spTree>
    <p:extLst>
      <p:ext uri="{BB962C8B-B14F-4D97-AF65-F5344CB8AC3E}">
        <p14:creationId xmlns:p14="http://schemas.microsoft.com/office/powerpoint/2010/main" val="3302370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dirty="0">
              <a:solidFill>
                <a:prstClr val="white"/>
              </a:solidFill>
            </a:endParaRPr>
          </a:p>
        </p:txBody>
      </p:sp>
    </p:spTree>
    <p:extLst>
      <p:ext uri="{BB962C8B-B14F-4D97-AF65-F5344CB8AC3E}">
        <p14:creationId xmlns:p14="http://schemas.microsoft.com/office/powerpoint/2010/main" val="3351995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dirty="0">
              <a:solidFill>
                <a:prstClr val="white"/>
              </a:solidFill>
            </a:endParaRPr>
          </a:p>
        </p:txBody>
      </p:sp>
    </p:spTree>
    <p:extLst>
      <p:ext uri="{BB962C8B-B14F-4D97-AF65-F5344CB8AC3E}">
        <p14:creationId xmlns:p14="http://schemas.microsoft.com/office/powerpoint/2010/main" val="3654052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dirty="0">
              <a:solidFill>
                <a:prstClr val="white"/>
              </a:solidFill>
            </a:endParaRPr>
          </a:p>
        </p:txBody>
      </p:sp>
    </p:spTree>
    <p:extLst>
      <p:ext uri="{BB962C8B-B14F-4D97-AF65-F5344CB8AC3E}">
        <p14:creationId xmlns:p14="http://schemas.microsoft.com/office/powerpoint/2010/main" val="2294888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dirty="0">
              <a:solidFill>
                <a:prstClr val="white"/>
              </a:solidFill>
            </a:endParaRPr>
          </a:p>
        </p:txBody>
      </p:sp>
    </p:spTree>
    <p:extLst>
      <p:ext uri="{BB962C8B-B14F-4D97-AF65-F5344CB8AC3E}">
        <p14:creationId xmlns:p14="http://schemas.microsoft.com/office/powerpoint/2010/main" val="3868927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dirty="0">
              <a:solidFill>
                <a:prstClr val="white"/>
              </a:solidFill>
            </a:endParaRPr>
          </a:p>
        </p:txBody>
      </p:sp>
    </p:spTree>
    <p:extLst>
      <p:ext uri="{BB962C8B-B14F-4D97-AF65-F5344CB8AC3E}">
        <p14:creationId xmlns:p14="http://schemas.microsoft.com/office/powerpoint/2010/main" val="624092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dirty="0">
              <a:solidFill>
                <a:prstClr val="white"/>
              </a:solidFill>
            </a:endParaRPr>
          </a:p>
        </p:txBody>
      </p:sp>
    </p:spTree>
    <p:extLst>
      <p:ext uri="{BB962C8B-B14F-4D97-AF65-F5344CB8AC3E}">
        <p14:creationId xmlns:p14="http://schemas.microsoft.com/office/powerpoint/2010/main" val="3751850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05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5682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0599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1269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167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5631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dirty="0">
              <a:solidFill>
                <a:prstClr val="white"/>
              </a:solidFill>
            </a:endParaRPr>
          </a:p>
        </p:txBody>
      </p:sp>
    </p:spTree>
    <p:extLst>
      <p:ext uri="{BB962C8B-B14F-4D97-AF65-F5344CB8AC3E}">
        <p14:creationId xmlns:p14="http://schemas.microsoft.com/office/powerpoint/2010/main" val="754351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9458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8204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5255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4147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2597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1807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14461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84703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3999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2995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52468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dirty="0">
              <a:solidFill>
                <a:prstClr val="white"/>
              </a:solidFill>
            </a:endParaRPr>
          </a:p>
        </p:txBody>
      </p:sp>
    </p:spTree>
    <p:extLst>
      <p:ext uri="{BB962C8B-B14F-4D97-AF65-F5344CB8AC3E}">
        <p14:creationId xmlns:p14="http://schemas.microsoft.com/office/powerpoint/2010/main" val="3922554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83095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8987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4627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853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3973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8791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2819413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7934646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007313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631616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8" name="Footer Placeholder 7"/>
          <p:cNvSpPr>
            <a:spLocks noGrp="1"/>
          </p:cNvSpPr>
          <p:nvPr>
            <p:ph type="ftr" sz="quarter" idx="11"/>
          </p:nvPr>
        </p:nvSpPr>
        <p:spPr/>
        <p:txBody>
          <a:bodyPr/>
          <a:lstStyle/>
          <a:p>
            <a:endParaRPr lang="en-US">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135624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4" name="Footer Placeholder 3"/>
          <p:cNvSpPr>
            <a:spLocks noGrp="1"/>
          </p:cNvSpPr>
          <p:nvPr>
            <p:ph type="ftr" sz="quarter" idx="11"/>
          </p:nvPr>
        </p:nvSpPr>
        <p:spPr/>
        <p:txBody>
          <a:bodyPr/>
          <a:lstStyle/>
          <a:p>
            <a:endParaRPr lang="en-US">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8651186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3" name="Footer Placeholder 2"/>
          <p:cNvSpPr>
            <a:spLocks noGrp="1"/>
          </p:cNvSpPr>
          <p:nvPr>
            <p:ph type="ftr" sz="quarter" idx="11"/>
          </p:nvPr>
        </p:nvSpPr>
        <p:spPr/>
        <p:txBody>
          <a:bodyPr/>
          <a:lstStyle/>
          <a:p>
            <a:endParaRPr lang="en-US">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839484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428219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74753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66667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2044262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9/16/2015</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61961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dirty="0">
              <a:solidFill>
                <a:prstClr val="white"/>
              </a:solidFill>
            </a:endParaRPr>
          </a:p>
        </p:txBody>
      </p:sp>
    </p:spTree>
    <p:extLst>
      <p:ext uri="{BB962C8B-B14F-4D97-AF65-F5344CB8AC3E}">
        <p14:creationId xmlns:p14="http://schemas.microsoft.com/office/powerpoint/2010/main" val="3947714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1260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0821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79D731-ACC5-4FAF-8CC6-EF54919B79E9}" type="datetimeFigureOut">
              <a:rPr lang="en-US" smtClean="0">
                <a:solidFill>
                  <a:prstClr val="black">
                    <a:tint val="75000"/>
                  </a:prstClr>
                </a:solidFill>
              </a:rPr>
              <a:pPr/>
              <a:t>9/16/2015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F79376-3F9C-4846-9940-143206A72E0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6865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279D731-ACC5-4FAF-8CC6-EF54919B79E9}" type="datetimeFigureOut">
              <a:rPr lang="en-US" smtClean="0">
                <a:solidFill>
                  <a:prstClr val="black">
                    <a:tint val="75000"/>
                  </a:prstClr>
                </a:solidFill>
              </a:rPr>
              <a:pPr defTabSz="685800"/>
              <a:t>9/16/2015</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F0F79376-3F9C-4846-9940-143206A72E0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8955693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279D731-ACC5-4FAF-8CC6-EF54919B79E9}" type="datetimeFigureOut">
              <a:rPr lang="en-US" smtClean="0">
                <a:solidFill>
                  <a:prstClr val="black">
                    <a:tint val="75000"/>
                  </a:prstClr>
                </a:solidFill>
              </a:rPr>
              <a:pPr defTabSz="685800"/>
              <a:t>9/16/2015</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F0F79376-3F9C-4846-9940-143206A72E0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63955462"/>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279D731-ACC5-4FAF-8CC6-EF54919B79E9}" type="datetimeFigureOut">
              <a:rPr lang="en-US" smtClean="0">
                <a:solidFill>
                  <a:prstClr val="black">
                    <a:tint val="75000"/>
                  </a:prstClr>
                </a:solidFill>
              </a:rPr>
              <a:pPr defTabSz="685800"/>
              <a:t>9/16/2015</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F0F79376-3F9C-4846-9940-143206A72E0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00842322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8166C97-7288-2343-82B1-34ED0E7E0891}" type="datetimeFigureOut">
              <a:rPr lang="en-US" smtClean="0">
                <a:solidFill>
                  <a:srgbClr val="DDDEDD">
                    <a:tint val="75000"/>
                  </a:srgbClr>
                </a:solidFill>
              </a:rPr>
              <a:pPr defTabSz="457200"/>
              <a:t>9/16/2015</a:t>
            </a:fld>
            <a:endParaRPr lang="en-US">
              <a:solidFill>
                <a:srgbClr val="DDDEDD">
                  <a:tint val="75000"/>
                </a:srgb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srgbClr val="DDDEDD">
                  <a:tint val="75000"/>
                </a:srgb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837332C-2CA8-034B-9E4A-FF02D791F70D}" type="slidenum">
              <a:rPr lang="en-US" smtClean="0">
                <a:solidFill>
                  <a:srgbClr val="DDDEDD">
                    <a:tint val="75000"/>
                  </a:srgbClr>
                </a:solidFill>
              </a:rPr>
              <a:pPr defTabSz="457200"/>
              <a:t>‹#›</a:t>
            </a:fld>
            <a:endParaRPr lang="en-US">
              <a:solidFill>
                <a:srgbClr val="DDDEDD">
                  <a:tint val="75000"/>
                </a:srgbClr>
              </a:solidFill>
            </a:endParaRPr>
          </a:p>
        </p:txBody>
      </p:sp>
    </p:spTree>
    <p:extLst>
      <p:ext uri="{BB962C8B-B14F-4D97-AF65-F5344CB8AC3E}">
        <p14:creationId xmlns:p14="http://schemas.microsoft.com/office/powerpoint/2010/main" val="969080512"/>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jpe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gif"/></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43.jpeg"/><Relationship Id="rId3" Type="http://schemas.openxmlformats.org/officeDocument/2006/relationships/image" Target="../media/image30.png"/><Relationship Id="rId7" Type="http://schemas.openxmlformats.org/officeDocument/2006/relationships/image" Target="../media/image24.jpeg"/><Relationship Id="rId12" Type="http://schemas.openxmlformats.org/officeDocument/2006/relationships/image" Target="../media/image36.jpeg"/><Relationship Id="rId17" Type="http://schemas.openxmlformats.org/officeDocument/2006/relationships/image" Target="../media/image47.jpeg"/><Relationship Id="rId2" Type="http://schemas.openxmlformats.org/officeDocument/2006/relationships/image" Target="../media/image19.png"/><Relationship Id="rId16"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34.jpeg"/><Relationship Id="rId5" Type="http://schemas.openxmlformats.org/officeDocument/2006/relationships/image" Target="../media/image23.png"/><Relationship Id="rId15" Type="http://schemas.openxmlformats.org/officeDocument/2006/relationships/image" Target="../media/image45.jpeg"/><Relationship Id="rId10" Type="http://schemas.openxmlformats.org/officeDocument/2006/relationships/image" Target="../media/image42.png"/><Relationship Id="rId4" Type="http://schemas.openxmlformats.org/officeDocument/2006/relationships/image" Target="../media/image21.jpeg"/><Relationship Id="rId9" Type="http://schemas.openxmlformats.org/officeDocument/2006/relationships/image" Target="../media/image41.png"/><Relationship Id="rId1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7.emf"/><Relationship Id="rId5" Type="http://schemas.openxmlformats.org/officeDocument/2006/relationships/image" Target="../media/image50.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gif"/><Relationship Id="rId18" Type="http://schemas.openxmlformats.org/officeDocument/2006/relationships/image" Target="../media/image75.png"/><Relationship Id="rId26" Type="http://schemas.openxmlformats.org/officeDocument/2006/relationships/image" Target="../media/image83.jpe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slideLayout" Target="../slideLayouts/slideLayout41.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jpeg"/><Relationship Id="rId10" Type="http://schemas.openxmlformats.org/officeDocument/2006/relationships/image" Target="../media/image67.gif"/><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jpeg"/><Relationship Id="rId30"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99.jpeg"/><Relationship Id="rId18" Type="http://schemas.openxmlformats.org/officeDocument/2006/relationships/image" Target="../media/image103.png"/><Relationship Id="rId3" Type="http://schemas.openxmlformats.org/officeDocument/2006/relationships/image" Target="../media/image90.png"/><Relationship Id="rId7" Type="http://schemas.openxmlformats.org/officeDocument/2006/relationships/image" Target="../media/image94.jpeg"/><Relationship Id="rId12" Type="http://schemas.openxmlformats.org/officeDocument/2006/relationships/image" Target="../media/image98.jpeg"/><Relationship Id="rId17" Type="http://schemas.openxmlformats.org/officeDocument/2006/relationships/image" Target="../media/image102.emf"/><Relationship Id="rId2" Type="http://schemas.openxmlformats.org/officeDocument/2006/relationships/image" Target="../media/image89.png"/><Relationship Id="rId16"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7.jpeg"/><Relationship Id="rId5" Type="http://schemas.openxmlformats.org/officeDocument/2006/relationships/image" Target="../media/image92.png"/><Relationship Id="rId15" Type="http://schemas.openxmlformats.org/officeDocument/2006/relationships/image" Target="../media/image37.png"/><Relationship Id="rId10" Type="http://schemas.openxmlformats.org/officeDocument/2006/relationships/image" Target="../media/image96.jpeg"/><Relationship Id="rId4" Type="http://schemas.openxmlformats.org/officeDocument/2006/relationships/image" Target="../media/image91.emf"/><Relationship Id="rId9" Type="http://schemas.openxmlformats.org/officeDocument/2006/relationships/image" Target="../media/image34.jpeg"/><Relationship Id="rId14" Type="http://schemas.openxmlformats.org/officeDocument/2006/relationships/image" Target="../media/image10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gif"/><Relationship Id="rId18" Type="http://schemas.openxmlformats.org/officeDocument/2006/relationships/image" Target="../media/image86.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67.gif"/><Relationship Id="rId17" Type="http://schemas.openxmlformats.org/officeDocument/2006/relationships/image" Target="../media/image62.png"/><Relationship Id="rId2" Type="http://schemas.openxmlformats.org/officeDocument/2006/relationships/notesSlide" Target="../notesSlides/notesSlide20.xml"/><Relationship Id="rId16"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83.jpeg"/><Relationship Id="rId5" Type="http://schemas.openxmlformats.org/officeDocument/2006/relationships/image" Target="../media/image109.png"/><Relationship Id="rId15" Type="http://schemas.openxmlformats.org/officeDocument/2006/relationships/image" Target="../media/image117.png"/><Relationship Id="rId10" Type="http://schemas.openxmlformats.org/officeDocument/2006/relationships/image" Target="../media/image114.png"/><Relationship Id="rId19" Type="http://schemas.openxmlformats.org/officeDocument/2006/relationships/image" Target="../media/image119.png"/><Relationship Id="rId4" Type="http://schemas.openxmlformats.org/officeDocument/2006/relationships/image" Target="../media/image108.png"/><Relationship Id="rId9" Type="http://schemas.openxmlformats.org/officeDocument/2006/relationships/image" Target="../media/image113.gif"/><Relationship Id="rId14" Type="http://schemas.openxmlformats.org/officeDocument/2006/relationships/image" Target="../media/image116.gi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21.png"/></Relationships>
</file>

<file path=ppt/slides/_rels/slide31.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125.gif"/><Relationship Id="rId5" Type="http://schemas.openxmlformats.org/officeDocument/2006/relationships/image" Target="../media/image124.png"/><Relationship Id="rId4" Type="http://schemas.openxmlformats.org/officeDocument/2006/relationships/image" Target="../media/image123.png"/></Relationships>
</file>

<file path=ppt/slides/_rels/slide3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0.png"/><Relationship Id="rId7" Type="http://schemas.openxmlformats.org/officeDocument/2006/relationships/image" Target="../media/image45.jpe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image" Target="../media/image44.jpeg"/><Relationship Id="rId4" Type="http://schemas.openxmlformats.org/officeDocument/2006/relationships/image" Target="../media/image131.png"/><Relationship Id="rId9"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8.jpeg"/><Relationship Id="rId2" Type="http://schemas.openxmlformats.org/officeDocument/2006/relationships/image" Target="../media/image134.png"/><Relationship Id="rId1" Type="http://schemas.openxmlformats.org/officeDocument/2006/relationships/slideLayout" Target="../slideLayouts/slideLayout36.xml"/><Relationship Id="rId6" Type="http://schemas.openxmlformats.org/officeDocument/2006/relationships/image" Target="../media/image137.jpeg"/><Relationship Id="rId5" Type="http://schemas.openxmlformats.org/officeDocument/2006/relationships/image" Target="../media/image47.jpeg"/><Relationship Id="rId4" Type="http://schemas.openxmlformats.org/officeDocument/2006/relationships/image" Target="../media/image136.jpeg"/></Relationships>
</file>

<file path=ppt/slides/_rels/slide3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4.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43.jpeg"/><Relationship Id="rId5" Type="http://schemas.openxmlformats.org/officeDocument/2006/relationships/image" Target="../media/image30.png"/><Relationship Id="rId4"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100.jpeg"/><Relationship Id="rId3" Type="http://schemas.openxmlformats.org/officeDocument/2006/relationships/image" Target="../media/image91.emf"/><Relationship Id="rId7" Type="http://schemas.openxmlformats.org/officeDocument/2006/relationships/image" Target="../media/image95.jpeg"/><Relationship Id="rId12" Type="http://schemas.openxmlformats.org/officeDocument/2006/relationships/image" Target="../media/image99.jpeg"/><Relationship Id="rId17" Type="http://schemas.openxmlformats.org/officeDocument/2006/relationships/image" Target="../media/image103.png"/><Relationship Id="rId2" Type="http://schemas.openxmlformats.org/officeDocument/2006/relationships/image" Target="../media/image90.png"/><Relationship Id="rId16" Type="http://schemas.openxmlformats.org/officeDocument/2006/relationships/image" Target="../media/image102.emf"/><Relationship Id="rId1" Type="http://schemas.openxmlformats.org/officeDocument/2006/relationships/slideLayout" Target="../slideLayouts/slideLayout7.xml"/><Relationship Id="rId6" Type="http://schemas.openxmlformats.org/officeDocument/2006/relationships/image" Target="../media/image94.jpeg"/><Relationship Id="rId11" Type="http://schemas.openxmlformats.org/officeDocument/2006/relationships/image" Target="../media/image98.jpeg"/><Relationship Id="rId5" Type="http://schemas.openxmlformats.org/officeDocument/2006/relationships/image" Target="../media/image93.png"/><Relationship Id="rId15" Type="http://schemas.openxmlformats.org/officeDocument/2006/relationships/image" Target="../media/image101.jpeg"/><Relationship Id="rId10" Type="http://schemas.openxmlformats.org/officeDocument/2006/relationships/image" Target="../media/image97.jpeg"/><Relationship Id="rId4" Type="http://schemas.openxmlformats.org/officeDocument/2006/relationships/image" Target="../media/image92.png"/><Relationship Id="rId9" Type="http://schemas.openxmlformats.org/officeDocument/2006/relationships/image" Target="../media/image96.jpeg"/><Relationship Id="rId14" Type="http://schemas.openxmlformats.org/officeDocument/2006/relationships/image" Target="../media/image37.png"/></Relationships>
</file>

<file path=ppt/slides/_rels/slide41.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tags" Target="../tags/tag3.xml"/><Relationship Id="rId7" Type="http://schemas.openxmlformats.org/officeDocument/2006/relationships/notesSlide" Target="../notesSlides/notesSlide26.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149.png"/><Relationship Id="rId5" Type="http://schemas.openxmlformats.org/officeDocument/2006/relationships/tags" Target="../tags/tag5.xml"/><Relationship Id="rId10" Type="http://schemas.openxmlformats.org/officeDocument/2006/relationships/image" Target="../media/image148.png"/><Relationship Id="rId4" Type="http://schemas.openxmlformats.org/officeDocument/2006/relationships/tags" Target="../tags/tag4.xml"/><Relationship Id="rId9" Type="http://schemas.openxmlformats.org/officeDocument/2006/relationships/image" Target="../media/image147.png"/></Relationships>
</file>

<file path=ppt/slides/_rels/slide42.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49.png"/><Relationship Id="rId3" Type="http://schemas.openxmlformats.org/officeDocument/2006/relationships/tags" Target="../tags/tag8.xml"/><Relationship Id="rId7" Type="http://schemas.openxmlformats.org/officeDocument/2006/relationships/notesSlide" Target="../notesSlides/notesSlide27.xml"/><Relationship Id="rId12" Type="http://schemas.openxmlformats.org/officeDocument/2006/relationships/image" Target="../media/image91.emf"/><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xml"/><Relationship Id="rId11" Type="http://schemas.openxmlformats.org/officeDocument/2006/relationships/image" Target="../media/image90.png"/><Relationship Id="rId5" Type="http://schemas.openxmlformats.org/officeDocument/2006/relationships/tags" Target="../tags/tag10.xml"/><Relationship Id="rId10" Type="http://schemas.openxmlformats.org/officeDocument/2006/relationships/image" Target="../media/image148.png"/><Relationship Id="rId4" Type="http://schemas.openxmlformats.org/officeDocument/2006/relationships/tags" Target="../tags/tag9.xml"/><Relationship Id="rId9" Type="http://schemas.openxmlformats.org/officeDocument/2006/relationships/image" Target="../media/image147.png"/></Relationships>
</file>

<file path=ppt/slides/_rels/slide43.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tags" Target="../tags/tag13.xml"/><Relationship Id="rId7" Type="http://schemas.openxmlformats.org/officeDocument/2006/relationships/notesSlide" Target="../notesSlides/notesSlide2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xml"/><Relationship Id="rId11" Type="http://schemas.openxmlformats.org/officeDocument/2006/relationships/image" Target="../media/image151.png"/><Relationship Id="rId5" Type="http://schemas.openxmlformats.org/officeDocument/2006/relationships/tags" Target="../tags/tag15.xml"/><Relationship Id="rId10" Type="http://schemas.openxmlformats.org/officeDocument/2006/relationships/image" Target="../media/image150.png"/><Relationship Id="rId4" Type="http://schemas.openxmlformats.org/officeDocument/2006/relationships/tags" Target="../tags/tag14.xml"/><Relationship Id="rId9" Type="http://schemas.openxmlformats.org/officeDocument/2006/relationships/image" Target="../media/image148.png"/></Relationships>
</file>

<file path=ppt/slides/_rels/slide4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55700" b="77000" l="0" r="100000">
                        <a14:foregroundMark x1="11500" y1="69100" x2="11500" y2="69100"/>
                        <a14:foregroundMark x1="11400" y1="68700" x2="11400" y2="68700"/>
                        <a14:foregroundMark x1="17200" y1="64000" x2="17200" y2="64000"/>
                        <a14:foregroundMark x1="17300" y1="62800" x2="17300" y2="62800"/>
                        <a14:foregroundMark x1="2900" y1="59300" x2="92500" y2="63500"/>
                        <a14:foregroundMark x1="85000" y1="67600" x2="98700" y2="70100"/>
                        <a14:foregroundMark x1="1200" y1="56900" x2="98600" y2="57700"/>
                      </a14:backgroundRemoval>
                    </a14:imgEffect>
                    <a14:imgEffect>
                      <a14:sharpenSoften amount="25000"/>
                    </a14:imgEffect>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53634" b="23183"/>
          <a:stretch/>
        </p:blipFill>
        <p:spPr>
          <a:xfrm>
            <a:off x="9440" y="4552950"/>
            <a:ext cx="7915360" cy="590550"/>
          </a:xfrm>
          <a:prstGeom prst="rect">
            <a:avLst/>
          </a:prstGeom>
        </p:spPr>
      </p:pic>
      <p:sp>
        <p:nvSpPr>
          <p:cNvPr id="7" name="Text Box 6"/>
          <p:cNvSpPr txBox="1">
            <a:spLocks noChangeArrowheads="1"/>
          </p:cNvSpPr>
          <p:nvPr/>
        </p:nvSpPr>
        <p:spPr bwMode="auto">
          <a:xfrm>
            <a:off x="3283438" y="2114550"/>
            <a:ext cx="5903842" cy="1261884"/>
          </a:xfrm>
          <a:prstGeom prst="rect">
            <a:avLst/>
          </a:prstGeom>
          <a:noFill/>
          <a:ln w="9525">
            <a:noFill/>
            <a:miter lim="800000"/>
            <a:headEnd/>
            <a:tailEnd/>
          </a:ln>
          <a:effectLst/>
        </p:spPr>
        <p:txBody>
          <a:bodyPr wrap="square">
            <a:spAutoFit/>
          </a:bodyPr>
          <a:lstStyle/>
          <a:p>
            <a:pPr algn="ctr" defTabSz="457189">
              <a:spcBef>
                <a:spcPts val="1200"/>
              </a:spcBef>
              <a:defRPr/>
            </a:pPr>
            <a:r>
              <a:rPr lang="zh-TW" altLang="en-US" sz="4400" dirty="0" smtClean="0">
                <a:solidFill>
                  <a:srgbClr val="002060"/>
                </a:solidFill>
                <a:latin typeface="Calibri"/>
                <a:ea typeface="Heiti TC Light"/>
                <a:cs typeface="Calibri"/>
              </a:rPr>
              <a:t>高級顧</a:t>
            </a:r>
            <a:r>
              <a:rPr lang="zh-TW" altLang="en-US" sz="4400" dirty="0">
                <a:solidFill>
                  <a:srgbClr val="002060"/>
                </a:solidFill>
                <a:latin typeface="Calibri"/>
                <a:ea typeface="Heiti TC Light"/>
                <a:cs typeface="Calibri"/>
              </a:rPr>
              <a:t>問經理級</a:t>
            </a:r>
            <a:r>
              <a:rPr lang="en-US" altLang="zh-TW" sz="4400" dirty="0">
                <a:solidFill>
                  <a:srgbClr val="002060"/>
                </a:solidFill>
                <a:latin typeface="Calibri"/>
                <a:ea typeface="Heiti TC Light"/>
                <a:cs typeface="Calibri"/>
              </a:rPr>
              <a:t/>
            </a:r>
            <a:br>
              <a:rPr lang="en-US" altLang="zh-TW" sz="4400" dirty="0">
                <a:solidFill>
                  <a:srgbClr val="002060"/>
                </a:solidFill>
                <a:latin typeface="Calibri"/>
                <a:ea typeface="Heiti TC Light"/>
                <a:cs typeface="Calibri"/>
              </a:rPr>
            </a:br>
            <a:r>
              <a:rPr lang="en-US" altLang="zh-TW" sz="3200" dirty="0" smtClean="0">
                <a:solidFill>
                  <a:srgbClr val="002060"/>
                </a:solidFill>
                <a:latin typeface="Calibri"/>
                <a:ea typeface="Heiti TC Light"/>
                <a:cs typeface="Calibri"/>
              </a:rPr>
              <a:t>Director</a:t>
            </a:r>
            <a:endParaRPr lang="en-US" sz="3200" b="1" dirty="0">
              <a:solidFill>
                <a:srgbClr val="002060"/>
              </a:solidFill>
              <a:latin typeface="Calibri"/>
              <a:ea typeface="Heiti TC Light"/>
              <a:cs typeface="Calibri"/>
            </a:endParaRPr>
          </a:p>
        </p:txBody>
      </p:sp>
      <p:sp>
        <p:nvSpPr>
          <p:cNvPr id="8" name="Text Box 6"/>
          <p:cNvSpPr txBox="1">
            <a:spLocks noChangeArrowheads="1"/>
          </p:cNvSpPr>
          <p:nvPr/>
        </p:nvSpPr>
        <p:spPr bwMode="auto">
          <a:xfrm>
            <a:off x="3487108" y="3464064"/>
            <a:ext cx="5496502" cy="741229"/>
          </a:xfrm>
          <a:prstGeom prst="rect">
            <a:avLst/>
          </a:prstGeom>
          <a:noFill/>
          <a:ln w="9525">
            <a:noFill/>
            <a:miter lim="800000"/>
            <a:headEnd/>
            <a:tailEnd/>
          </a:ln>
          <a:effectLst/>
        </p:spPr>
        <p:txBody>
          <a:bodyPr wrap="square">
            <a:spAutoFit/>
          </a:bodyPr>
          <a:lstStyle/>
          <a:p>
            <a:pPr algn="ctr" defTabSz="457189">
              <a:lnSpc>
                <a:spcPts val="1800"/>
              </a:lnSpc>
              <a:spcBef>
                <a:spcPts val="1200"/>
              </a:spcBef>
              <a:defRPr/>
            </a:pPr>
            <a:r>
              <a:rPr lang="zh-TW" altLang="en-US" sz="2800" dirty="0">
                <a:solidFill>
                  <a:srgbClr val="002060"/>
                </a:solidFill>
                <a:latin typeface="Calibri"/>
                <a:ea typeface="Heiti TC Light"/>
                <a:cs typeface="Calibri"/>
              </a:rPr>
              <a:t>四個佣金週期共賺取</a:t>
            </a:r>
            <a:r>
              <a:rPr lang="en-US" altLang="en-US" sz="2800" dirty="0" smtClean="0">
                <a:solidFill>
                  <a:srgbClr val="002060"/>
                </a:solidFill>
                <a:latin typeface="Calibri"/>
                <a:ea typeface="Heiti TC Light"/>
                <a:cs typeface="Calibri"/>
              </a:rPr>
              <a:t>HK$138,000*</a:t>
            </a:r>
            <a:endParaRPr lang="en-US" altLang="en-US" sz="2800" dirty="0">
              <a:solidFill>
                <a:srgbClr val="002060"/>
              </a:solidFill>
              <a:latin typeface="Calibri"/>
              <a:ea typeface="Heiti TC Light"/>
              <a:cs typeface="Calibri"/>
            </a:endParaRPr>
          </a:p>
          <a:p>
            <a:pPr algn="ctr" defTabSz="457189">
              <a:lnSpc>
                <a:spcPts val="1800"/>
              </a:lnSpc>
              <a:spcBef>
                <a:spcPts val="1200"/>
              </a:spcBef>
              <a:defRPr/>
            </a:pPr>
            <a:r>
              <a:rPr lang="en-US" sz="2800" b="1" dirty="0" smtClean="0">
                <a:solidFill>
                  <a:srgbClr val="002060"/>
                </a:solidFill>
                <a:latin typeface="Calibri"/>
                <a:ea typeface="Heiti TC Light"/>
                <a:cs typeface="Calibri"/>
              </a:rPr>
              <a:t>HK$138,000 </a:t>
            </a:r>
            <a:r>
              <a:rPr lang="en-US" sz="2800" b="1" dirty="0">
                <a:solidFill>
                  <a:srgbClr val="002060"/>
                </a:solidFill>
                <a:latin typeface="Calibri"/>
                <a:ea typeface="Heiti TC Light"/>
                <a:cs typeface="Calibri"/>
              </a:rPr>
              <a:t>in 4 Commission weeks</a:t>
            </a:r>
          </a:p>
        </p:txBody>
      </p:sp>
      <p:sp>
        <p:nvSpPr>
          <p:cNvPr id="11" name="Title 1"/>
          <p:cNvSpPr>
            <a:spLocks noGrp="1"/>
          </p:cNvSpPr>
          <p:nvPr>
            <p:ph type="title"/>
          </p:nvPr>
        </p:nvSpPr>
        <p:spPr>
          <a:xfrm>
            <a:off x="-76199" y="-19050"/>
            <a:ext cx="9220200" cy="857250"/>
          </a:xfrm>
        </p:spPr>
        <p:txBody>
          <a:bodyPr>
            <a:normAutofit fontScale="90000"/>
          </a:bodyPr>
          <a:lstStyle/>
          <a:p>
            <a:pPr algn="ctr"/>
            <a:r>
              <a:rPr lang="zh-TW" altLang="en-US" sz="4000" dirty="0">
                <a:solidFill>
                  <a:srgbClr val="0099CC"/>
                </a:solidFill>
                <a:latin typeface="Calibri"/>
                <a:ea typeface="Heiti TC Light"/>
                <a:cs typeface="Calibri"/>
              </a:rPr>
              <a:t>購物年金打造超連</a:t>
            </a:r>
            <a:r>
              <a:rPr lang="zh-TW" altLang="en-US" sz="4000" dirty="0" smtClean="0">
                <a:solidFill>
                  <a:srgbClr val="0099CC"/>
                </a:solidFill>
                <a:latin typeface="Calibri"/>
                <a:ea typeface="Heiti TC Light"/>
                <a:cs typeface="Calibri"/>
              </a:rPr>
              <a:t>鎖™事業</a:t>
            </a:r>
            <a:r>
              <a:rPr lang="en-US" altLang="zh-TW" b="1" dirty="0" smtClean="0">
                <a:solidFill>
                  <a:srgbClr val="0099CC"/>
                </a:solidFill>
                <a:latin typeface="Calibri"/>
                <a:ea typeface="Heiti TC Light"/>
                <a:cs typeface="Calibri"/>
              </a:rPr>
              <a:t/>
            </a:r>
            <a:br>
              <a:rPr lang="en-US" altLang="zh-TW" b="1" dirty="0" smtClean="0">
                <a:solidFill>
                  <a:srgbClr val="0099CC"/>
                </a:solidFill>
                <a:latin typeface="Calibri"/>
                <a:ea typeface="Heiti TC Light"/>
                <a:cs typeface="Calibri"/>
              </a:rPr>
            </a:br>
            <a:r>
              <a:rPr lang="en-US" altLang="zh-TW" sz="2400" b="1" dirty="0">
                <a:solidFill>
                  <a:srgbClr val="0099CC"/>
                </a:solidFill>
                <a:latin typeface="Calibri"/>
                <a:ea typeface="Heiti TC Light"/>
                <a:cs typeface="Calibri"/>
              </a:rPr>
              <a:t>Growing </a:t>
            </a:r>
            <a:r>
              <a:rPr lang="en-US" altLang="zh-TW" sz="2400" b="1" dirty="0" err="1" smtClean="0">
                <a:solidFill>
                  <a:srgbClr val="0099CC"/>
                </a:solidFill>
                <a:latin typeface="Calibri"/>
                <a:ea typeface="Heiti TC Light"/>
                <a:cs typeface="Calibri"/>
              </a:rPr>
              <a:t>UnFranchise</a:t>
            </a:r>
            <a:r>
              <a:rPr lang="en-US" altLang="zh-TW" sz="2400" b="1" dirty="0" smtClean="0">
                <a:solidFill>
                  <a:srgbClr val="0099CC"/>
                </a:solidFill>
                <a:latin typeface="Calibri"/>
                <a:ea typeface="Heiti TC Light"/>
                <a:cs typeface="Calibri"/>
              </a:rPr>
              <a:t>™ </a:t>
            </a:r>
            <a:r>
              <a:rPr lang="en-US" altLang="zh-TW" sz="2400" b="1" dirty="0">
                <a:solidFill>
                  <a:srgbClr val="0099CC"/>
                </a:solidFill>
                <a:latin typeface="Calibri"/>
                <a:ea typeface="Heiti TC Light"/>
                <a:cs typeface="Calibri"/>
              </a:rPr>
              <a:t>Business </a:t>
            </a:r>
            <a:r>
              <a:rPr lang="en-US" altLang="zh-TW" sz="2400" b="1" dirty="0" smtClean="0">
                <a:solidFill>
                  <a:srgbClr val="0099CC"/>
                </a:solidFill>
                <a:latin typeface="Calibri"/>
                <a:ea typeface="Heiti TC Light"/>
                <a:cs typeface="Calibri"/>
              </a:rPr>
              <a:t>with </a:t>
            </a:r>
            <a:r>
              <a:rPr lang="en-US" altLang="zh-TW" sz="2400" b="1" dirty="0">
                <a:solidFill>
                  <a:srgbClr val="0099CC"/>
                </a:solidFill>
                <a:latin typeface="Calibri"/>
                <a:ea typeface="Heiti TC Light"/>
                <a:cs typeface="Calibri"/>
              </a:rPr>
              <a:t>fully utilizing </a:t>
            </a:r>
            <a:r>
              <a:rPr lang="en-US" altLang="zh-TW" sz="2400" b="1" dirty="0" smtClean="0">
                <a:solidFill>
                  <a:srgbClr val="0099CC"/>
                </a:solidFill>
                <a:latin typeface="Calibri"/>
                <a:ea typeface="Heiti TC Light"/>
                <a:cs typeface="Calibri"/>
              </a:rPr>
              <a:t>Shopping Annuity</a:t>
            </a:r>
            <a:endParaRPr lang="en-US" sz="2400" b="1" dirty="0">
              <a:solidFill>
                <a:srgbClr val="0099CC"/>
              </a:solidFill>
              <a:latin typeface="Calibri"/>
              <a:ea typeface="Heiti TC Light"/>
              <a:cs typeface="Calibri"/>
            </a:endParaRPr>
          </a:p>
        </p:txBody>
      </p:sp>
      <p:sp>
        <p:nvSpPr>
          <p:cNvPr id="12" name="Text Box 6"/>
          <p:cNvSpPr txBox="1">
            <a:spLocks noChangeArrowheads="1"/>
          </p:cNvSpPr>
          <p:nvPr/>
        </p:nvSpPr>
        <p:spPr bwMode="auto">
          <a:xfrm>
            <a:off x="3048001" y="1287986"/>
            <a:ext cx="6374719" cy="830997"/>
          </a:xfrm>
          <a:prstGeom prst="rect">
            <a:avLst/>
          </a:prstGeom>
          <a:noFill/>
          <a:ln w="9525">
            <a:noFill/>
            <a:miter lim="800000"/>
            <a:headEnd/>
            <a:tailEnd/>
          </a:ln>
          <a:effectLst/>
        </p:spPr>
        <p:txBody>
          <a:bodyPr wrap="square">
            <a:spAutoFit/>
          </a:bodyPr>
          <a:lstStyle/>
          <a:p>
            <a:pPr algn="ctr" defTabSz="457189">
              <a:spcBef>
                <a:spcPct val="50000"/>
              </a:spcBef>
              <a:defRPr/>
            </a:pPr>
            <a:r>
              <a:rPr lang="en-US" sz="4800" b="1" dirty="0" smtClean="0">
                <a:solidFill>
                  <a:srgbClr val="33CCFF"/>
                </a:solidFill>
                <a:latin typeface="Calibri"/>
                <a:ea typeface="Heiti TC Light"/>
                <a:cs typeface="Calibri"/>
              </a:rPr>
              <a:t>Nora Siu</a:t>
            </a:r>
            <a:endParaRPr lang="en-US" sz="4800" b="1" dirty="0">
              <a:solidFill>
                <a:srgbClr val="33CCFF"/>
              </a:solidFill>
              <a:latin typeface="Calibri"/>
              <a:ea typeface="Heiti TC Light"/>
              <a:cs typeface="Calibri"/>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0783" t="31836" r="25913" b="10087"/>
          <a:stretch/>
        </p:blipFill>
        <p:spPr>
          <a:xfrm>
            <a:off x="762001" y="993117"/>
            <a:ext cx="2286000" cy="31458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502" t="24756" r="12712" b="22527"/>
          <a:stretch/>
        </p:blipFill>
        <p:spPr bwMode="auto">
          <a:xfrm>
            <a:off x="7926502" y="4095750"/>
            <a:ext cx="1074180" cy="108757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075" y="4171950"/>
            <a:ext cx="7467600" cy="707886"/>
          </a:xfrm>
          <a:prstGeom prst="rect">
            <a:avLst/>
          </a:prstGeom>
          <a:noFill/>
        </p:spPr>
        <p:txBody>
          <a:bodyPr wrap="square" rtlCol="0">
            <a:spAutoFit/>
          </a:bodyPr>
          <a:lstStyle/>
          <a:p>
            <a:pPr defTabSz="457189"/>
            <a:r>
              <a:rPr lang="en-US" altLang="zh-TW" sz="800" dirty="0" smtClean="0">
                <a:solidFill>
                  <a:srgbClr val="002060"/>
                </a:solidFill>
                <a:latin typeface="Calibri"/>
                <a:ea typeface="Heiti TC Light"/>
                <a:cs typeface="Calibri"/>
              </a:rPr>
              <a:t>*</a:t>
            </a:r>
            <a:r>
              <a:rPr lang="zh-TW" altLang="en-US" sz="800" dirty="0" smtClean="0">
                <a:solidFill>
                  <a:srgbClr val="002060"/>
                </a:solidFill>
                <a:latin typeface="Calibri"/>
                <a:ea typeface="Heiti TC Light"/>
                <a:cs typeface="Calibri"/>
              </a:rPr>
              <a:t>本</a:t>
            </a:r>
            <a:r>
              <a:rPr lang="zh-TW" altLang="en-US" sz="800" dirty="0">
                <a:solidFill>
                  <a:srgbClr val="002060"/>
                </a:solidFill>
                <a:latin typeface="Calibri"/>
                <a:ea typeface="Heiti TC Light"/>
                <a:cs typeface="Calibri"/>
              </a:rPr>
              <a:t>簡報中提到的收入等級純屬舉例說明，無意代表美安香</a:t>
            </a:r>
            <a:r>
              <a:rPr lang="zh-TW" altLang="en-US" sz="800" dirty="0" smtClean="0">
                <a:solidFill>
                  <a:srgbClr val="002060"/>
                </a:solidFill>
                <a:latin typeface="Calibri"/>
                <a:ea typeface="Heiti TC Light"/>
                <a:cs typeface="Calibri"/>
              </a:rPr>
              <a:t>港超連鎖™店主的</a:t>
            </a:r>
            <a:r>
              <a:rPr lang="zh-TW" altLang="en-US" sz="800" dirty="0">
                <a:solidFill>
                  <a:srgbClr val="002060"/>
                </a:solidFill>
                <a:latin typeface="Calibri"/>
                <a:ea typeface="Heiti TC Light"/>
                <a:cs typeface="Calibri"/>
              </a:rPr>
              <a:t>一般收入，也無意表示任何超連</a:t>
            </a:r>
            <a:r>
              <a:rPr lang="zh-TW" altLang="en-US" sz="800" dirty="0" smtClean="0">
                <a:solidFill>
                  <a:srgbClr val="002060"/>
                </a:solidFill>
                <a:latin typeface="Calibri"/>
                <a:ea typeface="Heiti TC Light"/>
                <a:cs typeface="Calibri"/>
              </a:rPr>
              <a:t>鎖™店</a:t>
            </a:r>
            <a:r>
              <a:rPr lang="zh-TW" altLang="en-US" sz="800" dirty="0">
                <a:solidFill>
                  <a:srgbClr val="002060"/>
                </a:solidFill>
                <a:latin typeface="Calibri"/>
                <a:ea typeface="Heiti TC Light"/>
                <a:cs typeface="Calibri"/>
              </a:rPr>
              <a:t>主皆可賺取同等收入。美安香港超連</a:t>
            </a:r>
            <a:r>
              <a:rPr lang="zh-TW" altLang="en-US" sz="800" dirty="0" smtClean="0">
                <a:solidFill>
                  <a:srgbClr val="002060"/>
                </a:solidFill>
                <a:latin typeface="Calibri"/>
                <a:ea typeface="Heiti TC Light"/>
                <a:cs typeface="Calibri"/>
              </a:rPr>
              <a:t>鎖™店</a:t>
            </a:r>
            <a:r>
              <a:rPr lang="zh-TW" altLang="en-US" sz="800" dirty="0">
                <a:solidFill>
                  <a:srgbClr val="002060"/>
                </a:solidFill>
                <a:latin typeface="Calibri"/>
                <a:ea typeface="Heiti TC Light"/>
                <a:cs typeface="Calibri"/>
              </a:rPr>
              <a:t>主的成功與否，取決於其在發展事業時的努力、才能與投入程度。</a:t>
            </a:r>
            <a:r>
              <a:rPr lang="en-US" sz="800" b="1" dirty="0">
                <a:solidFill>
                  <a:srgbClr val="002060"/>
                </a:solidFill>
                <a:latin typeface="Calibri"/>
                <a:ea typeface="Heiti TC Light"/>
                <a:cs typeface="Calibri"/>
              </a:rPr>
              <a:t>The income levels mentioned in the following presentation are for illustration purposes only. They are not intended to represent the income of a typical Market Hong Kong </a:t>
            </a:r>
            <a:r>
              <a:rPr lang="en-US" altLang="zh-TW" sz="800" b="1" dirty="0" err="1" smtClean="0">
                <a:solidFill>
                  <a:srgbClr val="002060"/>
                </a:solidFill>
                <a:latin typeface="Calibri"/>
                <a:ea typeface="Heiti TC Light"/>
                <a:cs typeface="Calibri"/>
              </a:rPr>
              <a:t>UnFranchise</a:t>
            </a:r>
            <a:r>
              <a:rPr lang="en-US" altLang="zh-TW" sz="800" b="1" dirty="0" smtClean="0">
                <a:solidFill>
                  <a:srgbClr val="002060"/>
                </a:solidFill>
                <a:latin typeface="Calibri"/>
                <a:ea typeface="Heiti TC Light"/>
                <a:cs typeface="Calibri"/>
              </a:rPr>
              <a:t> ™Owner</a:t>
            </a:r>
            <a:r>
              <a:rPr lang="en-US" sz="800" b="1" dirty="0" smtClean="0">
                <a:solidFill>
                  <a:srgbClr val="002060"/>
                </a:solidFill>
                <a:latin typeface="Calibri"/>
                <a:ea typeface="Heiti TC Light"/>
                <a:cs typeface="Calibri"/>
              </a:rPr>
              <a:t>, </a:t>
            </a:r>
            <a:r>
              <a:rPr lang="en-US" sz="800" b="1" dirty="0">
                <a:solidFill>
                  <a:srgbClr val="002060"/>
                </a:solidFill>
                <a:latin typeface="Calibri"/>
                <a:ea typeface="Heiti TC Light"/>
                <a:cs typeface="Calibri"/>
              </a:rPr>
              <a:t>nor </a:t>
            </a:r>
            <a:r>
              <a:rPr lang="en-US" sz="800" b="1" dirty="0" smtClean="0">
                <a:solidFill>
                  <a:srgbClr val="002060"/>
                </a:solidFill>
                <a:latin typeface="Calibri"/>
                <a:ea typeface="Heiti TC Light"/>
                <a:cs typeface="Calibri"/>
              </a:rPr>
              <a:t>are </a:t>
            </a:r>
            <a:r>
              <a:rPr lang="en-US" sz="800" b="1" dirty="0">
                <a:solidFill>
                  <a:srgbClr val="002060"/>
                </a:solidFill>
                <a:latin typeface="Calibri"/>
                <a:ea typeface="Heiti TC Light"/>
                <a:cs typeface="Calibri"/>
              </a:rPr>
              <a:t>they intended to represent that any given Independent </a:t>
            </a:r>
            <a:r>
              <a:rPr lang="en-US" altLang="zh-TW" sz="800" b="1" dirty="0" err="1" smtClean="0">
                <a:solidFill>
                  <a:srgbClr val="002060"/>
                </a:solidFill>
                <a:latin typeface="Calibri"/>
                <a:ea typeface="Heiti TC Light"/>
                <a:cs typeface="Calibri"/>
              </a:rPr>
              <a:t>UnFranchise</a:t>
            </a:r>
            <a:r>
              <a:rPr lang="en-US" altLang="zh-TW" sz="800" b="1" dirty="0">
                <a:solidFill>
                  <a:srgbClr val="002060"/>
                </a:solidFill>
                <a:latin typeface="Calibri"/>
                <a:ea typeface="Heiti TC Light"/>
                <a:cs typeface="Calibri"/>
              </a:rPr>
              <a:t> ™</a:t>
            </a:r>
            <a:r>
              <a:rPr lang="en-US" altLang="zh-TW" sz="800" b="1" dirty="0" smtClean="0">
                <a:solidFill>
                  <a:srgbClr val="002060"/>
                </a:solidFill>
                <a:latin typeface="Calibri"/>
                <a:ea typeface="Heiti TC Light"/>
                <a:cs typeface="Calibri"/>
              </a:rPr>
              <a:t> </a:t>
            </a:r>
            <a:r>
              <a:rPr lang="en-US" altLang="zh-TW" sz="800" b="1" dirty="0">
                <a:solidFill>
                  <a:srgbClr val="002060"/>
                </a:solidFill>
                <a:latin typeface="Calibri"/>
                <a:ea typeface="Heiti TC Light"/>
                <a:cs typeface="Calibri"/>
              </a:rPr>
              <a:t>Owner</a:t>
            </a:r>
            <a:r>
              <a:rPr lang="en-US" sz="800" b="1" dirty="0" smtClean="0">
                <a:solidFill>
                  <a:srgbClr val="002060"/>
                </a:solidFill>
                <a:latin typeface="Calibri"/>
                <a:ea typeface="Heiti TC Light"/>
                <a:cs typeface="Calibri"/>
              </a:rPr>
              <a:t> </a:t>
            </a:r>
            <a:r>
              <a:rPr lang="en-US" sz="800" b="1" dirty="0">
                <a:solidFill>
                  <a:srgbClr val="002060"/>
                </a:solidFill>
                <a:latin typeface="Calibri"/>
                <a:ea typeface="Heiti TC Light"/>
                <a:cs typeface="Calibri"/>
              </a:rPr>
              <a:t>will earn income in that amount. The success of any Market Hong Kong Independent </a:t>
            </a:r>
            <a:r>
              <a:rPr lang="en-US" altLang="zh-TW" sz="800" b="1" dirty="0" err="1" smtClean="0">
                <a:solidFill>
                  <a:srgbClr val="002060"/>
                </a:solidFill>
                <a:latin typeface="Calibri"/>
                <a:ea typeface="Heiti TC Light"/>
                <a:cs typeface="Calibri"/>
              </a:rPr>
              <a:t>UnFranchise</a:t>
            </a:r>
            <a:r>
              <a:rPr lang="en-US" altLang="zh-TW" sz="800" b="1" dirty="0">
                <a:solidFill>
                  <a:srgbClr val="002060"/>
                </a:solidFill>
                <a:latin typeface="Calibri"/>
                <a:ea typeface="Heiti TC Light"/>
                <a:cs typeface="Calibri"/>
              </a:rPr>
              <a:t> ™</a:t>
            </a:r>
            <a:r>
              <a:rPr lang="en-US" altLang="zh-TW" sz="800" b="1" dirty="0" smtClean="0">
                <a:solidFill>
                  <a:srgbClr val="002060"/>
                </a:solidFill>
                <a:latin typeface="Calibri"/>
                <a:ea typeface="Heiti TC Light"/>
                <a:cs typeface="Calibri"/>
              </a:rPr>
              <a:t> </a:t>
            </a:r>
            <a:r>
              <a:rPr lang="en-US" altLang="zh-TW" sz="800" b="1" dirty="0">
                <a:solidFill>
                  <a:srgbClr val="002060"/>
                </a:solidFill>
                <a:latin typeface="Calibri"/>
                <a:ea typeface="Heiti TC Light"/>
                <a:cs typeface="Calibri"/>
              </a:rPr>
              <a:t>Owner</a:t>
            </a:r>
            <a:r>
              <a:rPr lang="en-US" sz="800" b="1" dirty="0" smtClean="0">
                <a:solidFill>
                  <a:srgbClr val="002060"/>
                </a:solidFill>
                <a:latin typeface="Calibri"/>
                <a:ea typeface="Heiti TC Light"/>
                <a:cs typeface="Calibri"/>
              </a:rPr>
              <a:t> </a:t>
            </a:r>
            <a:r>
              <a:rPr lang="en-US" sz="800" b="1" dirty="0">
                <a:solidFill>
                  <a:srgbClr val="002060"/>
                </a:solidFill>
                <a:latin typeface="Calibri"/>
                <a:ea typeface="Heiti TC Light"/>
                <a:cs typeface="Calibri"/>
              </a:rPr>
              <a:t>will depend upon the amount of hard work, talent, and dedication which he or she devotes to building his or her Market Hong Kong Business.</a:t>
            </a:r>
            <a:endParaRPr lang="en-US" sz="800" dirty="0">
              <a:solidFill>
                <a:srgbClr val="002060"/>
              </a:solidFill>
              <a:latin typeface="Calibri"/>
              <a:ea typeface="Heiti TC Light"/>
              <a:cs typeface="Calibri"/>
            </a:endParaRPr>
          </a:p>
        </p:txBody>
      </p:sp>
    </p:spTree>
    <p:extLst>
      <p:ext uri="{BB962C8B-B14F-4D97-AF65-F5344CB8AC3E}">
        <p14:creationId xmlns:p14="http://schemas.microsoft.com/office/powerpoint/2010/main" val="1128770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 Same Side Corner Rectangle 17"/>
          <p:cNvSpPr/>
          <p:nvPr/>
        </p:nvSpPr>
        <p:spPr>
          <a:xfrm rot="5400000">
            <a:off x="3526974" y="-163285"/>
            <a:ext cx="3624942" cy="6319157"/>
          </a:xfrm>
          <a:prstGeom prst="round2SameRect">
            <a:avLst>
              <a:gd name="adj1" fmla="val 2703"/>
              <a:gd name="adj2" fmla="val 0"/>
            </a:avLst>
          </a:prstGeom>
          <a:solidFill>
            <a:srgbClr val="033438"/>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473858" defTabSz="685783"/>
            <a:endParaRPr lang="en-US" sz="900" dirty="0">
              <a:solidFill>
                <a:prstClr val="white"/>
              </a:solidFill>
              <a:latin typeface="Calibri"/>
              <a:ea typeface="Heiti TC Light"/>
              <a:cs typeface="Calibri"/>
            </a:endParaRPr>
          </a:p>
        </p:txBody>
      </p:sp>
      <p:grpSp>
        <p:nvGrpSpPr>
          <p:cNvPr id="114" name="Group 113"/>
          <p:cNvGrpSpPr/>
          <p:nvPr/>
        </p:nvGrpSpPr>
        <p:grpSpPr>
          <a:xfrm>
            <a:off x="628652" y="1183822"/>
            <a:ext cx="1551215" cy="403806"/>
            <a:chOff x="838202" y="1578429"/>
            <a:chExt cx="2068286" cy="538408"/>
          </a:xfrm>
        </p:grpSpPr>
        <p:sp>
          <p:nvSpPr>
            <p:cNvPr id="6" name="Round Single Corner Rectangle 5"/>
            <p:cNvSpPr/>
            <p:nvPr/>
          </p:nvSpPr>
          <p:spPr>
            <a:xfrm flipH="1">
              <a:off x="838202" y="1578429"/>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2186" defTabSz="685783"/>
              <a:r>
                <a:rPr lang="zh-TW" altLang="en-US" sz="900" dirty="0">
                  <a:solidFill>
                    <a:prstClr val="white"/>
                  </a:solidFill>
                  <a:latin typeface="Calibri"/>
                  <a:ea typeface="Heiti TC Light"/>
                  <a:cs typeface="Calibri"/>
                </a:rPr>
                <a:t>食物</a:t>
              </a:r>
              <a:r>
                <a:rPr lang="en-US" sz="900" dirty="0">
                  <a:solidFill>
                    <a:prstClr val="white"/>
                  </a:solidFill>
                  <a:latin typeface="Calibri"/>
                  <a:ea typeface="Heiti TC Light"/>
                  <a:cs typeface="Calibri"/>
                </a:rPr>
                <a:t>Food</a:t>
              </a:r>
            </a:p>
          </p:txBody>
        </p:sp>
        <p:grpSp>
          <p:nvGrpSpPr>
            <p:cNvPr id="3" name="Group 4"/>
            <p:cNvGrpSpPr>
              <a:grpSpLocks noChangeAspect="1"/>
            </p:cNvGrpSpPr>
            <p:nvPr/>
          </p:nvGrpSpPr>
          <p:grpSpPr bwMode="auto">
            <a:xfrm>
              <a:off x="1034142" y="1708167"/>
              <a:ext cx="390423" cy="259409"/>
              <a:chOff x="-306" y="415"/>
              <a:chExt cx="298" cy="198"/>
            </a:xfrm>
            <a:solidFill>
              <a:srgbClr val="0CB27C"/>
            </a:solidFill>
          </p:grpSpPr>
          <p:sp>
            <p:nvSpPr>
              <p:cNvPr id="19" name="Freeform 6"/>
              <p:cNvSpPr>
                <a:spLocks/>
              </p:cNvSpPr>
              <p:nvPr/>
            </p:nvSpPr>
            <p:spPr bwMode="auto">
              <a:xfrm>
                <a:off x="-306" y="553"/>
                <a:ext cx="298" cy="60"/>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20" name="Freeform 7"/>
              <p:cNvSpPr>
                <a:spLocks/>
              </p:cNvSpPr>
              <p:nvPr/>
            </p:nvSpPr>
            <p:spPr bwMode="auto">
              <a:xfrm>
                <a:off x="-281" y="430"/>
                <a:ext cx="228" cy="135"/>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21" name="Freeform 8"/>
              <p:cNvSpPr>
                <a:spLocks/>
              </p:cNvSpPr>
              <p:nvPr/>
            </p:nvSpPr>
            <p:spPr bwMode="auto">
              <a:xfrm>
                <a:off x="-142" y="415"/>
                <a:ext cx="125" cy="126"/>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13" name="Group 112"/>
          <p:cNvGrpSpPr/>
          <p:nvPr/>
        </p:nvGrpSpPr>
        <p:grpSpPr>
          <a:xfrm>
            <a:off x="628652" y="1583098"/>
            <a:ext cx="1551215" cy="403807"/>
            <a:chOff x="838202" y="2110795"/>
            <a:chExt cx="2068286" cy="538409"/>
          </a:xfrm>
        </p:grpSpPr>
        <p:sp>
          <p:nvSpPr>
            <p:cNvPr id="7" name="Rectangle 6"/>
            <p:cNvSpPr/>
            <p:nvPr/>
          </p:nvSpPr>
          <p:spPr>
            <a:xfrm>
              <a:off x="838202" y="2110795"/>
              <a:ext cx="2068286" cy="538409"/>
            </a:xfrm>
            <a:prstGeom prst="rect">
              <a:avLst/>
            </a:prstGeom>
            <a:solidFill>
              <a:srgbClr val="000000"/>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住屋</a:t>
              </a:r>
              <a:r>
                <a:rPr lang="en-US" sz="900" dirty="0">
                  <a:solidFill>
                    <a:prstClr val="white"/>
                  </a:solidFill>
                  <a:latin typeface="Calibri"/>
                  <a:ea typeface="Heiti TC Light"/>
                  <a:cs typeface="Calibri"/>
                </a:rPr>
                <a:t>Housing</a:t>
              </a:r>
            </a:p>
          </p:txBody>
        </p:sp>
        <p:grpSp>
          <p:nvGrpSpPr>
            <p:cNvPr id="23" name="Group 11"/>
            <p:cNvGrpSpPr>
              <a:grpSpLocks noChangeAspect="1"/>
            </p:cNvGrpSpPr>
            <p:nvPr/>
          </p:nvGrpSpPr>
          <p:grpSpPr bwMode="auto">
            <a:xfrm>
              <a:off x="1066896" y="2246575"/>
              <a:ext cx="271463" cy="242888"/>
              <a:chOff x="-286" y="391"/>
              <a:chExt cx="171" cy="153"/>
            </a:xfrm>
            <a:solidFill>
              <a:srgbClr val="0CB27C"/>
            </a:solidFill>
          </p:grpSpPr>
          <p:sp>
            <p:nvSpPr>
              <p:cNvPr id="26" name="Freeform 13"/>
              <p:cNvSpPr>
                <a:spLocks/>
              </p:cNvSpPr>
              <p:nvPr/>
            </p:nvSpPr>
            <p:spPr bwMode="auto">
              <a:xfrm>
                <a:off x="-263" y="420"/>
                <a:ext cx="123" cy="124"/>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27" name="Freeform 14"/>
              <p:cNvSpPr>
                <a:spLocks/>
              </p:cNvSpPr>
              <p:nvPr/>
            </p:nvSpPr>
            <p:spPr bwMode="auto">
              <a:xfrm>
                <a:off x="-286" y="391"/>
                <a:ext cx="171" cy="82"/>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28" name="Freeform 15"/>
              <p:cNvSpPr>
                <a:spLocks/>
              </p:cNvSpPr>
              <p:nvPr/>
            </p:nvSpPr>
            <p:spPr bwMode="auto">
              <a:xfrm>
                <a:off x="-152" y="408"/>
                <a:ext cx="17" cy="35"/>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12" name="Group 111"/>
          <p:cNvGrpSpPr/>
          <p:nvPr/>
        </p:nvGrpSpPr>
        <p:grpSpPr>
          <a:xfrm>
            <a:off x="628652" y="1986904"/>
            <a:ext cx="1551215" cy="403807"/>
            <a:chOff x="838202" y="2649204"/>
            <a:chExt cx="2068286" cy="538409"/>
          </a:xfrm>
        </p:grpSpPr>
        <p:sp>
          <p:nvSpPr>
            <p:cNvPr id="8" name="Rectangle 7"/>
            <p:cNvSpPr/>
            <p:nvPr/>
          </p:nvSpPr>
          <p:spPr>
            <a:xfrm>
              <a:off x="838202" y="264920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服裝與服務</a:t>
              </a:r>
              <a:r>
                <a:rPr lang="en-US" sz="900" dirty="0">
                  <a:solidFill>
                    <a:prstClr val="white"/>
                  </a:solidFill>
                  <a:latin typeface="Calibri"/>
                  <a:ea typeface="Heiti TC Light"/>
                  <a:cs typeface="Calibri"/>
                </a:rPr>
                <a:t>Apparel  &amp; Service</a:t>
              </a:r>
            </a:p>
          </p:txBody>
        </p:sp>
        <p:sp>
          <p:nvSpPr>
            <p:cNvPr id="33" name="Freeform 20"/>
            <p:cNvSpPr>
              <a:spLocks noEditPoints="1"/>
            </p:cNvSpPr>
            <p:nvPr/>
          </p:nvSpPr>
          <p:spPr bwMode="auto">
            <a:xfrm>
              <a:off x="1066895" y="2756203"/>
              <a:ext cx="298713" cy="324410"/>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11" name="Group 110"/>
          <p:cNvGrpSpPr/>
          <p:nvPr/>
        </p:nvGrpSpPr>
        <p:grpSpPr>
          <a:xfrm>
            <a:off x="628652" y="2394344"/>
            <a:ext cx="1551215" cy="403807"/>
            <a:chOff x="838202" y="3192457"/>
            <a:chExt cx="2068286" cy="538409"/>
          </a:xfrm>
        </p:grpSpPr>
        <p:sp>
          <p:nvSpPr>
            <p:cNvPr id="9" name="Rectangle 8"/>
            <p:cNvSpPr/>
            <p:nvPr/>
          </p:nvSpPr>
          <p:spPr>
            <a:xfrm>
              <a:off x="838202" y="3192457"/>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交通</a:t>
              </a:r>
              <a:r>
                <a:rPr lang="en-US" sz="900" dirty="0">
                  <a:solidFill>
                    <a:prstClr val="white"/>
                  </a:solidFill>
                  <a:latin typeface="Calibri"/>
                  <a:ea typeface="Heiti TC Light"/>
                  <a:cs typeface="Calibri"/>
                </a:rPr>
                <a:t>Transportation</a:t>
              </a:r>
            </a:p>
          </p:txBody>
        </p:sp>
        <p:sp>
          <p:nvSpPr>
            <p:cNvPr id="38" name="Freeform 25"/>
            <p:cNvSpPr>
              <a:spLocks noEditPoints="1"/>
            </p:cNvSpPr>
            <p:nvPr/>
          </p:nvSpPr>
          <p:spPr bwMode="auto">
            <a:xfrm>
              <a:off x="1024163" y="3292924"/>
              <a:ext cx="340632" cy="334737"/>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10" name="Group 109"/>
          <p:cNvGrpSpPr/>
          <p:nvPr/>
        </p:nvGrpSpPr>
        <p:grpSpPr>
          <a:xfrm>
            <a:off x="628652" y="2795163"/>
            <a:ext cx="1551215" cy="403807"/>
            <a:chOff x="838202" y="3726882"/>
            <a:chExt cx="2068286" cy="538409"/>
          </a:xfrm>
        </p:grpSpPr>
        <p:sp>
          <p:nvSpPr>
            <p:cNvPr id="10" name="Rectangle 9"/>
            <p:cNvSpPr/>
            <p:nvPr/>
          </p:nvSpPr>
          <p:spPr>
            <a:xfrm>
              <a:off x="838202" y="3726882"/>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健康護理</a:t>
              </a:r>
              <a:r>
                <a:rPr lang="en-US" sz="900" dirty="0">
                  <a:solidFill>
                    <a:prstClr val="white"/>
                  </a:solidFill>
                  <a:latin typeface="Calibri"/>
                  <a:ea typeface="Heiti TC Light"/>
                  <a:cs typeface="Calibri"/>
                </a:rPr>
                <a:t>Healthcare</a:t>
              </a:r>
            </a:p>
          </p:txBody>
        </p:sp>
        <p:sp>
          <p:nvSpPr>
            <p:cNvPr id="43" name="Freeform 30"/>
            <p:cNvSpPr>
              <a:spLocks/>
            </p:cNvSpPr>
            <p:nvPr/>
          </p:nvSpPr>
          <p:spPr bwMode="auto">
            <a:xfrm>
              <a:off x="1084601" y="3892453"/>
              <a:ext cx="246289" cy="228595"/>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09" name="Group 108"/>
          <p:cNvGrpSpPr/>
          <p:nvPr/>
        </p:nvGrpSpPr>
        <p:grpSpPr>
          <a:xfrm>
            <a:off x="628652" y="3202602"/>
            <a:ext cx="1551215" cy="403807"/>
            <a:chOff x="838202" y="4270134"/>
            <a:chExt cx="2068286" cy="538409"/>
          </a:xfrm>
        </p:grpSpPr>
        <p:sp>
          <p:nvSpPr>
            <p:cNvPr id="11" name="Rectangle 10"/>
            <p:cNvSpPr/>
            <p:nvPr/>
          </p:nvSpPr>
          <p:spPr>
            <a:xfrm>
              <a:off x="838202" y="427013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娛樂</a:t>
              </a:r>
              <a:r>
                <a:rPr lang="en-US" sz="900" dirty="0">
                  <a:solidFill>
                    <a:prstClr val="white"/>
                  </a:solidFill>
                  <a:latin typeface="Calibri"/>
                  <a:ea typeface="Heiti TC Light"/>
                  <a:cs typeface="Calibri"/>
                </a:rPr>
                <a:t>Entertainment</a:t>
              </a:r>
            </a:p>
          </p:txBody>
        </p:sp>
        <p:sp>
          <p:nvSpPr>
            <p:cNvPr id="64" name="Freeform 51"/>
            <p:cNvSpPr>
              <a:spLocks noEditPoints="1"/>
            </p:cNvSpPr>
            <p:nvPr/>
          </p:nvSpPr>
          <p:spPr bwMode="auto">
            <a:xfrm>
              <a:off x="1052949" y="4428038"/>
              <a:ext cx="365760" cy="274320"/>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08" name="Group 107"/>
          <p:cNvGrpSpPr/>
          <p:nvPr/>
        </p:nvGrpSpPr>
        <p:grpSpPr>
          <a:xfrm>
            <a:off x="628652" y="3606408"/>
            <a:ext cx="1551215" cy="403807"/>
            <a:chOff x="838202" y="4808543"/>
            <a:chExt cx="2068286" cy="538409"/>
          </a:xfrm>
        </p:grpSpPr>
        <p:sp>
          <p:nvSpPr>
            <p:cNvPr id="12" name="Rectangle 11"/>
            <p:cNvSpPr/>
            <p:nvPr/>
          </p:nvSpPr>
          <p:spPr>
            <a:xfrm>
              <a:off x="838202" y="4808543"/>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個人護理產品及服務</a:t>
              </a:r>
              <a:r>
                <a:rPr lang="en-US" sz="900" dirty="0">
                  <a:solidFill>
                    <a:prstClr val="white"/>
                  </a:solidFill>
                  <a:latin typeface="Calibri"/>
                  <a:ea typeface="Heiti TC Light"/>
                  <a:cs typeface="Calibri"/>
                </a:rPr>
                <a:t>Personal Care Product &amp; Service</a:t>
              </a:r>
            </a:p>
          </p:txBody>
        </p:sp>
        <p:grpSp>
          <p:nvGrpSpPr>
            <p:cNvPr id="66" name="Group 54"/>
            <p:cNvGrpSpPr>
              <a:grpSpLocks noChangeAspect="1"/>
            </p:cNvGrpSpPr>
            <p:nvPr/>
          </p:nvGrpSpPr>
          <p:grpSpPr bwMode="auto">
            <a:xfrm>
              <a:off x="1100270" y="4914728"/>
              <a:ext cx="264526" cy="316495"/>
              <a:chOff x="-351" y="477"/>
              <a:chExt cx="565" cy="676"/>
            </a:xfrm>
            <a:solidFill>
              <a:srgbClr val="0CB27C"/>
            </a:solidFill>
          </p:grpSpPr>
          <p:sp>
            <p:nvSpPr>
              <p:cNvPr id="69" name="Freeform 56"/>
              <p:cNvSpPr>
                <a:spLocks/>
              </p:cNvSpPr>
              <p:nvPr/>
            </p:nvSpPr>
            <p:spPr bwMode="auto">
              <a:xfrm>
                <a:off x="-152" y="866"/>
                <a:ext cx="15" cy="14"/>
              </a:xfrm>
              <a:custGeom>
                <a:avLst/>
                <a:gdLst>
                  <a:gd name="T0" fmla="*/ 73 w 73"/>
                  <a:gd name="T1" fmla="*/ 0 h 74"/>
                  <a:gd name="T2" fmla="*/ 73 w 73"/>
                  <a:gd name="T3" fmla="*/ 3 h 74"/>
                  <a:gd name="T4" fmla="*/ 70 w 73"/>
                  <a:gd name="T5" fmla="*/ 12 h 74"/>
                  <a:gd name="T6" fmla="*/ 66 w 73"/>
                  <a:gd name="T7" fmla="*/ 23 h 74"/>
                  <a:gd name="T8" fmla="*/ 59 w 73"/>
                  <a:gd name="T9" fmla="*/ 37 h 74"/>
                  <a:gd name="T10" fmla="*/ 48 w 73"/>
                  <a:gd name="T11" fmla="*/ 50 h 74"/>
                  <a:gd name="T12" fmla="*/ 35 w 73"/>
                  <a:gd name="T13" fmla="*/ 60 h 74"/>
                  <a:gd name="T14" fmla="*/ 22 w 73"/>
                  <a:gd name="T15" fmla="*/ 67 h 74"/>
                  <a:gd name="T16" fmla="*/ 12 w 73"/>
                  <a:gd name="T17" fmla="*/ 71 h 74"/>
                  <a:gd name="T18" fmla="*/ 3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7 w 73"/>
                  <a:gd name="T33" fmla="*/ 14 h 74"/>
                  <a:gd name="T34" fmla="*/ 50 w 73"/>
                  <a:gd name="T35" fmla="*/ 8 h 74"/>
                  <a:gd name="T36" fmla="*/ 62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3" y="3"/>
                    </a:lnTo>
                    <a:lnTo>
                      <a:pt x="70" y="12"/>
                    </a:lnTo>
                    <a:lnTo>
                      <a:pt x="66" y="23"/>
                    </a:lnTo>
                    <a:lnTo>
                      <a:pt x="59" y="37"/>
                    </a:lnTo>
                    <a:lnTo>
                      <a:pt x="48" y="50"/>
                    </a:lnTo>
                    <a:lnTo>
                      <a:pt x="35" y="60"/>
                    </a:lnTo>
                    <a:lnTo>
                      <a:pt x="22" y="67"/>
                    </a:lnTo>
                    <a:lnTo>
                      <a:pt x="12" y="71"/>
                    </a:lnTo>
                    <a:lnTo>
                      <a:pt x="3" y="74"/>
                    </a:lnTo>
                    <a:lnTo>
                      <a:pt x="0" y="74"/>
                    </a:lnTo>
                    <a:lnTo>
                      <a:pt x="0" y="70"/>
                    </a:lnTo>
                    <a:lnTo>
                      <a:pt x="3" y="63"/>
                    </a:lnTo>
                    <a:lnTo>
                      <a:pt x="7" y="51"/>
                    </a:lnTo>
                    <a:lnTo>
                      <a:pt x="14" y="38"/>
                    </a:lnTo>
                    <a:lnTo>
                      <a:pt x="25" y="25"/>
                    </a:lnTo>
                    <a:lnTo>
                      <a:pt x="37" y="14"/>
                    </a:lnTo>
                    <a:lnTo>
                      <a:pt x="50" y="8"/>
                    </a:lnTo>
                    <a:lnTo>
                      <a:pt x="62"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0" name="Freeform 57"/>
              <p:cNvSpPr>
                <a:spLocks/>
              </p:cNvSpPr>
              <p:nvPr/>
            </p:nvSpPr>
            <p:spPr bwMode="auto">
              <a:xfrm>
                <a:off x="-152" y="888"/>
                <a:ext cx="15" cy="15"/>
              </a:xfrm>
              <a:custGeom>
                <a:avLst/>
                <a:gdLst>
                  <a:gd name="T0" fmla="*/ 0 w 73"/>
                  <a:gd name="T1" fmla="*/ 0 h 75"/>
                  <a:gd name="T2" fmla="*/ 3 w 73"/>
                  <a:gd name="T3" fmla="*/ 1 h 75"/>
                  <a:gd name="T4" fmla="*/ 12 w 73"/>
                  <a:gd name="T5" fmla="*/ 3 h 75"/>
                  <a:gd name="T6" fmla="*/ 22 w 73"/>
                  <a:gd name="T7" fmla="*/ 8 h 75"/>
                  <a:gd name="T8" fmla="*/ 35 w 73"/>
                  <a:gd name="T9" fmla="*/ 14 h 75"/>
                  <a:gd name="T10" fmla="*/ 48 w 73"/>
                  <a:gd name="T11" fmla="*/ 25 h 75"/>
                  <a:gd name="T12" fmla="*/ 59 w 73"/>
                  <a:gd name="T13" fmla="*/ 38 h 75"/>
                  <a:gd name="T14" fmla="*/ 66 w 73"/>
                  <a:gd name="T15" fmla="*/ 51 h 75"/>
                  <a:gd name="T16" fmla="*/ 70 w 73"/>
                  <a:gd name="T17" fmla="*/ 63 h 75"/>
                  <a:gd name="T18" fmla="*/ 73 w 73"/>
                  <a:gd name="T19" fmla="*/ 71 h 75"/>
                  <a:gd name="T20" fmla="*/ 73 w 73"/>
                  <a:gd name="T21" fmla="*/ 75 h 75"/>
                  <a:gd name="T22" fmla="*/ 69 w 73"/>
                  <a:gd name="T23" fmla="*/ 74 h 75"/>
                  <a:gd name="T24" fmla="*/ 62 w 73"/>
                  <a:gd name="T25" fmla="*/ 71 h 75"/>
                  <a:gd name="T26" fmla="*/ 50 w 73"/>
                  <a:gd name="T27" fmla="*/ 67 h 75"/>
                  <a:gd name="T28" fmla="*/ 37 w 73"/>
                  <a:gd name="T29" fmla="*/ 60 h 75"/>
                  <a:gd name="T30" fmla="*/ 25 w 73"/>
                  <a:gd name="T31" fmla="*/ 50 h 75"/>
                  <a:gd name="T32" fmla="*/ 14 w 73"/>
                  <a:gd name="T33" fmla="*/ 37 h 75"/>
                  <a:gd name="T34" fmla="*/ 7 w 73"/>
                  <a:gd name="T35" fmla="*/ 24 h 75"/>
                  <a:gd name="T36" fmla="*/ 3 w 73"/>
                  <a:gd name="T37" fmla="*/ 12 h 75"/>
                  <a:gd name="T38" fmla="*/ 0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2" y="8"/>
                    </a:lnTo>
                    <a:lnTo>
                      <a:pt x="35" y="14"/>
                    </a:lnTo>
                    <a:lnTo>
                      <a:pt x="48" y="25"/>
                    </a:lnTo>
                    <a:lnTo>
                      <a:pt x="59" y="38"/>
                    </a:lnTo>
                    <a:lnTo>
                      <a:pt x="66" y="51"/>
                    </a:lnTo>
                    <a:lnTo>
                      <a:pt x="70" y="63"/>
                    </a:lnTo>
                    <a:lnTo>
                      <a:pt x="73" y="71"/>
                    </a:lnTo>
                    <a:lnTo>
                      <a:pt x="73" y="75"/>
                    </a:lnTo>
                    <a:lnTo>
                      <a:pt x="69" y="74"/>
                    </a:lnTo>
                    <a:lnTo>
                      <a:pt x="62" y="71"/>
                    </a:lnTo>
                    <a:lnTo>
                      <a:pt x="50" y="67"/>
                    </a:lnTo>
                    <a:lnTo>
                      <a:pt x="37" y="60"/>
                    </a:lnTo>
                    <a:lnTo>
                      <a:pt x="25" y="50"/>
                    </a:lnTo>
                    <a:lnTo>
                      <a:pt x="14" y="37"/>
                    </a:lnTo>
                    <a:lnTo>
                      <a:pt x="7" y="24"/>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1" name="Freeform 58"/>
              <p:cNvSpPr>
                <a:spLocks/>
              </p:cNvSpPr>
              <p:nvPr/>
            </p:nvSpPr>
            <p:spPr bwMode="auto">
              <a:xfrm>
                <a:off x="-151" y="881"/>
                <a:ext cx="21" cy="6"/>
              </a:xfrm>
              <a:custGeom>
                <a:avLst/>
                <a:gdLst>
                  <a:gd name="T0" fmla="*/ 52 w 104"/>
                  <a:gd name="T1" fmla="*/ 0 h 34"/>
                  <a:gd name="T2" fmla="*/ 66 w 104"/>
                  <a:gd name="T3" fmla="*/ 1 h 34"/>
                  <a:gd name="T4" fmla="*/ 77 w 104"/>
                  <a:gd name="T5" fmla="*/ 4 h 34"/>
                  <a:gd name="T6" fmla="*/ 88 w 104"/>
                  <a:gd name="T7" fmla="*/ 8 h 34"/>
                  <a:gd name="T8" fmla="*/ 97 w 104"/>
                  <a:gd name="T9" fmla="*/ 13 h 34"/>
                  <a:gd name="T10" fmla="*/ 102 w 104"/>
                  <a:gd name="T11" fmla="*/ 16 h 34"/>
                  <a:gd name="T12" fmla="*/ 104 w 104"/>
                  <a:gd name="T13" fmla="*/ 17 h 34"/>
                  <a:gd name="T14" fmla="*/ 102 w 104"/>
                  <a:gd name="T15" fmla="*/ 19 h 34"/>
                  <a:gd name="T16" fmla="*/ 97 w 104"/>
                  <a:gd name="T17" fmla="*/ 21 h 34"/>
                  <a:gd name="T18" fmla="*/ 88 w 104"/>
                  <a:gd name="T19" fmla="*/ 26 h 34"/>
                  <a:gd name="T20" fmla="*/ 77 w 104"/>
                  <a:gd name="T21" fmla="*/ 30 h 34"/>
                  <a:gd name="T22" fmla="*/ 66 w 104"/>
                  <a:gd name="T23" fmla="*/ 33 h 34"/>
                  <a:gd name="T24" fmla="*/ 52 w 104"/>
                  <a:gd name="T25" fmla="*/ 34 h 34"/>
                  <a:gd name="T26" fmla="*/ 38 w 104"/>
                  <a:gd name="T27" fmla="*/ 33 h 34"/>
                  <a:gd name="T28" fmla="*/ 26 w 104"/>
                  <a:gd name="T29" fmla="*/ 30 h 34"/>
                  <a:gd name="T30" fmla="*/ 15 w 104"/>
                  <a:gd name="T31" fmla="*/ 26 h 34"/>
                  <a:gd name="T32" fmla="*/ 7 w 104"/>
                  <a:gd name="T33" fmla="*/ 21 h 34"/>
                  <a:gd name="T34" fmla="*/ 3 w 104"/>
                  <a:gd name="T35" fmla="*/ 19 h 34"/>
                  <a:gd name="T36" fmla="*/ 0 w 104"/>
                  <a:gd name="T37" fmla="*/ 17 h 34"/>
                  <a:gd name="T38" fmla="*/ 3 w 104"/>
                  <a:gd name="T39" fmla="*/ 16 h 34"/>
                  <a:gd name="T40" fmla="*/ 7 w 104"/>
                  <a:gd name="T41" fmla="*/ 13 h 34"/>
                  <a:gd name="T42" fmla="*/ 15 w 104"/>
                  <a:gd name="T43" fmla="*/ 8 h 34"/>
                  <a:gd name="T44" fmla="*/ 26 w 104"/>
                  <a:gd name="T45" fmla="*/ 4 h 34"/>
                  <a:gd name="T46" fmla="*/ 38 w 104"/>
                  <a:gd name="T47" fmla="*/ 1 h 34"/>
                  <a:gd name="T48" fmla="*/ 52 w 104"/>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34">
                    <a:moveTo>
                      <a:pt x="52" y="0"/>
                    </a:moveTo>
                    <a:lnTo>
                      <a:pt x="66" y="1"/>
                    </a:lnTo>
                    <a:lnTo>
                      <a:pt x="77" y="4"/>
                    </a:lnTo>
                    <a:lnTo>
                      <a:pt x="88" y="8"/>
                    </a:lnTo>
                    <a:lnTo>
                      <a:pt x="97" y="13"/>
                    </a:lnTo>
                    <a:lnTo>
                      <a:pt x="102" y="16"/>
                    </a:lnTo>
                    <a:lnTo>
                      <a:pt x="104" y="17"/>
                    </a:lnTo>
                    <a:lnTo>
                      <a:pt x="102" y="19"/>
                    </a:lnTo>
                    <a:lnTo>
                      <a:pt x="97" y="21"/>
                    </a:lnTo>
                    <a:lnTo>
                      <a:pt x="88" y="26"/>
                    </a:lnTo>
                    <a:lnTo>
                      <a:pt x="77" y="30"/>
                    </a:lnTo>
                    <a:lnTo>
                      <a:pt x="66" y="33"/>
                    </a:lnTo>
                    <a:lnTo>
                      <a:pt x="52" y="34"/>
                    </a:lnTo>
                    <a:lnTo>
                      <a:pt x="38" y="33"/>
                    </a:lnTo>
                    <a:lnTo>
                      <a:pt x="26" y="30"/>
                    </a:lnTo>
                    <a:lnTo>
                      <a:pt x="15" y="26"/>
                    </a:lnTo>
                    <a:lnTo>
                      <a:pt x="7" y="21"/>
                    </a:lnTo>
                    <a:lnTo>
                      <a:pt x="3" y="19"/>
                    </a:lnTo>
                    <a:lnTo>
                      <a:pt x="0" y="17"/>
                    </a:lnTo>
                    <a:lnTo>
                      <a:pt x="3" y="16"/>
                    </a:lnTo>
                    <a:lnTo>
                      <a:pt x="7" y="13"/>
                    </a:lnTo>
                    <a:lnTo>
                      <a:pt x="15" y="8"/>
                    </a:lnTo>
                    <a:lnTo>
                      <a:pt x="26" y="4"/>
                    </a:lnTo>
                    <a:lnTo>
                      <a:pt x="38" y="1"/>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2" name="Freeform 59"/>
              <p:cNvSpPr>
                <a:spLocks noEditPoints="1"/>
              </p:cNvSpPr>
              <p:nvPr/>
            </p:nvSpPr>
            <p:spPr bwMode="auto">
              <a:xfrm>
                <a:off x="-204" y="836"/>
                <a:ext cx="96" cy="96"/>
              </a:xfrm>
              <a:custGeom>
                <a:avLst/>
                <a:gdLst>
                  <a:gd name="T0" fmla="*/ 204 w 480"/>
                  <a:gd name="T1" fmla="*/ 20 h 484"/>
                  <a:gd name="T2" fmla="*/ 137 w 480"/>
                  <a:gd name="T3" fmla="*/ 42 h 484"/>
                  <a:gd name="T4" fmla="*/ 82 w 480"/>
                  <a:gd name="T5" fmla="*/ 83 h 484"/>
                  <a:gd name="T6" fmla="*/ 42 w 480"/>
                  <a:gd name="T7" fmla="*/ 139 h 484"/>
                  <a:gd name="T8" fmla="*/ 20 w 480"/>
                  <a:gd name="T9" fmla="*/ 206 h 484"/>
                  <a:gd name="T10" fmla="*/ 20 w 480"/>
                  <a:gd name="T11" fmla="*/ 279 h 484"/>
                  <a:gd name="T12" fmla="*/ 42 w 480"/>
                  <a:gd name="T13" fmla="*/ 345 h 484"/>
                  <a:gd name="T14" fmla="*/ 82 w 480"/>
                  <a:gd name="T15" fmla="*/ 402 h 484"/>
                  <a:gd name="T16" fmla="*/ 137 w 480"/>
                  <a:gd name="T17" fmla="*/ 441 h 484"/>
                  <a:gd name="T18" fmla="*/ 204 w 480"/>
                  <a:gd name="T19" fmla="*/ 464 h 484"/>
                  <a:gd name="T20" fmla="*/ 276 w 480"/>
                  <a:gd name="T21" fmla="*/ 464 h 484"/>
                  <a:gd name="T22" fmla="*/ 342 w 480"/>
                  <a:gd name="T23" fmla="*/ 441 h 484"/>
                  <a:gd name="T24" fmla="*/ 397 w 480"/>
                  <a:gd name="T25" fmla="*/ 402 h 484"/>
                  <a:gd name="T26" fmla="*/ 437 w 480"/>
                  <a:gd name="T27" fmla="*/ 345 h 484"/>
                  <a:gd name="T28" fmla="*/ 459 w 480"/>
                  <a:gd name="T29" fmla="*/ 279 h 484"/>
                  <a:gd name="T30" fmla="*/ 459 w 480"/>
                  <a:gd name="T31" fmla="*/ 205 h 484"/>
                  <a:gd name="T32" fmla="*/ 437 w 480"/>
                  <a:gd name="T33" fmla="*/ 138 h 484"/>
                  <a:gd name="T34" fmla="*/ 397 w 480"/>
                  <a:gd name="T35" fmla="*/ 83 h 484"/>
                  <a:gd name="T36" fmla="*/ 342 w 480"/>
                  <a:gd name="T37" fmla="*/ 42 h 484"/>
                  <a:gd name="T38" fmla="*/ 276 w 480"/>
                  <a:gd name="T39" fmla="*/ 20 h 484"/>
                  <a:gd name="T40" fmla="*/ 240 w 480"/>
                  <a:gd name="T41" fmla="*/ 0 h 484"/>
                  <a:gd name="T42" fmla="*/ 316 w 480"/>
                  <a:gd name="T43" fmla="*/ 12 h 484"/>
                  <a:gd name="T44" fmla="*/ 382 w 480"/>
                  <a:gd name="T45" fmla="*/ 47 h 484"/>
                  <a:gd name="T46" fmla="*/ 433 w 480"/>
                  <a:gd name="T47" fmla="*/ 100 h 484"/>
                  <a:gd name="T48" fmla="*/ 467 w 480"/>
                  <a:gd name="T49" fmla="*/ 165 h 484"/>
                  <a:gd name="T50" fmla="*/ 480 w 480"/>
                  <a:gd name="T51" fmla="*/ 242 h 484"/>
                  <a:gd name="T52" fmla="*/ 467 w 480"/>
                  <a:gd name="T53" fmla="*/ 318 h 484"/>
                  <a:gd name="T54" fmla="*/ 433 w 480"/>
                  <a:gd name="T55" fmla="*/ 385 h 484"/>
                  <a:gd name="T56" fmla="*/ 382 w 480"/>
                  <a:gd name="T57" fmla="*/ 437 h 484"/>
                  <a:gd name="T58" fmla="*/ 316 w 480"/>
                  <a:gd name="T59" fmla="*/ 472 h 484"/>
                  <a:gd name="T60" fmla="*/ 240 w 480"/>
                  <a:gd name="T61" fmla="*/ 484 h 484"/>
                  <a:gd name="T62" fmla="*/ 164 w 480"/>
                  <a:gd name="T63" fmla="*/ 472 h 484"/>
                  <a:gd name="T64" fmla="*/ 98 w 480"/>
                  <a:gd name="T65" fmla="*/ 437 h 484"/>
                  <a:gd name="T66" fmla="*/ 47 w 480"/>
                  <a:gd name="T67" fmla="*/ 385 h 484"/>
                  <a:gd name="T68" fmla="*/ 12 w 480"/>
                  <a:gd name="T69" fmla="*/ 318 h 484"/>
                  <a:gd name="T70" fmla="*/ 0 w 480"/>
                  <a:gd name="T71" fmla="*/ 242 h 484"/>
                  <a:gd name="T72" fmla="*/ 12 w 480"/>
                  <a:gd name="T73" fmla="*/ 165 h 484"/>
                  <a:gd name="T74" fmla="*/ 47 w 480"/>
                  <a:gd name="T75" fmla="*/ 100 h 484"/>
                  <a:gd name="T76" fmla="*/ 98 w 480"/>
                  <a:gd name="T77" fmla="*/ 47 h 484"/>
                  <a:gd name="T78" fmla="*/ 164 w 480"/>
                  <a:gd name="T79" fmla="*/ 12 h 484"/>
                  <a:gd name="T80" fmla="*/ 240 w 480"/>
                  <a:gd name="T8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0" h="484">
                    <a:moveTo>
                      <a:pt x="240" y="18"/>
                    </a:moveTo>
                    <a:lnTo>
                      <a:pt x="204" y="20"/>
                    </a:lnTo>
                    <a:lnTo>
                      <a:pt x="169" y="28"/>
                    </a:lnTo>
                    <a:lnTo>
                      <a:pt x="137" y="42"/>
                    </a:lnTo>
                    <a:lnTo>
                      <a:pt x="108" y="61"/>
                    </a:lnTo>
                    <a:lnTo>
                      <a:pt x="82" y="83"/>
                    </a:lnTo>
                    <a:lnTo>
                      <a:pt x="59" y="109"/>
                    </a:lnTo>
                    <a:lnTo>
                      <a:pt x="42" y="139"/>
                    </a:lnTo>
                    <a:lnTo>
                      <a:pt x="28" y="171"/>
                    </a:lnTo>
                    <a:lnTo>
                      <a:pt x="20" y="206"/>
                    </a:lnTo>
                    <a:lnTo>
                      <a:pt x="17" y="242"/>
                    </a:lnTo>
                    <a:lnTo>
                      <a:pt x="20" y="279"/>
                    </a:lnTo>
                    <a:lnTo>
                      <a:pt x="28" y="313"/>
                    </a:lnTo>
                    <a:lnTo>
                      <a:pt x="42" y="345"/>
                    </a:lnTo>
                    <a:lnTo>
                      <a:pt x="59" y="375"/>
                    </a:lnTo>
                    <a:lnTo>
                      <a:pt x="82" y="402"/>
                    </a:lnTo>
                    <a:lnTo>
                      <a:pt x="108" y="423"/>
                    </a:lnTo>
                    <a:lnTo>
                      <a:pt x="137" y="441"/>
                    </a:lnTo>
                    <a:lnTo>
                      <a:pt x="169" y="456"/>
                    </a:lnTo>
                    <a:lnTo>
                      <a:pt x="204" y="464"/>
                    </a:lnTo>
                    <a:lnTo>
                      <a:pt x="240" y="467"/>
                    </a:lnTo>
                    <a:lnTo>
                      <a:pt x="276" y="464"/>
                    </a:lnTo>
                    <a:lnTo>
                      <a:pt x="310" y="456"/>
                    </a:lnTo>
                    <a:lnTo>
                      <a:pt x="342" y="441"/>
                    </a:lnTo>
                    <a:lnTo>
                      <a:pt x="371" y="423"/>
                    </a:lnTo>
                    <a:lnTo>
                      <a:pt x="397" y="402"/>
                    </a:lnTo>
                    <a:lnTo>
                      <a:pt x="419" y="375"/>
                    </a:lnTo>
                    <a:lnTo>
                      <a:pt x="437" y="345"/>
                    </a:lnTo>
                    <a:lnTo>
                      <a:pt x="451" y="313"/>
                    </a:lnTo>
                    <a:lnTo>
                      <a:pt x="459" y="279"/>
                    </a:lnTo>
                    <a:lnTo>
                      <a:pt x="462" y="242"/>
                    </a:lnTo>
                    <a:lnTo>
                      <a:pt x="459" y="205"/>
                    </a:lnTo>
                    <a:lnTo>
                      <a:pt x="451" y="171"/>
                    </a:lnTo>
                    <a:lnTo>
                      <a:pt x="437" y="138"/>
                    </a:lnTo>
                    <a:lnTo>
                      <a:pt x="419" y="109"/>
                    </a:lnTo>
                    <a:lnTo>
                      <a:pt x="397" y="83"/>
                    </a:lnTo>
                    <a:lnTo>
                      <a:pt x="371" y="61"/>
                    </a:lnTo>
                    <a:lnTo>
                      <a:pt x="342" y="42"/>
                    </a:lnTo>
                    <a:lnTo>
                      <a:pt x="310" y="28"/>
                    </a:lnTo>
                    <a:lnTo>
                      <a:pt x="276" y="20"/>
                    </a:lnTo>
                    <a:lnTo>
                      <a:pt x="240" y="18"/>
                    </a:lnTo>
                    <a:close/>
                    <a:moveTo>
                      <a:pt x="240" y="0"/>
                    </a:moveTo>
                    <a:lnTo>
                      <a:pt x="278" y="3"/>
                    </a:lnTo>
                    <a:lnTo>
                      <a:pt x="316" y="12"/>
                    </a:lnTo>
                    <a:lnTo>
                      <a:pt x="350" y="27"/>
                    </a:lnTo>
                    <a:lnTo>
                      <a:pt x="382" y="47"/>
                    </a:lnTo>
                    <a:lnTo>
                      <a:pt x="410" y="71"/>
                    </a:lnTo>
                    <a:lnTo>
                      <a:pt x="433" y="100"/>
                    </a:lnTo>
                    <a:lnTo>
                      <a:pt x="452" y="131"/>
                    </a:lnTo>
                    <a:lnTo>
                      <a:pt x="467" y="165"/>
                    </a:lnTo>
                    <a:lnTo>
                      <a:pt x="477" y="203"/>
                    </a:lnTo>
                    <a:lnTo>
                      <a:pt x="480" y="242"/>
                    </a:lnTo>
                    <a:lnTo>
                      <a:pt x="477" y="282"/>
                    </a:lnTo>
                    <a:lnTo>
                      <a:pt x="467" y="318"/>
                    </a:lnTo>
                    <a:lnTo>
                      <a:pt x="452" y="353"/>
                    </a:lnTo>
                    <a:lnTo>
                      <a:pt x="433" y="385"/>
                    </a:lnTo>
                    <a:lnTo>
                      <a:pt x="410" y="413"/>
                    </a:lnTo>
                    <a:lnTo>
                      <a:pt x="382" y="437"/>
                    </a:lnTo>
                    <a:lnTo>
                      <a:pt x="350" y="457"/>
                    </a:lnTo>
                    <a:lnTo>
                      <a:pt x="316" y="472"/>
                    </a:lnTo>
                    <a:lnTo>
                      <a:pt x="278" y="481"/>
                    </a:lnTo>
                    <a:lnTo>
                      <a:pt x="240" y="484"/>
                    </a:lnTo>
                    <a:lnTo>
                      <a:pt x="201" y="481"/>
                    </a:lnTo>
                    <a:lnTo>
                      <a:pt x="164" y="472"/>
                    </a:lnTo>
                    <a:lnTo>
                      <a:pt x="130" y="457"/>
                    </a:lnTo>
                    <a:lnTo>
                      <a:pt x="98" y="437"/>
                    </a:lnTo>
                    <a:lnTo>
                      <a:pt x="70" y="413"/>
                    </a:lnTo>
                    <a:lnTo>
                      <a:pt x="47" y="385"/>
                    </a:lnTo>
                    <a:lnTo>
                      <a:pt x="26" y="353"/>
                    </a:lnTo>
                    <a:lnTo>
                      <a:pt x="12" y="318"/>
                    </a:lnTo>
                    <a:lnTo>
                      <a:pt x="3" y="282"/>
                    </a:lnTo>
                    <a:lnTo>
                      <a:pt x="0" y="242"/>
                    </a:lnTo>
                    <a:lnTo>
                      <a:pt x="3" y="203"/>
                    </a:lnTo>
                    <a:lnTo>
                      <a:pt x="12" y="165"/>
                    </a:lnTo>
                    <a:lnTo>
                      <a:pt x="26" y="131"/>
                    </a:lnTo>
                    <a:lnTo>
                      <a:pt x="47" y="100"/>
                    </a:lnTo>
                    <a:lnTo>
                      <a:pt x="70" y="71"/>
                    </a:lnTo>
                    <a:lnTo>
                      <a:pt x="98" y="47"/>
                    </a:lnTo>
                    <a:lnTo>
                      <a:pt x="130" y="27"/>
                    </a:lnTo>
                    <a:lnTo>
                      <a:pt x="164" y="12"/>
                    </a:lnTo>
                    <a:lnTo>
                      <a:pt x="201" y="3"/>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3" name="Freeform 60"/>
              <p:cNvSpPr>
                <a:spLocks/>
              </p:cNvSpPr>
              <p:nvPr/>
            </p:nvSpPr>
            <p:spPr bwMode="auto">
              <a:xfrm>
                <a:off x="-174" y="866"/>
                <a:ext cx="15" cy="14"/>
              </a:xfrm>
              <a:custGeom>
                <a:avLst/>
                <a:gdLst>
                  <a:gd name="T0" fmla="*/ 0 w 73"/>
                  <a:gd name="T1" fmla="*/ 0 h 74"/>
                  <a:gd name="T2" fmla="*/ 3 w 73"/>
                  <a:gd name="T3" fmla="*/ 1 h 74"/>
                  <a:gd name="T4" fmla="*/ 11 w 73"/>
                  <a:gd name="T5" fmla="*/ 3 h 74"/>
                  <a:gd name="T6" fmla="*/ 22 w 73"/>
                  <a:gd name="T7" fmla="*/ 8 h 74"/>
                  <a:gd name="T8" fmla="*/ 35 w 73"/>
                  <a:gd name="T9" fmla="*/ 14 h 74"/>
                  <a:gd name="T10" fmla="*/ 48 w 73"/>
                  <a:gd name="T11" fmla="*/ 25 h 74"/>
                  <a:gd name="T12" fmla="*/ 59 w 73"/>
                  <a:gd name="T13" fmla="*/ 38 h 74"/>
                  <a:gd name="T14" fmla="*/ 65 w 73"/>
                  <a:gd name="T15" fmla="*/ 51 h 74"/>
                  <a:gd name="T16" fmla="*/ 69 w 73"/>
                  <a:gd name="T17" fmla="*/ 63 h 74"/>
                  <a:gd name="T18" fmla="*/ 72 w 73"/>
                  <a:gd name="T19" fmla="*/ 70 h 74"/>
                  <a:gd name="T20" fmla="*/ 73 w 73"/>
                  <a:gd name="T21" fmla="*/ 74 h 74"/>
                  <a:gd name="T22" fmla="*/ 69 w 73"/>
                  <a:gd name="T23" fmla="*/ 74 h 74"/>
                  <a:gd name="T24" fmla="*/ 61 w 73"/>
                  <a:gd name="T25" fmla="*/ 71 h 74"/>
                  <a:gd name="T26" fmla="*/ 50 w 73"/>
                  <a:gd name="T27" fmla="*/ 67 h 74"/>
                  <a:gd name="T28" fmla="*/ 37 w 73"/>
                  <a:gd name="T29" fmla="*/ 60 h 74"/>
                  <a:gd name="T30" fmla="*/ 25 w 73"/>
                  <a:gd name="T31" fmla="*/ 50 h 74"/>
                  <a:gd name="T32" fmla="*/ 14 w 73"/>
                  <a:gd name="T33" fmla="*/ 37 h 74"/>
                  <a:gd name="T34" fmla="*/ 6 w 73"/>
                  <a:gd name="T35" fmla="*/ 23 h 74"/>
                  <a:gd name="T36" fmla="*/ 2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3" y="1"/>
                    </a:lnTo>
                    <a:lnTo>
                      <a:pt x="11" y="3"/>
                    </a:lnTo>
                    <a:lnTo>
                      <a:pt x="22" y="8"/>
                    </a:lnTo>
                    <a:lnTo>
                      <a:pt x="35" y="14"/>
                    </a:lnTo>
                    <a:lnTo>
                      <a:pt x="48" y="25"/>
                    </a:lnTo>
                    <a:lnTo>
                      <a:pt x="59" y="38"/>
                    </a:lnTo>
                    <a:lnTo>
                      <a:pt x="65" y="51"/>
                    </a:lnTo>
                    <a:lnTo>
                      <a:pt x="69" y="63"/>
                    </a:lnTo>
                    <a:lnTo>
                      <a:pt x="72" y="70"/>
                    </a:lnTo>
                    <a:lnTo>
                      <a:pt x="73" y="74"/>
                    </a:lnTo>
                    <a:lnTo>
                      <a:pt x="69" y="74"/>
                    </a:lnTo>
                    <a:lnTo>
                      <a:pt x="61" y="71"/>
                    </a:lnTo>
                    <a:lnTo>
                      <a:pt x="50" y="67"/>
                    </a:lnTo>
                    <a:lnTo>
                      <a:pt x="37" y="60"/>
                    </a:lnTo>
                    <a:lnTo>
                      <a:pt x="25" y="50"/>
                    </a:lnTo>
                    <a:lnTo>
                      <a:pt x="14" y="37"/>
                    </a:lnTo>
                    <a:lnTo>
                      <a:pt x="6" y="23"/>
                    </a:lnTo>
                    <a:lnTo>
                      <a:pt x="2"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4" name="Freeform 61"/>
              <p:cNvSpPr>
                <a:spLocks/>
              </p:cNvSpPr>
              <p:nvPr/>
            </p:nvSpPr>
            <p:spPr bwMode="auto">
              <a:xfrm>
                <a:off x="-174" y="888"/>
                <a:ext cx="15" cy="14"/>
              </a:xfrm>
              <a:custGeom>
                <a:avLst/>
                <a:gdLst>
                  <a:gd name="T0" fmla="*/ 73 w 73"/>
                  <a:gd name="T1" fmla="*/ 0 h 74"/>
                  <a:gd name="T2" fmla="*/ 72 w 73"/>
                  <a:gd name="T3" fmla="*/ 3 h 74"/>
                  <a:gd name="T4" fmla="*/ 69 w 73"/>
                  <a:gd name="T5" fmla="*/ 12 h 74"/>
                  <a:gd name="T6" fmla="*/ 65 w 73"/>
                  <a:gd name="T7" fmla="*/ 24 h 74"/>
                  <a:gd name="T8" fmla="*/ 59 w 73"/>
                  <a:gd name="T9" fmla="*/ 37 h 74"/>
                  <a:gd name="T10" fmla="*/ 48 w 73"/>
                  <a:gd name="T11" fmla="*/ 50 h 74"/>
                  <a:gd name="T12" fmla="*/ 35 w 73"/>
                  <a:gd name="T13" fmla="*/ 60 h 74"/>
                  <a:gd name="T14" fmla="*/ 22 w 73"/>
                  <a:gd name="T15" fmla="*/ 67 h 74"/>
                  <a:gd name="T16" fmla="*/ 11 w 73"/>
                  <a:gd name="T17" fmla="*/ 71 h 74"/>
                  <a:gd name="T18" fmla="*/ 3 w 73"/>
                  <a:gd name="T19" fmla="*/ 74 h 74"/>
                  <a:gd name="T20" fmla="*/ 0 w 73"/>
                  <a:gd name="T21" fmla="*/ 74 h 74"/>
                  <a:gd name="T22" fmla="*/ 0 w 73"/>
                  <a:gd name="T23" fmla="*/ 70 h 74"/>
                  <a:gd name="T24" fmla="*/ 2 w 73"/>
                  <a:gd name="T25" fmla="*/ 63 h 74"/>
                  <a:gd name="T26" fmla="*/ 6 w 73"/>
                  <a:gd name="T27" fmla="*/ 51 h 74"/>
                  <a:gd name="T28" fmla="*/ 14 w 73"/>
                  <a:gd name="T29" fmla="*/ 38 h 74"/>
                  <a:gd name="T30" fmla="*/ 25 w 73"/>
                  <a:gd name="T31" fmla="*/ 25 h 74"/>
                  <a:gd name="T32" fmla="*/ 37 w 73"/>
                  <a:gd name="T33" fmla="*/ 14 h 74"/>
                  <a:gd name="T34" fmla="*/ 50 w 73"/>
                  <a:gd name="T35" fmla="*/ 8 h 74"/>
                  <a:gd name="T36" fmla="*/ 61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69" y="12"/>
                    </a:lnTo>
                    <a:lnTo>
                      <a:pt x="65" y="24"/>
                    </a:lnTo>
                    <a:lnTo>
                      <a:pt x="59" y="37"/>
                    </a:lnTo>
                    <a:lnTo>
                      <a:pt x="48" y="50"/>
                    </a:lnTo>
                    <a:lnTo>
                      <a:pt x="35" y="60"/>
                    </a:lnTo>
                    <a:lnTo>
                      <a:pt x="22" y="67"/>
                    </a:lnTo>
                    <a:lnTo>
                      <a:pt x="11" y="71"/>
                    </a:lnTo>
                    <a:lnTo>
                      <a:pt x="3" y="74"/>
                    </a:lnTo>
                    <a:lnTo>
                      <a:pt x="0" y="74"/>
                    </a:lnTo>
                    <a:lnTo>
                      <a:pt x="0" y="70"/>
                    </a:lnTo>
                    <a:lnTo>
                      <a:pt x="2" y="63"/>
                    </a:lnTo>
                    <a:lnTo>
                      <a:pt x="6" y="51"/>
                    </a:lnTo>
                    <a:lnTo>
                      <a:pt x="14" y="38"/>
                    </a:lnTo>
                    <a:lnTo>
                      <a:pt x="25" y="25"/>
                    </a:lnTo>
                    <a:lnTo>
                      <a:pt x="37" y="14"/>
                    </a:lnTo>
                    <a:lnTo>
                      <a:pt x="50" y="8"/>
                    </a:lnTo>
                    <a:lnTo>
                      <a:pt x="61"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5" name="Freeform 62"/>
              <p:cNvSpPr>
                <a:spLocks/>
              </p:cNvSpPr>
              <p:nvPr/>
            </p:nvSpPr>
            <p:spPr bwMode="auto">
              <a:xfrm>
                <a:off x="-181" y="881"/>
                <a:ext cx="20" cy="6"/>
              </a:xfrm>
              <a:custGeom>
                <a:avLst/>
                <a:gdLst>
                  <a:gd name="T0" fmla="*/ 51 w 102"/>
                  <a:gd name="T1" fmla="*/ 0 h 34"/>
                  <a:gd name="T2" fmla="*/ 65 w 102"/>
                  <a:gd name="T3" fmla="*/ 1 h 34"/>
                  <a:gd name="T4" fmla="*/ 77 w 102"/>
                  <a:gd name="T5" fmla="*/ 4 h 34"/>
                  <a:gd name="T6" fmla="*/ 87 w 102"/>
                  <a:gd name="T7" fmla="*/ 8 h 34"/>
                  <a:gd name="T8" fmla="*/ 95 w 102"/>
                  <a:gd name="T9" fmla="*/ 13 h 34"/>
                  <a:gd name="T10" fmla="*/ 100 w 102"/>
                  <a:gd name="T11" fmla="*/ 16 h 34"/>
                  <a:gd name="T12" fmla="*/ 102 w 102"/>
                  <a:gd name="T13" fmla="*/ 17 h 34"/>
                  <a:gd name="T14" fmla="*/ 100 w 102"/>
                  <a:gd name="T15" fmla="*/ 19 h 34"/>
                  <a:gd name="T16" fmla="*/ 95 w 102"/>
                  <a:gd name="T17" fmla="*/ 21 h 34"/>
                  <a:gd name="T18" fmla="*/ 87 w 102"/>
                  <a:gd name="T19" fmla="*/ 26 h 34"/>
                  <a:gd name="T20" fmla="*/ 77 w 102"/>
                  <a:gd name="T21" fmla="*/ 30 h 34"/>
                  <a:gd name="T22" fmla="*/ 65 w 102"/>
                  <a:gd name="T23" fmla="*/ 33 h 34"/>
                  <a:gd name="T24" fmla="*/ 51 w 102"/>
                  <a:gd name="T25" fmla="*/ 34 h 34"/>
                  <a:gd name="T26" fmla="*/ 37 w 102"/>
                  <a:gd name="T27" fmla="*/ 33 h 34"/>
                  <a:gd name="T28" fmla="*/ 24 w 102"/>
                  <a:gd name="T29" fmla="*/ 30 h 34"/>
                  <a:gd name="T30" fmla="*/ 15 w 102"/>
                  <a:gd name="T31" fmla="*/ 26 h 34"/>
                  <a:gd name="T32" fmla="*/ 6 w 102"/>
                  <a:gd name="T33" fmla="*/ 21 h 34"/>
                  <a:gd name="T34" fmla="*/ 1 w 102"/>
                  <a:gd name="T35" fmla="*/ 19 h 34"/>
                  <a:gd name="T36" fmla="*/ 0 w 102"/>
                  <a:gd name="T37" fmla="*/ 17 h 34"/>
                  <a:gd name="T38" fmla="*/ 1 w 102"/>
                  <a:gd name="T39" fmla="*/ 16 h 34"/>
                  <a:gd name="T40" fmla="*/ 6 w 102"/>
                  <a:gd name="T41" fmla="*/ 13 h 34"/>
                  <a:gd name="T42" fmla="*/ 15 w 102"/>
                  <a:gd name="T43" fmla="*/ 8 h 34"/>
                  <a:gd name="T44" fmla="*/ 24 w 102"/>
                  <a:gd name="T45" fmla="*/ 4 h 34"/>
                  <a:gd name="T46" fmla="*/ 37 w 102"/>
                  <a:gd name="T47" fmla="*/ 1 h 34"/>
                  <a:gd name="T48" fmla="*/ 51 w 102"/>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34">
                    <a:moveTo>
                      <a:pt x="51" y="0"/>
                    </a:moveTo>
                    <a:lnTo>
                      <a:pt x="65" y="1"/>
                    </a:lnTo>
                    <a:lnTo>
                      <a:pt x="77" y="4"/>
                    </a:lnTo>
                    <a:lnTo>
                      <a:pt x="87" y="8"/>
                    </a:lnTo>
                    <a:lnTo>
                      <a:pt x="95" y="13"/>
                    </a:lnTo>
                    <a:lnTo>
                      <a:pt x="100" y="16"/>
                    </a:lnTo>
                    <a:lnTo>
                      <a:pt x="102" y="17"/>
                    </a:lnTo>
                    <a:lnTo>
                      <a:pt x="100" y="19"/>
                    </a:lnTo>
                    <a:lnTo>
                      <a:pt x="95" y="21"/>
                    </a:lnTo>
                    <a:lnTo>
                      <a:pt x="87" y="26"/>
                    </a:lnTo>
                    <a:lnTo>
                      <a:pt x="77" y="30"/>
                    </a:lnTo>
                    <a:lnTo>
                      <a:pt x="65" y="33"/>
                    </a:lnTo>
                    <a:lnTo>
                      <a:pt x="51" y="34"/>
                    </a:lnTo>
                    <a:lnTo>
                      <a:pt x="37" y="33"/>
                    </a:lnTo>
                    <a:lnTo>
                      <a:pt x="24" y="30"/>
                    </a:lnTo>
                    <a:lnTo>
                      <a:pt x="15" y="26"/>
                    </a:lnTo>
                    <a:lnTo>
                      <a:pt x="6" y="21"/>
                    </a:lnTo>
                    <a:lnTo>
                      <a:pt x="1" y="19"/>
                    </a:lnTo>
                    <a:lnTo>
                      <a:pt x="0" y="17"/>
                    </a:lnTo>
                    <a:lnTo>
                      <a:pt x="1" y="16"/>
                    </a:lnTo>
                    <a:lnTo>
                      <a:pt x="6" y="13"/>
                    </a:lnTo>
                    <a:lnTo>
                      <a:pt x="15" y="8"/>
                    </a:lnTo>
                    <a:lnTo>
                      <a:pt x="24"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6" name="Freeform 63"/>
              <p:cNvSpPr>
                <a:spLocks/>
              </p:cNvSpPr>
              <p:nvPr/>
            </p:nvSpPr>
            <p:spPr bwMode="auto">
              <a:xfrm>
                <a:off x="-159" y="889"/>
                <a:ext cx="7" cy="21"/>
              </a:xfrm>
              <a:custGeom>
                <a:avLst/>
                <a:gdLst>
                  <a:gd name="T0" fmla="*/ 17 w 34"/>
                  <a:gd name="T1" fmla="*/ 0 h 104"/>
                  <a:gd name="T2" fmla="*/ 18 w 34"/>
                  <a:gd name="T3" fmla="*/ 2 h 104"/>
                  <a:gd name="T4" fmla="*/ 21 w 34"/>
                  <a:gd name="T5" fmla="*/ 7 h 104"/>
                  <a:gd name="T6" fmla="*/ 25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5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8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8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5" y="15"/>
                    </a:lnTo>
                    <a:lnTo>
                      <a:pt x="30" y="26"/>
                    </a:lnTo>
                    <a:lnTo>
                      <a:pt x="33" y="39"/>
                    </a:lnTo>
                    <a:lnTo>
                      <a:pt x="34" y="52"/>
                    </a:lnTo>
                    <a:lnTo>
                      <a:pt x="33" y="66"/>
                    </a:lnTo>
                    <a:lnTo>
                      <a:pt x="30" y="79"/>
                    </a:lnTo>
                    <a:lnTo>
                      <a:pt x="25" y="89"/>
                    </a:lnTo>
                    <a:lnTo>
                      <a:pt x="21" y="97"/>
                    </a:lnTo>
                    <a:lnTo>
                      <a:pt x="18" y="102"/>
                    </a:lnTo>
                    <a:lnTo>
                      <a:pt x="17" y="104"/>
                    </a:lnTo>
                    <a:lnTo>
                      <a:pt x="16" y="102"/>
                    </a:lnTo>
                    <a:lnTo>
                      <a:pt x="13" y="97"/>
                    </a:lnTo>
                    <a:lnTo>
                      <a:pt x="8" y="89"/>
                    </a:lnTo>
                    <a:lnTo>
                      <a:pt x="4" y="79"/>
                    </a:lnTo>
                    <a:lnTo>
                      <a:pt x="1" y="66"/>
                    </a:lnTo>
                    <a:lnTo>
                      <a:pt x="0" y="52"/>
                    </a:lnTo>
                    <a:lnTo>
                      <a:pt x="1" y="39"/>
                    </a:lnTo>
                    <a:lnTo>
                      <a:pt x="4" y="26"/>
                    </a:lnTo>
                    <a:lnTo>
                      <a:pt x="8"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7" name="Freeform 64"/>
              <p:cNvSpPr>
                <a:spLocks/>
              </p:cNvSpPr>
              <p:nvPr/>
            </p:nvSpPr>
            <p:spPr bwMode="auto">
              <a:xfrm>
                <a:off x="-151" y="1022"/>
                <a:ext cx="153" cy="19"/>
              </a:xfrm>
              <a:custGeom>
                <a:avLst/>
                <a:gdLst>
                  <a:gd name="T0" fmla="*/ 261 w 767"/>
                  <a:gd name="T1" fmla="*/ 1 h 96"/>
                  <a:gd name="T2" fmla="*/ 306 w 767"/>
                  <a:gd name="T3" fmla="*/ 11 h 96"/>
                  <a:gd name="T4" fmla="*/ 344 w 767"/>
                  <a:gd name="T5" fmla="*/ 23 h 96"/>
                  <a:gd name="T6" fmla="*/ 373 w 767"/>
                  <a:gd name="T7" fmla="*/ 32 h 96"/>
                  <a:gd name="T8" fmla="*/ 395 w 767"/>
                  <a:gd name="T9" fmla="*/ 32 h 96"/>
                  <a:gd name="T10" fmla="*/ 432 w 767"/>
                  <a:gd name="T11" fmla="*/ 24 h 96"/>
                  <a:gd name="T12" fmla="*/ 478 w 767"/>
                  <a:gd name="T13" fmla="*/ 14 h 96"/>
                  <a:gd name="T14" fmla="*/ 534 w 767"/>
                  <a:gd name="T15" fmla="*/ 6 h 96"/>
                  <a:gd name="T16" fmla="*/ 593 w 767"/>
                  <a:gd name="T17" fmla="*/ 6 h 96"/>
                  <a:gd name="T18" fmla="*/ 650 w 767"/>
                  <a:gd name="T19" fmla="*/ 11 h 96"/>
                  <a:gd name="T20" fmla="*/ 702 w 767"/>
                  <a:gd name="T21" fmla="*/ 19 h 96"/>
                  <a:gd name="T22" fmla="*/ 741 w 767"/>
                  <a:gd name="T23" fmla="*/ 27 h 96"/>
                  <a:gd name="T24" fmla="*/ 764 w 767"/>
                  <a:gd name="T25" fmla="*/ 33 h 96"/>
                  <a:gd name="T26" fmla="*/ 764 w 767"/>
                  <a:gd name="T27" fmla="*/ 35 h 96"/>
                  <a:gd name="T28" fmla="*/ 744 w 767"/>
                  <a:gd name="T29" fmla="*/ 45 h 96"/>
                  <a:gd name="T30" fmla="*/ 708 w 767"/>
                  <a:gd name="T31" fmla="*/ 60 h 96"/>
                  <a:gd name="T32" fmla="*/ 657 w 767"/>
                  <a:gd name="T33" fmla="*/ 76 h 96"/>
                  <a:gd name="T34" fmla="*/ 593 w 767"/>
                  <a:gd name="T35" fmla="*/ 89 h 96"/>
                  <a:gd name="T36" fmla="*/ 516 w 767"/>
                  <a:gd name="T37" fmla="*/ 92 h 96"/>
                  <a:gd name="T38" fmla="*/ 429 w 767"/>
                  <a:gd name="T39" fmla="*/ 87 h 96"/>
                  <a:gd name="T40" fmla="*/ 353 w 767"/>
                  <a:gd name="T41" fmla="*/ 87 h 96"/>
                  <a:gd name="T42" fmla="*/ 292 w 767"/>
                  <a:gd name="T43" fmla="*/ 93 h 96"/>
                  <a:gd name="T44" fmla="*/ 235 w 767"/>
                  <a:gd name="T45" fmla="*/ 96 h 96"/>
                  <a:gd name="T46" fmla="*/ 164 w 767"/>
                  <a:gd name="T47" fmla="*/ 89 h 96"/>
                  <a:gd name="T48" fmla="*/ 103 w 767"/>
                  <a:gd name="T49" fmla="*/ 75 h 96"/>
                  <a:gd name="T50" fmla="*/ 55 w 767"/>
                  <a:gd name="T51" fmla="*/ 59 h 96"/>
                  <a:gd name="T52" fmla="*/ 21 w 767"/>
                  <a:gd name="T53" fmla="*/ 43 h 96"/>
                  <a:gd name="T54" fmla="*/ 2 w 767"/>
                  <a:gd name="T55" fmla="*/ 34 h 96"/>
                  <a:gd name="T56" fmla="*/ 3 w 767"/>
                  <a:gd name="T57" fmla="*/ 33 h 96"/>
                  <a:gd name="T58" fmla="*/ 26 w 767"/>
                  <a:gd name="T59" fmla="*/ 27 h 96"/>
                  <a:gd name="T60" fmla="*/ 65 w 767"/>
                  <a:gd name="T61" fmla="*/ 19 h 96"/>
                  <a:gd name="T62" fmla="*/ 117 w 767"/>
                  <a:gd name="T63" fmla="*/ 10 h 96"/>
                  <a:gd name="T64" fmla="*/ 176 w 767"/>
                  <a:gd name="T65" fmla="*/ 4 h 96"/>
                  <a:gd name="T66" fmla="*/ 237 w 767"/>
                  <a:gd name="T6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7" h="96">
                    <a:moveTo>
                      <a:pt x="237" y="0"/>
                    </a:moveTo>
                    <a:lnTo>
                      <a:pt x="261" y="1"/>
                    </a:lnTo>
                    <a:lnTo>
                      <a:pt x="283" y="6"/>
                    </a:lnTo>
                    <a:lnTo>
                      <a:pt x="306" y="11"/>
                    </a:lnTo>
                    <a:lnTo>
                      <a:pt x="326" y="17"/>
                    </a:lnTo>
                    <a:lnTo>
                      <a:pt x="344" y="23"/>
                    </a:lnTo>
                    <a:lnTo>
                      <a:pt x="360" y="28"/>
                    </a:lnTo>
                    <a:lnTo>
                      <a:pt x="373" y="32"/>
                    </a:lnTo>
                    <a:lnTo>
                      <a:pt x="383" y="33"/>
                    </a:lnTo>
                    <a:lnTo>
                      <a:pt x="395" y="32"/>
                    </a:lnTo>
                    <a:lnTo>
                      <a:pt x="412" y="28"/>
                    </a:lnTo>
                    <a:lnTo>
                      <a:pt x="432" y="24"/>
                    </a:lnTo>
                    <a:lnTo>
                      <a:pt x="454" y="19"/>
                    </a:lnTo>
                    <a:lnTo>
                      <a:pt x="478" y="14"/>
                    </a:lnTo>
                    <a:lnTo>
                      <a:pt x="505" y="9"/>
                    </a:lnTo>
                    <a:lnTo>
                      <a:pt x="534" y="6"/>
                    </a:lnTo>
                    <a:lnTo>
                      <a:pt x="563" y="5"/>
                    </a:lnTo>
                    <a:lnTo>
                      <a:pt x="593" y="6"/>
                    </a:lnTo>
                    <a:lnTo>
                      <a:pt x="623" y="8"/>
                    </a:lnTo>
                    <a:lnTo>
                      <a:pt x="650" y="11"/>
                    </a:lnTo>
                    <a:lnTo>
                      <a:pt x="677" y="14"/>
                    </a:lnTo>
                    <a:lnTo>
                      <a:pt x="702" y="19"/>
                    </a:lnTo>
                    <a:lnTo>
                      <a:pt x="723" y="23"/>
                    </a:lnTo>
                    <a:lnTo>
                      <a:pt x="741" y="27"/>
                    </a:lnTo>
                    <a:lnTo>
                      <a:pt x="755" y="31"/>
                    </a:lnTo>
                    <a:lnTo>
                      <a:pt x="764" y="33"/>
                    </a:lnTo>
                    <a:lnTo>
                      <a:pt x="767" y="33"/>
                    </a:lnTo>
                    <a:lnTo>
                      <a:pt x="764" y="35"/>
                    </a:lnTo>
                    <a:lnTo>
                      <a:pt x="757" y="38"/>
                    </a:lnTo>
                    <a:lnTo>
                      <a:pt x="744" y="45"/>
                    </a:lnTo>
                    <a:lnTo>
                      <a:pt x="728" y="52"/>
                    </a:lnTo>
                    <a:lnTo>
                      <a:pt x="708" y="60"/>
                    </a:lnTo>
                    <a:lnTo>
                      <a:pt x="685" y="68"/>
                    </a:lnTo>
                    <a:lnTo>
                      <a:pt x="657" y="76"/>
                    </a:lnTo>
                    <a:lnTo>
                      <a:pt x="626" y="83"/>
                    </a:lnTo>
                    <a:lnTo>
                      <a:pt x="593" y="89"/>
                    </a:lnTo>
                    <a:lnTo>
                      <a:pt x="556" y="92"/>
                    </a:lnTo>
                    <a:lnTo>
                      <a:pt x="516" y="92"/>
                    </a:lnTo>
                    <a:lnTo>
                      <a:pt x="474" y="90"/>
                    </a:lnTo>
                    <a:lnTo>
                      <a:pt x="429" y="87"/>
                    </a:lnTo>
                    <a:lnTo>
                      <a:pt x="383" y="84"/>
                    </a:lnTo>
                    <a:lnTo>
                      <a:pt x="353" y="87"/>
                    </a:lnTo>
                    <a:lnTo>
                      <a:pt x="322" y="90"/>
                    </a:lnTo>
                    <a:lnTo>
                      <a:pt x="292" y="93"/>
                    </a:lnTo>
                    <a:lnTo>
                      <a:pt x="263" y="96"/>
                    </a:lnTo>
                    <a:lnTo>
                      <a:pt x="235" y="96"/>
                    </a:lnTo>
                    <a:lnTo>
                      <a:pt x="198" y="93"/>
                    </a:lnTo>
                    <a:lnTo>
                      <a:pt x="164" y="89"/>
                    </a:lnTo>
                    <a:lnTo>
                      <a:pt x="132" y="82"/>
                    </a:lnTo>
                    <a:lnTo>
                      <a:pt x="103" y="75"/>
                    </a:lnTo>
                    <a:lnTo>
                      <a:pt x="77" y="66"/>
                    </a:lnTo>
                    <a:lnTo>
                      <a:pt x="55" y="59"/>
                    </a:lnTo>
                    <a:lnTo>
                      <a:pt x="35" y="50"/>
                    </a:lnTo>
                    <a:lnTo>
                      <a:pt x="21" y="43"/>
                    </a:lnTo>
                    <a:lnTo>
                      <a:pt x="9" y="38"/>
                    </a:lnTo>
                    <a:lnTo>
                      <a:pt x="2" y="34"/>
                    </a:lnTo>
                    <a:lnTo>
                      <a:pt x="0" y="33"/>
                    </a:lnTo>
                    <a:lnTo>
                      <a:pt x="3" y="33"/>
                    </a:lnTo>
                    <a:lnTo>
                      <a:pt x="12" y="31"/>
                    </a:lnTo>
                    <a:lnTo>
                      <a:pt x="26" y="27"/>
                    </a:lnTo>
                    <a:lnTo>
                      <a:pt x="43" y="23"/>
                    </a:lnTo>
                    <a:lnTo>
                      <a:pt x="65" y="19"/>
                    </a:lnTo>
                    <a:lnTo>
                      <a:pt x="90" y="14"/>
                    </a:lnTo>
                    <a:lnTo>
                      <a:pt x="117" y="10"/>
                    </a:lnTo>
                    <a:lnTo>
                      <a:pt x="146" y="7"/>
                    </a:lnTo>
                    <a:lnTo>
                      <a:pt x="176" y="4"/>
                    </a:lnTo>
                    <a:lnTo>
                      <a:pt x="206" y="1"/>
                    </a:lnTo>
                    <a:lnTo>
                      <a:pt x="2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8" name="Freeform 65"/>
              <p:cNvSpPr>
                <a:spLocks/>
              </p:cNvSpPr>
              <p:nvPr/>
            </p:nvSpPr>
            <p:spPr bwMode="auto">
              <a:xfrm>
                <a:off x="-159" y="858"/>
                <a:ext cx="7" cy="21"/>
              </a:xfrm>
              <a:custGeom>
                <a:avLst/>
                <a:gdLst>
                  <a:gd name="T0" fmla="*/ 17 w 34"/>
                  <a:gd name="T1" fmla="*/ 0 h 104"/>
                  <a:gd name="T2" fmla="*/ 18 w 34"/>
                  <a:gd name="T3" fmla="*/ 3 h 104"/>
                  <a:gd name="T4" fmla="*/ 21 w 34"/>
                  <a:gd name="T5" fmla="*/ 8 h 104"/>
                  <a:gd name="T6" fmla="*/ 25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5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8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8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5" y="16"/>
                    </a:lnTo>
                    <a:lnTo>
                      <a:pt x="30" y="26"/>
                    </a:lnTo>
                    <a:lnTo>
                      <a:pt x="33" y="38"/>
                    </a:lnTo>
                    <a:lnTo>
                      <a:pt x="34" y="52"/>
                    </a:lnTo>
                    <a:lnTo>
                      <a:pt x="33" y="66"/>
                    </a:lnTo>
                    <a:lnTo>
                      <a:pt x="30" y="78"/>
                    </a:lnTo>
                    <a:lnTo>
                      <a:pt x="25" y="89"/>
                    </a:lnTo>
                    <a:lnTo>
                      <a:pt x="21" y="98"/>
                    </a:lnTo>
                    <a:lnTo>
                      <a:pt x="18" y="102"/>
                    </a:lnTo>
                    <a:lnTo>
                      <a:pt x="17" y="104"/>
                    </a:lnTo>
                    <a:lnTo>
                      <a:pt x="16" y="102"/>
                    </a:lnTo>
                    <a:lnTo>
                      <a:pt x="13" y="98"/>
                    </a:lnTo>
                    <a:lnTo>
                      <a:pt x="8" y="89"/>
                    </a:lnTo>
                    <a:lnTo>
                      <a:pt x="4" y="78"/>
                    </a:lnTo>
                    <a:lnTo>
                      <a:pt x="1" y="66"/>
                    </a:lnTo>
                    <a:lnTo>
                      <a:pt x="0" y="52"/>
                    </a:lnTo>
                    <a:lnTo>
                      <a:pt x="1" y="38"/>
                    </a:lnTo>
                    <a:lnTo>
                      <a:pt x="4" y="26"/>
                    </a:lnTo>
                    <a:lnTo>
                      <a:pt x="8"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9" name="Freeform 66"/>
              <p:cNvSpPr>
                <a:spLocks/>
              </p:cNvSpPr>
              <p:nvPr/>
            </p:nvSpPr>
            <p:spPr bwMode="auto">
              <a:xfrm>
                <a:off x="-12" y="866"/>
                <a:ext cx="15" cy="14"/>
              </a:xfrm>
              <a:custGeom>
                <a:avLst/>
                <a:gdLst>
                  <a:gd name="T0" fmla="*/ 0 w 73"/>
                  <a:gd name="T1" fmla="*/ 0 h 74"/>
                  <a:gd name="T2" fmla="*/ 4 w 73"/>
                  <a:gd name="T3" fmla="*/ 1 h 74"/>
                  <a:gd name="T4" fmla="*/ 11 w 73"/>
                  <a:gd name="T5" fmla="*/ 3 h 74"/>
                  <a:gd name="T6" fmla="*/ 23 w 73"/>
                  <a:gd name="T7" fmla="*/ 8 h 74"/>
                  <a:gd name="T8" fmla="*/ 36 w 73"/>
                  <a:gd name="T9" fmla="*/ 14 h 74"/>
                  <a:gd name="T10" fmla="*/ 48 w 73"/>
                  <a:gd name="T11" fmla="*/ 25 h 74"/>
                  <a:gd name="T12" fmla="*/ 59 w 73"/>
                  <a:gd name="T13" fmla="*/ 38 h 74"/>
                  <a:gd name="T14" fmla="*/ 66 w 73"/>
                  <a:gd name="T15" fmla="*/ 51 h 74"/>
                  <a:gd name="T16" fmla="*/ 70 w 73"/>
                  <a:gd name="T17" fmla="*/ 63 h 74"/>
                  <a:gd name="T18" fmla="*/ 72 w 73"/>
                  <a:gd name="T19" fmla="*/ 70 h 74"/>
                  <a:gd name="T20" fmla="*/ 73 w 73"/>
                  <a:gd name="T21" fmla="*/ 74 h 74"/>
                  <a:gd name="T22" fmla="*/ 70 w 73"/>
                  <a:gd name="T23" fmla="*/ 74 h 74"/>
                  <a:gd name="T24" fmla="*/ 61 w 73"/>
                  <a:gd name="T25" fmla="*/ 71 h 74"/>
                  <a:gd name="T26" fmla="*/ 51 w 73"/>
                  <a:gd name="T27" fmla="*/ 67 h 74"/>
                  <a:gd name="T28" fmla="*/ 38 w 73"/>
                  <a:gd name="T29" fmla="*/ 60 h 74"/>
                  <a:gd name="T30" fmla="*/ 25 w 73"/>
                  <a:gd name="T31" fmla="*/ 50 h 74"/>
                  <a:gd name="T32" fmla="*/ 14 w 73"/>
                  <a:gd name="T33" fmla="*/ 37 h 74"/>
                  <a:gd name="T34" fmla="*/ 7 w 73"/>
                  <a:gd name="T35" fmla="*/ 23 h 74"/>
                  <a:gd name="T36" fmla="*/ 3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4" y="1"/>
                    </a:lnTo>
                    <a:lnTo>
                      <a:pt x="11" y="3"/>
                    </a:lnTo>
                    <a:lnTo>
                      <a:pt x="23" y="8"/>
                    </a:lnTo>
                    <a:lnTo>
                      <a:pt x="36" y="14"/>
                    </a:lnTo>
                    <a:lnTo>
                      <a:pt x="48" y="25"/>
                    </a:lnTo>
                    <a:lnTo>
                      <a:pt x="59" y="38"/>
                    </a:lnTo>
                    <a:lnTo>
                      <a:pt x="66" y="51"/>
                    </a:lnTo>
                    <a:lnTo>
                      <a:pt x="70" y="63"/>
                    </a:lnTo>
                    <a:lnTo>
                      <a:pt x="72" y="70"/>
                    </a:lnTo>
                    <a:lnTo>
                      <a:pt x="73" y="74"/>
                    </a:lnTo>
                    <a:lnTo>
                      <a:pt x="70" y="74"/>
                    </a:lnTo>
                    <a:lnTo>
                      <a:pt x="61" y="71"/>
                    </a:lnTo>
                    <a:lnTo>
                      <a:pt x="51" y="67"/>
                    </a:lnTo>
                    <a:lnTo>
                      <a:pt x="38" y="60"/>
                    </a:lnTo>
                    <a:lnTo>
                      <a:pt x="25" y="50"/>
                    </a:lnTo>
                    <a:lnTo>
                      <a:pt x="14" y="37"/>
                    </a:lnTo>
                    <a:lnTo>
                      <a:pt x="7" y="23"/>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0" name="Freeform 67"/>
              <p:cNvSpPr>
                <a:spLocks/>
              </p:cNvSpPr>
              <p:nvPr/>
            </p:nvSpPr>
            <p:spPr bwMode="auto">
              <a:xfrm>
                <a:off x="10" y="888"/>
                <a:ext cx="15" cy="15"/>
              </a:xfrm>
              <a:custGeom>
                <a:avLst/>
                <a:gdLst>
                  <a:gd name="T0" fmla="*/ 0 w 73"/>
                  <a:gd name="T1" fmla="*/ 0 h 75"/>
                  <a:gd name="T2" fmla="*/ 3 w 73"/>
                  <a:gd name="T3" fmla="*/ 1 h 75"/>
                  <a:gd name="T4" fmla="*/ 12 w 73"/>
                  <a:gd name="T5" fmla="*/ 3 h 75"/>
                  <a:gd name="T6" fmla="*/ 23 w 73"/>
                  <a:gd name="T7" fmla="*/ 8 h 75"/>
                  <a:gd name="T8" fmla="*/ 36 w 73"/>
                  <a:gd name="T9" fmla="*/ 14 h 75"/>
                  <a:gd name="T10" fmla="*/ 48 w 73"/>
                  <a:gd name="T11" fmla="*/ 25 h 75"/>
                  <a:gd name="T12" fmla="*/ 59 w 73"/>
                  <a:gd name="T13" fmla="*/ 38 h 75"/>
                  <a:gd name="T14" fmla="*/ 65 w 73"/>
                  <a:gd name="T15" fmla="*/ 51 h 75"/>
                  <a:gd name="T16" fmla="*/ 70 w 73"/>
                  <a:gd name="T17" fmla="*/ 63 h 75"/>
                  <a:gd name="T18" fmla="*/ 72 w 73"/>
                  <a:gd name="T19" fmla="*/ 71 h 75"/>
                  <a:gd name="T20" fmla="*/ 73 w 73"/>
                  <a:gd name="T21" fmla="*/ 75 h 75"/>
                  <a:gd name="T22" fmla="*/ 70 w 73"/>
                  <a:gd name="T23" fmla="*/ 74 h 75"/>
                  <a:gd name="T24" fmla="*/ 61 w 73"/>
                  <a:gd name="T25" fmla="*/ 71 h 75"/>
                  <a:gd name="T26" fmla="*/ 50 w 73"/>
                  <a:gd name="T27" fmla="*/ 67 h 75"/>
                  <a:gd name="T28" fmla="*/ 38 w 73"/>
                  <a:gd name="T29" fmla="*/ 60 h 75"/>
                  <a:gd name="T30" fmla="*/ 25 w 73"/>
                  <a:gd name="T31" fmla="*/ 50 h 75"/>
                  <a:gd name="T32" fmla="*/ 14 w 73"/>
                  <a:gd name="T33" fmla="*/ 37 h 75"/>
                  <a:gd name="T34" fmla="*/ 8 w 73"/>
                  <a:gd name="T35" fmla="*/ 24 h 75"/>
                  <a:gd name="T36" fmla="*/ 3 w 73"/>
                  <a:gd name="T37" fmla="*/ 12 h 75"/>
                  <a:gd name="T38" fmla="*/ 1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3" y="8"/>
                    </a:lnTo>
                    <a:lnTo>
                      <a:pt x="36" y="14"/>
                    </a:lnTo>
                    <a:lnTo>
                      <a:pt x="48" y="25"/>
                    </a:lnTo>
                    <a:lnTo>
                      <a:pt x="59" y="38"/>
                    </a:lnTo>
                    <a:lnTo>
                      <a:pt x="65" y="51"/>
                    </a:lnTo>
                    <a:lnTo>
                      <a:pt x="70" y="63"/>
                    </a:lnTo>
                    <a:lnTo>
                      <a:pt x="72" y="71"/>
                    </a:lnTo>
                    <a:lnTo>
                      <a:pt x="73" y="75"/>
                    </a:lnTo>
                    <a:lnTo>
                      <a:pt x="70" y="74"/>
                    </a:lnTo>
                    <a:lnTo>
                      <a:pt x="61" y="71"/>
                    </a:lnTo>
                    <a:lnTo>
                      <a:pt x="50" y="67"/>
                    </a:lnTo>
                    <a:lnTo>
                      <a:pt x="38" y="60"/>
                    </a:lnTo>
                    <a:lnTo>
                      <a:pt x="25" y="50"/>
                    </a:lnTo>
                    <a:lnTo>
                      <a:pt x="14" y="37"/>
                    </a:lnTo>
                    <a:lnTo>
                      <a:pt x="8" y="24"/>
                    </a:lnTo>
                    <a:lnTo>
                      <a:pt x="3" y="12"/>
                    </a:lnTo>
                    <a:lnTo>
                      <a:pt x="1"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1" name="Freeform 68"/>
              <p:cNvSpPr>
                <a:spLocks/>
              </p:cNvSpPr>
              <p:nvPr/>
            </p:nvSpPr>
            <p:spPr bwMode="auto">
              <a:xfrm>
                <a:off x="3" y="889"/>
                <a:ext cx="7" cy="21"/>
              </a:xfrm>
              <a:custGeom>
                <a:avLst/>
                <a:gdLst>
                  <a:gd name="T0" fmla="*/ 17 w 34"/>
                  <a:gd name="T1" fmla="*/ 0 h 104"/>
                  <a:gd name="T2" fmla="*/ 18 w 34"/>
                  <a:gd name="T3" fmla="*/ 2 h 104"/>
                  <a:gd name="T4" fmla="*/ 21 w 34"/>
                  <a:gd name="T5" fmla="*/ 7 h 104"/>
                  <a:gd name="T6" fmla="*/ 26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6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9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9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6" y="15"/>
                    </a:lnTo>
                    <a:lnTo>
                      <a:pt x="30" y="26"/>
                    </a:lnTo>
                    <a:lnTo>
                      <a:pt x="33" y="39"/>
                    </a:lnTo>
                    <a:lnTo>
                      <a:pt x="34" y="52"/>
                    </a:lnTo>
                    <a:lnTo>
                      <a:pt x="33" y="66"/>
                    </a:lnTo>
                    <a:lnTo>
                      <a:pt x="30" y="79"/>
                    </a:lnTo>
                    <a:lnTo>
                      <a:pt x="26" y="89"/>
                    </a:lnTo>
                    <a:lnTo>
                      <a:pt x="21" y="97"/>
                    </a:lnTo>
                    <a:lnTo>
                      <a:pt x="18" y="102"/>
                    </a:lnTo>
                    <a:lnTo>
                      <a:pt x="17" y="104"/>
                    </a:lnTo>
                    <a:lnTo>
                      <a:pt x="16" y="102"/>
                    </a:lnTo>
                    <a:lnTo>
                      <a:pt x="13" y="97"/>
                    </a:lnTo>
                    <a:lnTo>
                      <a:pt x="9" y="89"/>
                    </a:lnTo>
                    <a:lnTo>
                      <a:pt x="4" y="79"/>
                    </a:lnTo>
                    <a:lnTo>
                      <a:pt x="1" y="66"/>
                    </a:lnTo>
                    <a:lnTo>
                      <a:pt x="0" y="52"/>
                    </a:lnTo>
                    <a:lnTo>
                      <a:pt x="1" y="39"/>
                    </a:lnTo>
                    <a:lnTo>
                      <a:pt x="4" y="26"/>
                    </a:lnTo>
                    <a:lnTo>
                      <a:pt x="9"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2" name="Freeform 69"/>
              <p:cNvSpPr>
                <a:spLocks/>
              </p:cNvSpPr>
              <p:nvPr/>
            </p:nvSpPr>
            <p:spPr bwMode="auto">
              <a:xfrm>
                <a:off x="10" y="866"/>
                <a:ext cx="15" cy="14"/>
              </a:xfrm>
              <a:custGeom>
                <a:avLst/>
                <a:gdLst>
                  <a:gd name="T0" fmla="*/ 73 w 73"/>
                  <a:gd name="T1" fmla="*/ 0 h 74"/>
                  <a:gd name="T2" fmla="*/ 72 w 73"/>
                  <a:gd name="T3" fmla="*/ 3 h 74"/>
                  <a:gd name="T4" fmla="*/ 70 w 73"/>
                  <a:gd name="T5" fmla="*/ 12 h 74"/>
                  <a:gd name="T6" fmla="*/ 65 w 73"/>
                  <a:gd name="T7" fmla="*/ 23 h 74"/>
                  <a:gd name="T8" fmla="*/ 59 w 73"/>
                  <a:gd name="T9" fmla="*/ 37 h 74"/>
                  <a:gd name="T10" fmla="*/ 48 w 73"/>
                  <a:gd name="T11" fmla="*/ 50 h 74"/>
                  <a:gd name="T12" fmla="*/ 36 w 73"/>
                  <a:gd name="T13" fmla="*/ 60 h 74"/>
                  <a:gd name="T14" fmla="*/ 23 w 73"/>
                  <a:gd name="T15" fmla="*/ 67 h 74"/>
                  <a:gd name="T16" fmla="*/ 12 w 73"/>
                  <a:gd name="T17" fmla="*/ 71 h 74"/>
                  <a:gd name="T18" fmla="*/ 3 w 73"/>
                  <a:gd name="T19" fmla="*/ 74 h 74"/>
                  <a:gd name="T20" fmla="*/ 0 w 73"/>
                  <a:gd name="T21" fmla="*/ 74 h 74"/>
                  <a:gd name="T22" fmla="*/ 1 w 73"/>
                  <a:gd name="T23" fmla="*/ 70 h 74"/>
                  <a:gd name="T24" fmla="*/ 3 w 73"/>
                  <a:gd name="T25" fmla="*/ 63 h 74"/>
                  <a:gd name="T26" fmla="*/ 8 w 73"/>
                  <a:gd name="T27" fmla="*/ 51 h 74"/>
                  <a:gd name="T28" fmla="*/ 14 w 73"/>
                  <a:gd name="T29" fmla="*/ 38 h 74"/>
                  <a:gd name="T30" fmla="*/ 25 w 73"/>
                  <a:gd name="T31" fmla="*/ 25 h 74"/>
                  <a:gd name="T32" fmla="*/ 38 w 73"/>
                  <a:gd name="T33" fmla="*/ 14 h 74"/>
                  <a:gd name="T34" fmla="*/ 50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5" y="23"/>
                    </a:lnTo>
                    <a:lnTo>
                      <a:pt x="59" y="37"/>
                    </a:lnTo>
                    <a:lnTo>
                      <a:pt x="48" y="50"/>
                    </a:lnTo>
                    <a:lnTo>
                      <a:pt x="36" y="60"/>
                    </a:lnTo>
                    <a:lnTo>
                      <a:pt x="23" y="67"/>
                    </a:lnTo>
                    <a:lnTo>
                      <a:pt x="12" y="71"/>
                    </a:lnTo>
                    <a:lnTo>
                      <a:pt x="3" y="74"/>
                    </a:lnTo>
                    <a:lnTo>
                      <a:pt x="0" y="74"/>
                    </a:lnTo>
                    <a:lnTo>
                      <a:pt x="1" y="70"/>
                    </a:lnTo>
                    <a:lnTo>
                      <a:pt x="3" y="63"/>
                    </a:lnTo>
                    <a:lnTo>
                      <a:pt x="8" y="51"/>
                    </a:lnTo>
                    <a:lnTo>
                      <a:pt x="14" y="38"/>
                    </a:lnTo>
                    <a:lnTo>
                      <a:pt x="25" y="25"/>
                    </a:lnTo>
                    <a:lnTo>
                      <a:pt x="38" y="14"/>
                    </a:lnTo>
                    <a:lnTo>
                      <a:pt x="50"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3" name="Freeform 70"/>
              <p:cNvSpPr>
                <a:spLocks/>
              </p:cNvSpPr>
              <p:nvPr/>
            </p:nvSpPr>
            <p:spPr bwMode="auto">
              <a:xfrm>
                <a:off x="12" y="881"/>
                <a:ext cx="20" cy="6"/>
              </a:xfrm>
              <a:custGeom>
                <a:avLst/>
                <a:gdLst>
                  <a:gd name="T0" fmla="*/ 51 w 103"/>
                  <a:gd name="T1" fmla="*/ 0 h 34"/>
                  <a:gd name="T2" fmla="*/ 65 w 103"/>
                  <a:gd name="T3" fmla="*/ 1 h 34"/>
                  <a:gd name="T4" fmla="*/ 77 w 103"/>
                  <a:gd name="T5" fmla="*/ 4 h 34"/>
                  <a:gd name="T6" fmla="*/ 87 w 103"/>
                  <a:gd name="T7" fmla="*/ 8 h 34"/>
                  <a:gd name="T8" fmla="*/ 96 w 103"/>
                  <a:gd name="T9" fmla="*/ 13 h 34"/>
                  <a:gd name="T10" fmla="*/ 101 w 103"/>
                  <a:gd name="T11" fmla="*/ 16 h 34"/>
                  <a:gd name="T12" fmla="*/ 103 w 103"/>
                  <a:gd name="T13" fmla="*/ 17 h 34"/>
                  <a:gd name="T14" fmla="*/ 101 w 103"/>
                  <a:gd name="T15" fmla="*/ 19 h 34"/>
                  <a:gd name="T16" fmla="*/ 96 w 103"/>
                  <a:gd name="T17" fmla="*/ 21 h 34"/>
                  <a:gd name="T18" fmla="*/ 87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7 w 103"/>
                  <a:gd name="T33" fmla="*/ 21 h 34"/>
                  <a:gd name="T34" fmla="*/ 2 w 103"/>
                  <a:gd name="T35" fmla="*/ 19 h 34"/>
                  <a:gd name="T36" fmla="*/ 0 w 103"/>
                  <a:gd name="T37" fmla="*/ 17 h 34"/>
                  <a:gd name="T38" fmla="*/ 2 w 103"/>
                  <a:gd name="T39" fmla="*/ 16 h 34"/>
                  <a:gd name="T40" fmla="*/ 7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7" y="8"/>
                    </a:lnTo>
                    <a:lnTo>
                      <a:pt x="96" y="13"/>
                    </a:lnTo>
                    <a:lnTo>
                      <a:pt x="101" y="16"/>
                    </a:lnTo>
                    <a:lnTo>
                      <a:pt x="103" y="17"/>
                    </a:lnTo>
                    <a:lnTo>
                      <a:pt x="101" y="19"/>
                    </a:lnTo>
                    <a:lnTo>
                      <a:pt x="96" y="21"/>
                    </a:lnTo>
                    <a:lnTo>
                      <a:pt x="87" y="26"/>
                    </a:lnTo>
                    <a:lnTo>
                      <a:pt x="77" y="30"/>
                    </a:lnTo>
                    <a:lnTo>
                      <a:pt x="65" y="33"/>
                    </a:lnTo>
                    <a:lnTo>
                      <a:pt x="51" y="34"/>
                    </a:lnTo>
                    <a:lnTo>
                      <a:pt x="37" y="33"/>
                    </a:lnTo>
                    <a:lnTo>
                      <a:pt x="25" y="30"/>
                    </a:lnTo>
                    <a:lnTo>
                      <a:pt x="15" y="26"/>
                    </a:lnTo>
                    <a:lnTo>
                      <a:pt x="7" y="21"/>
                    </a:lnTo>
                    <a:lnTo>
                      <a:pt x="2" y="19"/>
                    </a:lnTo>
                    <a:lnTo>
                      <a:pt x="0" y="17"/>
                    </a:lnTo>
                    <a:lnTo>
                      <a:pt x="2" y="16"/>
                    </a:lnTo>
                    <a:lnTo>
                      <a:pt x="7"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4" name="Freeform 71"/>
              <p:cNvSpPr>
                <a:spLocks/>
              </p:cNvSpPr>
              <p:nvPr/>
            </p:nvSpPr>
            <p:spPr bwMode="auto">
              <a:xfrm>
                <a:off x="3" y="858"/>
                <a:ext cx="7" cy="21"/>
              </a:xfrm>
              <a:custGeom>
                <a:avLst/>
                <a:gdLst>
                  <a:gd name="T0" fmla="*/ 17 w 34"/>
                  <a:gd name="T1" fmla="*/ 0 h 104"/>
                  <a:gd name="T2" fmla="*/ 18 w 34"/>
                  <a:gd name="T3" fmla="*/ 3 h 104"/>
                  <a:gd name="T4" fmla="*/ 21 w 34"/>
                  <a:gd name="T5" fmla="*/ 8 h 104"/>
                  <a:gd name="T6" fmla="*/ 26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6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9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9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6" y="16"/>
                    </a:lnTo>
                    <a:lnTo>
                      <a:pt x="30" y="26"/>
                    </a:lnTo>
                    <a:lnTo>
                      <a:pt x="33" y="38"/>
                    </a:lnTo>
                    <a:lnTo>
                      <a:pt x="34" y="52"/>
                    </a:lnTo>
                    <a:lnTo>
                      <a:pt x="33" y="66"/>
                    </a:lnTo>
                    <a:lnTo>
                      <a:pt x="30" y="78"/>
                    </a:lnTo>
                    <a:lnTo>
                      <a:pt x="26" y="89"/>
                    </a:lnTo>
                    <a:lnTo>
                      <a:pt x="21" y="98"/>
                    </a:lnTo>
                    <a:lnTo>
                      <a:pt x="18" y="102"/>
                    </a:lnTo>
                    <a:lnTo>
                      <a:pt x="17" y="104"/>
                    </a:lnTo>
                    <a:lnTo>
                      <a:pt x="16" y="102"/>
                    </a:lnTo>
                    <a:lnTo>
                      <a:pt x="13" y="98"/>
                    </a:lnTo>
                    <a:lnTo>
                      <a:pt x="9" y="89"/>
                    </a:lnTo>
                    <a:lnTo>
                      <a:pt x="4" y="78"/>
                    </a:lnTo>
                    <a:lnTo>
                      <a:pt x="1" y="66"/>
                    </a:lnTo>
                    <a:lnTo>
                      <a:pt x="0" y="52"/>
                    </a:lnTo>
                    <a:lnTo>
                      <a:pt x="1" y="38"/>
                    </a:lnTo>
                    <a:lnTo>
                      <a:pt x="4" y="26"/>
                    </a:lnTo>
                    <a:lnTo>
                      <a:pt x="9"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5" name="Freeform 72"/>
              <p:cNvSpPr>
                <a:spLocks/>
              </p:cNvSpPr>
              <p:nvPr/>
            </p:nvSpPr>
            <p:spPr bwMode="auto">
              <a:xfrm>
                <a:off x="-12" y="888"/>
                <a:ext cx="15" cy="14"/>
              </a:xfrm>
              <a:custGeom>
                <a:avLst/>
                <a:gdLst>
                  <a:gd name="T0" fmla="*/ 73 w 73"/>
                  <a:gd name="T1" fmla="*/ 0 h 74"/>
                  <a:gd name="T2" fmla="*/ 72 w 73"/>
                  <a:gd name="T3" fmla="*/ 3 h 74"/>
                  <a:gd name="T4" fmla="*/ 70 w 73"/>
                  <a:gd name="T5" fmla="*/ 12 h 74"/>
                  <a:gd name="T6" fmla="*/ 66 w 73"/>
                  <a:gd name="T7" fmla="*/ 24 h 74"/>
                  <a:gd name="T8" fmla="*/ 59 w 73"/>
                  <a:gd name="T9" fmla="*/ 37 h 74"/>
                  <a:gd name="T10" fmla="*/ 48 w 73"/>
                  <a:gd name="T11" fmla="*/ 50 h 74"/>
                  <a:gd name="T12" fmla="*/ 36 w 73"/>
                  <a:gd name="T13" fmla="*/ 60 h 74"/>
                  <a:gd name="T14" fmla="*/ 23 w 73"/>
                  <a:gd name="T15" fmla="*/ 67 h 74"/>
                  <a:gd name="T16" fmla="*/ 11 w 73"/>
                  <a:gd name="T17" fmla="*/ 71 h 74"/>
                  <a:gd name="T18" fmla="*/ 4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8 w 73"/>
                  <a:gd name="T33" fmla="*/ 14 h 74"/>
                  <a:gd name="T34" fmla="*/ 51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6" y="24"/>
                    </a:lnTo>
                    <a:lnTo>
                      <a:pt x="59" y="37"/>
                    </a:lnTo>
                    <a:lnTo>
                      <a:pt x="48" y="50"/>
                    </a:lnTo>
                    <a:lnTo>
                      <a:pt x="36" y="60"/>
                    </a:lnTo>
                    <a:lnTo>
                      <a:pt x="23" y="67"/>
                    </a:lnTo>
                    <a:lnTo>
                      <a:pt x="11" y="71"/>
                    </a:lnTo>
                    <a:lnTo>
                      <a:pt x="4" y="74"/>
                    </a:lnTo>
                    <a:lnTo>
                      <a:pt x="0" y="74"/>
                    </a:lnTo>
                    <a:lnTo>
                      <a:pt x="0" y="70"/>
                    </a:lnTo>
                    <a:lnTo>
                      <a:pt x="3" y="63"/>
                    </a:lnTo>
                    <a:lnTo>
                      <a:pt x="7" y="51"/>
                    </a:lnTo>
                    <a:lnTo>
                      <a:pt x="14" y="38"/>
                    </a:lnTo>
                    <a:lnTo>
                      <a:pt x="25" y="25"/>
                    </a:lnTo>
                    <a:lnTo>
                      <a:pt x="38" y="14"/>
                    </a:lnTo>
                    <a:lnTo>
                      <a:pt x="51"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6" name="Freeform 73"/>
              <p:cNvSpPr>
                <a:spLocks/>
              </p:cNvSpPr>
              <p:nvPr/>
            </p:nvSpPr>
            <p:spPr bwMode="auto">
              <a:xfrm>
                <a:off x="-19" y="881"/>
                <a:ext cx="21" cy="6"/>
              </a:xfrm>
              <a:custGeom>
                <a:avLst/>
                <a:gdLst>
                  <a:gd name="T0" fmla="*/ 51 w 103"/>
                  <a:gd name="T1" fmla="*/ 0 h 34"/>
                  <a:gd name="T2" fmla="*/ 65 w 103"/>
                  <a:gd name="T3" fmla="*/ 1 h 34"/>
                  <a:gd name="T4" fmla="*/ 77 w 103"/>
                  <a:gd name="T5" fmla="*/ 4 h 34"/>
                  <a:gd name="T6" fmla="*/ 88 w 103"/>
                  <a:gd name="T7" fmla="*/ 8 h 34"/>
                  <a:gd name="T8" fmla="*/ 95 w 103"/>
                  <a:gd name="T9" fmla="*/ 13 h 34"/>
                  <a:gd name="T10" fmla="*/ 100 w 103"/>
                  <a:gd name="T11" fmla="*/ 16 h 34"/>
                  <a:gd name="T12" fmla="*/ 103 w 103"/>
                  <a:gd name="T13" fmla="*/ 17 h 34"/>
                  <a:gd name="T14" fmla="*/ 100 w 103"/>
                  <a:gd name="T15" fmla="*/ 19 h 34"/>
                  <a:gd name="T16" fmla="*/ 95 w 103"/>
                  <a:gd name="T17" fmla="*/ 21 h 34"/>
                  <a:gd name="T18" fmla="*/ 88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6 w 103"/>
                  <a:gd name="T33" fmla="*/ 21 h 34"/>
                  <a:gd name="T34" fmla="*/ 1 w 103"/>
                  <a:gd name="T35" fmla="*/ 19 h 34"/>
                  <a:gd name="T36" fmla="*/ 0 w 103"/>
                  <a:gd name="T37" fmla="*/ 17 h 34"/>
                  <a:gd name="T38" fmla="*/ 1 w 103"/>
                  <a:gd name="T39" fmla="*/ 16 h 34"/>
                  <a:gd name="T40" fmla="*/ 6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8" y="8"/>
                    </a:lnTo>
                    <a:lnTo>
                      <a:pt x="95" y="13"/>
                    </a:lnTo>
                    <a:lnTo>
                      <a:pt x="100" y="16"/>
                    </a:lnTo>
                    <a:lnTo>
                      <a:pt x="103" y="17"/>
                    </a:lnTo>
                    <a:lnTo>
                      <a:pt x="100" y="19"/>
                    </a:lnTo>
                    <a:lnTo>
                      <a:pt x="95" y="21"/>
                    </a:lnTo>
                    <a:lnTo>
                      <a:pt x="88" y="26"/>
                    </a:lnTo>
                    <a:lnTo>
                      <a:pt x="77" y="30"/>
                    </a:lnTo>
                    <a:lnTo>
                      <a:pt x="65" y="33"/>
                    </a:lnTo>
                    <a:lnTo>
                      <a:pt x="51" y="34"/>
                    </a:lnTo>
                    <a:lnTo>
                      <a:pt x="37" y="33"/>
                    </a:lnTo>
                    <a:lnTo>
                      <a:pt x="25" y="30"/>
                    </a:lnTo>
                    <a:lnTo>
                      <a:pt x="15" y="26"/>
                    </a:lnTo>
                    <a:lnTo>
                      <a:pt x="6" y="21"/>
                    </a:lnTo>
                    <a:lnTo>
                      <a:pt x="1" y="19"/>
                    </a:lnTo>
                    <a:lnTo>
                      <a:pt x="0" y="17"/>
                    </a:lnTo>
                    <a:lnTo>
                      <a:pt x="1" y="16"/>
                    </a:lnTo>
                    <a:lnTo>
                      <a:pt x="6"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7" name="Freeform 74"/>
              <p:cNvSpPr>
                <a:spLocks noEditPoints="1"/>
              </p:cNvSpPr>
              <p:nvPr/>
            </p:nvSpPr>
            <p:spPr bwMode="auto">
              <a:xfrm>
                <a:off x="-351" y="477"/>
                <a:ext cx="565" cy="676"/>
              </a:xfrm>
              <a:custGeom>
                <a:avLst/>
                <a:gdLst>
                  <a:gd name="T0" fmla="*/ 1034 w 2824"/>
                  <a:gd name="T1" fmla="*/ 2732 h 3376"/>
                  <a:gd name="T2" fmla="*/ 1128 w 2824"/>
                  <a:gd name="T3" fmla="*/ 2875 h 3376"/>
                  <a:gd name="T4" fmla="*/ 1610 w 2824"/>
                  <a:gd name="T5" fmla="*/ 2894 h 3376"/>
                  <a:gd name="T6" fmla="*/ 1747 w 2824"/>
                  <a:gd name="T7" fmla="*/ 2741 h 3376"/>
                  <a:gd name="T8" fmla="*/ 1516 w 2824"/>
                  <a:gd name="T9" fmla="*/ 2609 h 3376"/>
                  <a:gd name="T10" fmla="*/ 1366 w 2824"/>
                  <a:gd name="T11" fmla="*/ 2653 h 3376"/>
                  <a:gd name="T12" fmla="*/ 2367 w 2824"/>
                  <a:gd name="T13" fmla="*/ 2135 h 3376"/>
                  <a:gd name="T14" fmla="*/ 1578 w 2824"/>
                  <a:gd name="T15" fmla="*/ 2104 h 3376"/>
                  <a:gd name="T16" fmla="*/ 1946 w 2824"/>
                  <a:gd name="T17" fmla="*/ 2193 h 3376"/>
                  <a:gd name="T18" fmla="*/ 1881 w 2824"/>
                  <a:gd name="T19" fmla="*/ 1828 h 3376"/>
                  <a:gd name="T20" fmla="*/ 1527 w 2824"/>
                  <a:gd name="T21" fmla="*/ 1953 h 3376"/>
                  <a:gd name="T22" fmla="*/ 1789 w 2824"/>
                  <a:gd name="T23" fmla="*/ 2310 h 3376"/>
                  <a:gd name="T24" fmla="*/ 2054 w 2824"/>
                  <a:gd name="T25" fmla="*/ 1967 h 3376"/>
                  <a:gd name="T26" fmla="*/ 1959 w 2824"/>
                  <a:gd name="T27" fmla="*/ 2204 h 3376"/>
                  <a:gd name="T28" fmla="*/ 1562 w 2824"/>
                  <a:gd name="T29" fmla="*/ 2109 h 3376"/>
                  <a:gd name="T30" fmla="*/ 1816 w 2824"/>
                  <a:gd name="T31" fmla="*/ 1792 h 3376"/>
                  <a:gd name="T32" fmla="*/ 771 w 2824"/>
                  <a:gd name="T33" fmla="*/ 1852 h 3376"/>
                  <a:gd name="T34" fmla="*/ 863 w 2824"/>
                  <a:gd name="T35" fmla="*/ 2284 h 3376"/>
                  <a:gd name="T36" fmla="*/ 1249 w 2824"/>
                  <a:gd name="T37" fmla="*/ 2074 h 3376"/>
                  <a:gd name="T38" fmla="*/ 2471 w 2824"/>
                  <a:gd name="T39" fmla="*/ 1756 h 3376"/>
                  <a:gd name="T40" fmla="*/ 2628 w 2824"/>
                  <a:gd name="T41" fmla="*/ 1358 h 3376"/>
                  <a:gd name="T42" fmla="*/ 1918 w 2824"/>
                  <a:gd name="T43" fmla="*/ 1168 h 3376"/>
                  <a:gd name="T44" fmla="*/ 2014 w 2824"/>
                  <a:gd name="T45" fmla="*/ 1373 h 3376"/>
                  <a:gd name="T46" fmla="*/ 2228 w 2824"/>
                  <a:gd name="T47" fmla="*/ 1512 h 3376"/>
                  <a:gd name="T48" fmla="*/ 1992 w 2824"/>
                  <a:gd name="T49" fmla="*/ 1446 h 3376"/>
                  <a:gd name="T50" fmla="*/ 1917 w 2824"/>
                  <a:gd name="T51" fmla="*/ 1773 h 3376"/>
                  <a:gd name="T52" fmla="*/ 2121 w 2824"/>
                  <a:gd name="T53" fmla="*/ 1718 h 3376"/>
                  <a:gd name="T54" fmla="*/ 2271 w 2824"/>
                  <a:gd name="T55" fmla="*/ 1634 h 3376"/>
                  <a:gd name="T56" fmla="*/ 2185 w 2824"/>
                  <a:gd name="T57" fmla="*/ 1962 h 3376"/>
                  <a:gd name="T58" fmla="*/ 2499 w 2824"/>
                  <a:gd name="T59" fmla="*/ 2058 h 3376"/>
                  <a:gd name="T60" fmla="*/ 2409 w 2824"/>
                  <a:gd name="T61" fmla="*/ 1769 h 3376"/>
                  <a:gd name="T62" fmla="*/ 2426 w 2824"/>
                  <a:gd name="T63" fmla="*/ 1646 h 3376"/>
                  <a:gd name="T64" fmla="*/ 2729 w 2824"/>
                  <a:gd name="T65" fmla="*/ 1791 h 3376"/>
                  <a:gd name="T66" fmla="*/ 2652 w 2824"/>
                  <a:gd name="T67" fmla="*/ 1484 h 3376"/>
                  <a:gd name="T68" fmla="*/ 2367 w 2824"/>
                  <a:gd name="T69" fmla="*/ 1523 h 3376"/>
                  <a:gd name="T70" fmla="*/ 2532 w 2824"/>
                  <a:gd name="T71" fmla="*/ 1310 h 3376"/>
                  <a:gd name="T72" fmla="*/ 2444 w 2824"/>
                  <a:gd name="T73" fmla="*/ 1053 h 3376"/>
                  <a:gd name="T74" fmla="*/ 2236 w 2824"/>
                  <a:gd name="T75" fmla="*/ 1175 h 3376"/>
                  <a:gd name="T76" fmla="*/ 2283 w 2824"/>
                  <a:gd name="T77" fmla="*/ 1449 h 3376"/>
                  <a:gd name="T78" fmla="*/ 2148 w 2824"/>
                  <a:gd name="T79" fmla="*/ 1172 h 3376"/>
                  <a:gd name="T80" fmla="*/ 1277 w 2824"/>
                  <a:gd name="T81" fmla="*/ 828 h 3376"/>
                  <a:gd name="T82" fmla="*/ 1383 w 2824"/>
                  <a:gd name="T83" fmla="*/ 980 h 3376"/>
                  <a:gd name="T84" fmla="*/ 2028 w 2824"/>
                  <a:gd name="T85" fmla="*/ 967 h 3376"/>
                  <a:gd name="T86" fmla="*/ 452 w 2824"/>
                  <a:gd name="T87" fmla="*/ 638 h 3376"/>
                  <a:gd name="T88" fmla="*/ 159 w 2824"/>
                  <a:gd name="T89" fmla="*/ 1657 h 3376"/>
                  <a:gd name="T90" fmla="*/ 423 w 2824"/>
                  <a:gd name="T91" fmla="*/ 1749 h 3376"/>
                  <a:gd name="T92" fmla="*/ 908 w 2824"/>
                  <a:gd name="T93" fmla="*/ 898 h 3376"/>
                  <a:gd name="T94" fmla="*/ 1383 w 2824"/>
                  <a:gd name="T95" fmla="*/ 133 h 3376"/>
                  <a:gd name="T96" fmla="*/ 679 w 2824"/>
                  <a:gd name="T97" fmla="*/ 463 h 3376"/>
                  <a:gd name="T98" fmla="*/ 1835 w 2824"/>
                  <a:gd name="T99" fmla="*/ 641 h 3376"/>
                  <a:gd name="T100" fmla="*/ 2550 w 2824"/>
                  <a:gd name="T101" fmla="*/ 1057 h 3376"/>
                  <a:gd name="T102" fmla="*/ 2103 w 2824"/>
                  <a:gd name="T103" fmla="*/ 365 h 3376"/>
                  <a:gd name="T104" fmla="*/ 1662 w 2824"/>
                  <a:gd name="T105" fmla="*/ 29 h 3376"/>
                  <a:gd name="T106" fmla="*/ 2577 w 2824"/>
                  <a:gd name="T107" fmla="*/ 693 h 3376"/>
                  <a:gd name="T108" fmla="*/ 2809 w 2824"/>
                  <a:gd name="T109" fmla="*/ 1544 h 3376"/>
                  <a:gd name="T110" fmla="*/ 2682 w 2824"/>
                  <a:gd name="T111" fmla="*/ 1949 h 3376"/>
                  <a:gd name="T112" fmla="*/ 2307 w 2824"/>
                  <a:gd name="T113" fmla="*/ 2436 h 3376"/>
                  <a:gd name="T114" fmla="*/ 1768 w 2824"/>
                  <a:gd name="T115" fmla="*/ 3195 h 3376"/>
                  <a:gd name="T116" fmla="*/ 1232 w 2824"/>
                  <a:gd name="T117" fmla="*/ 3338 h 3376"/>
                  <a:gd name="T118" fmla="*/ 628 w 2824"/>
                  <a:gd name="T119" fmla="*/ 2782 h 3376"/>
                  <a:gd name="T120" fmla="*/ 75 w 2824"/>
                  <a:gd name="T121" fmla="*/ 1851 h 3376"/>
                  <a:gd name="T122" fmla="*/ 189 w 2824"/>
                  <a:gd name="T123" fmla="*/ 693 h 3376"/>
                  <a:gd name="T124" fmla="*/ 1105 w 2824"/>
                  <a:gd name="T125" fmla="*/ 29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24" h="3376">
                    <a:moveTo>
                      <a:pt x="1263" y="2608"/>
                    </a:moveTo>
                    <a:lnTo>
                      <a:pt x="1252" y="2609"/>
                    </a:lnTo>
                    <a:lnTo>
                      <a:pt x="1237" y="2613"/>
                    </a:lnTo>
                    <a:lnTo>
                      <a:pt x="1220" y="2620"/>
                    </a:lnTo>
                    <a:lnTo>
                      <a:pt x="1201" y="2629"/>
                    </a:lnTo>
                    <a:lnTo>
                      <a:pt x="1180" y="2640"/>
                    </a:lnTo>
                    <a:lnTo>
                      <a:pt x="1157" y="2653"/>
                    </a:lnTo>
                    <a:lnTo>
                      <a:pt x="1135" y="2667"/>
                    </a:lnTo>
                    <a:lnTo>
                      <a:pt x="1112" y="2680"/>
                    </a:lnTo>
                    <a:lnTo>
                      <a:pt x="1091" y="2694"/>
                    </a:lnTo>
                    <a:lnTo>
                      <a:pt x="1070" y="2708"/>
                    </a:lnTo>
                    <a:lnTo>
                      <a:pt x="1050" y="2721"/>
                    </a:lnTo>
                    <a:lnTo>
                      <a:pt x="1034" y="2732"/>
                    </a:lnTo>
                    <a:lnTo>
                      <a:pt x="1021" y="2742"/>
                    </a:lnTo>
                    <a:lnTo>
                      <a:pt x="1010" y="2749"/>
                    </a:lnTo>
                    <a:lnTo>
                      <a:pt x="1002" y="2755"/>
                    </a:lnTo>
                    <a:lnTo>
                      <a:pt x="1000" y="2756"/>
                    </a:lnTo>
                    <a:lnTo>
                      <a:pt x="1001" y="2758"/>
                    </a:lnTo>
                    <a:lnTo>
                      <a:pt x="1007" y="2764"/>
                    </a:lnTo>
                    <a:lnTo>
                      <a:pt x="1015" y="2774"/>
                    </a:lnTo>
                    <a:lnTo>
                      <a:pt x="1026" y="2787"/>
                    </a:lnTo>
                    <a:lnTo>
                      <a:pt x="1041" y="2803"/>
                    </a:lnTo>
                    <a:lnTo>
                      <a:pt x="1058" y="2819"/>
                    </a:lnTo>
                    <a:lnTo>
                      <a:pt x="1078" y="2838"/>
                    </a:lnTo>
                    <a:lnTo>
                      <a:pt x="1102" y="2857"/>
                    </a:lnTo>
                    <a:lnTo>
                      <a:pt x="1128" y="2875"/>
                    </a:lnTo>
                    <a:lnTo>
                      <a:pt x="1157" y="2894"/>
                    </a:lnTo>
                    <a:lnTo>
                      <a:pt x="1188" y="2911"/>
                    </a:lnTo>
                    <a:lnTo>
                      <a:pt x="1222" y="2926"/>
                    </a:lnTo>
                    <a:lnTo>
                      <a:pt x="1259" y="2939"/>
                    </a:lnTo>
                    <a:lnTo>
                      <a:pt x="1298" y="2949"/>
                    </a:lnTo>
                    <a:lnTo>
                      <a:pt x="1340" y="2955"/>
                    </a:lnTo>
                    <a:lnTo>
                      <a:pt x="1383" y="2957"/>
                    </a:lnTo>
                    <a:lnTo>
                      <a:pt x="1427" y="2955"/>
                    </a:lnTo>
                    <a:lnTo>
                      <a:pt x="1469" y="2949"/>
                    </a:lnTo>
                    <a:lnTo>
                      <a:pt x="1507" y="2939"/>
                    </a:lnTo>
                    <a:lnTo>
                      <a:pt x="1544" y="2926"/>
                    </a:lnTo>
                    <a:lnTo>
                      <a:pt x="1578" y="2911"/>
                    </a:lnTo>
                    <a:lnTo>
                      <a:pt x="1610" y="2894"/>
                    </a:lnTo>
                    <a:lnTo>
                      <a:pt x="1639" y="2875"/>
                    </a:lnTo>
                    <a:lnTo>
                      <a:pt x="1664" y="2857"/>
                    </a:lnTo>
                    <a:lnTo>
                      <a:pt x="1688" y="2838"/>
                    </a:lnTo>
                    <a:lnTo>
                      <a:pt x="1708" y="2819"/>
                    </a:lnTo>
                    <a:lnTo>
                      <a:pt x="1726" y="2803"/>
                    </a:lnTo>
                    <a:lnTo>
                      <a:pt x="1740" y="2787"/>
                    </a:lnTo>
                    <a:lnTo>
                      <a:pt x="1752" y="2774"/>
                    </a:lnTo>
                    <a:lnTo>
                      <a:pt x="1760" y="2764"/>
                    </a:lnTo>
                    <a:lnTo>
                      <a:pt x="1765" y="2758"/>
                    </a:lnTo>
                    <a:lnTo>
                      <a:pt x="1767" y="2756"/>
                    </a:lnTo>
                    <a:lnTo>
                      <a:pt x="1765" y="2754"/>
                    </a:lnTo>
                    <a:lnTo>
                      <a:pt x="1758" y="2749"/>
                    </a:lnTo>
                    <a:lnTo>
                      <a:pt x="1747" y="2741"/>
                    </a:lnTo>
                    <a:lnTo>
                      <a:pt x="1735" y="2730"/>
                    </a:lnTo>
                    <a:lnTo>
                      <a:pt x="1720" y="2718"/>
                    </a:lnTo>
                    <a:lnTo>
                      <a:pt x="1702" y="2704"/>
                    </a:lnTo>
                    <a:lnTo>
                      <a:pt x="1682" y="2689"/>
                    </a:lnTo>
                    <a:lnTo>
                      <a:pt x="1662" y="2675"/>
                    </a:lnTo>
                    <a:lnTo>
                      <a:pt x="1642" y="2660"/>
                    </a:lnTo>
                    <a:lnTo>
                      <a:pt x="1620" y="2647"/>
                    </a:lnTo>
                    <a:lnTo>
                      <a:pt x="1600" y="2634"/>
                    </a:lnTo>
                    <a:lnTo>
                      <a:pt x="1581" y="2623"/>
                    </a:lnTo>
                    <a:lnTo>
                      <a:pt x="1563" y="2615"/>
                    </a:lnTo>
                    <a:lnTo>
                      <a:pt x="1546" y="2610"/>
                    </a:lnTo>
                    <a:lnTo>
                      <a:pt x="1533" y="2608"/>
                    </a:lnTo>
                    <a:lnTo>
                      <a:pt x="1516" y="2609"/>
                    </a:lnTo>
                    <a:lnTo>
                      <a:pt x="1498" y="2613"/>
                    </a:lnTo>
                    <a:lnTo>
                      <a:pt x="1478" y="2619"/>
                    </a:lnTo>
                    <a:lnTo>
                      <a:pt x="1460" y="2625"/>
                    </a:lnTo>
                    <a:lnTo>
                      <a:pt x="1443" y="2633"/>
                    </a:lnTo>
                    <a:lnTo>
                      <a:pt x="1427" y="2640"/>
                    </a:lnTo>
                    <a:lnTo>
                      <a:pt x="1412" y="2648"/>
                    </a:lnTo>
                    <a:lnTo>
                      <a:pt x="1401" y="2655"/>
                    </a:lnTo>
                    <a:lnTo>
                      <a:pt x="1391" y="2661"/>
                    </a:lnTo>
                    <a:lnTo>
                      <a:pt x="1386" y="2664"/>
                    </a:lnTo>
                    <a:lnTo>
                      <a:pt x="1383" y="2665"/>
                    </a:lnTo>
                    <a:lnTo>
                      <a:pt x="1381" y="2664"/>
                    </a:lnTo>
                    <a:lnTo>
                      <a:pt x="1376" y="2660"/>
                    </a:lnTo>
                    <a:lnTo>
                      <a:pt x="1366" y="2653"/>
                    </a:lnTo>
                    <a:lnTo>
                      <a:pt x="1356" y="2647"/>
                    </a:lnTo>
                    <a:lnTo>
                      <a:pt x="1342" y="2638"/>
                    </a:lnTo>
                    <a:lnTo>
                      <a:pt x="1327" y="2629"/>
                    </a:lnTo>
                    <a:lnTo>
                      <a:pt x="1311" y="2622"/>
                    </a:lnTo>
                    <a:lnTo>
                      <a:pt x="1295" y="2615"/>
                    </a:lnTo>
                    <a:lnTo>
                      <a:pt x="1279" y="2610"/>
                    </a:lnTo>
                    <a:lnTo>
                      <a:pt x="1263" y="2608"/>
                    </a:lnTo>
                    <a:close/>
                    <a:moveTo>
                      <a:pt x="2367" y="2135"/>
                    </a:moveTo>
                    <a:lnTo>
                      <a:pt x="2365" y="2159"/>
                    </a:lnTo>
                    <a:lnTo>
                      <a:pt x="2363" y="2183"/>
                    </a:lnTo>
                    <a:lnTo>
                      <a:pt x="2379" y="2159"/>
                    </a:lnTo>
                    <a:lnTo>
                      <a:pt x="2395" y="2136"/>
                    </a:lnTo>
                    <a:lnTo>
                      <a:pt x="2367" y="2135"/>
                    </a:lnTo>
                    <a:close/>
                    <a:moveTo>
                      <a:pt x="1789" y="1809"/>
                    </a:moveTo>
                    <a:lnTo>
                      <a:pt x="1753" y="1811"/>
                    </a:lnTo>
                    <a:lnTo>
                      <a:pt x="1719" y="1819"/>
                    </a:lnTo>
                    <a:lnTo>
                      <a:pt x="1687" y="1833"/>
                    </a:lnTo>
                    <a:lnTo>
                      <a:pt x="1658" y="1852"/>
                    </a:lnTo>
                    <a:lnTo>
                      <a:pt x="1631" y="1874"/>
                    </a:lnTo>
                    <a:lnTo>
                      <a:pt x="1610" y="1900"/>
                    </a:lnTo>
                    <a:lnTo>
                      <a:pt x="1592" y="1930"/>
                    </a:lnTo>
                    <a:lnTo>
                      <a:pt x="1578" y="1962"/>
                    </a:lnTo>
                    <a:lnTo>
                      <a:pt x="1569" y="1997"/>
                    </a:lnTo>
                    <a:lnTo>
                      <a:pt x="1566" y="2033"/>
                    </a:lnTo>
                    <a:lnTo>
                      <a:pt x="1569" y="2070"/>
                    </a:lnTo>
                    <a:lnTo>
                      <a:pt x="1578" y="2104"/>
                    </a:lnTo>
                    <a:lnTo>
                      <a:pt x="1592" y="2136"/>
                    </a:lnTo>
                    <a:lnTo>
                      <a:pt x="1610" y="2166"/>
                    </a:lnTo>
                    <a:lnTo>
                      <a:pt x="1631" y="2193"/>
                    </a:lnTo>
                    <a:lnTo>
                      <a:pt x="1658" y="2214"/>
                    </a:lnTo>
                    <a:lnTo>
                      <a:pt x="1687" y="2232"/>
                    </a:lnTo>
                    <a:lnTo>
                      <a:pt x="1719" y="2247"/>
                    </a:lnTo>
                    <a:lnTo>
                      <a:pt x="1753" y="2255"/>
                    </a:lnTo>
                    <a:lnTo>
                      <a:pt x="1789" y="2258"/>
                    </a:lnTo>
                    <a:lnTo>
                      <a:pt x="1825" y="2255"/>
                    </a:lnTo>
                    <a:lnTo>
                      <a:pt x="1860" y="2247"/>
                    </a:lnTo>
                    <a:lnTo>
                      <a:pt x="1892" y="2232"/>
                    </a:lnTo>
                    <a:lnTo>
                      <a:pt x="1920" y="2214"/>
                    </a:lnTo>
                    <a:lnTo>
                      <a:pt x="1946" y="2193"/>
                    </a:lnTo>
                    <a:lnTo>
                      <a:pt x="1968" y="2166"/>
                    </a:lnTo>
                    <a:lnTo>
                      <a:pt x="1987" y="2136"/>
                    </a:lnTo>
                    <a:lnTo>
                      <a:pt x="2001" y="2104"/>
                    </a:lnTo>
                    <a:lnTo>
                      <a:pt x="2009" y="2070"/>
                    </a:lnTo>
                    <a:lnTo>
                      <a:pt x="2011" y="2033"/>
                    </a:lnTo>
                    <a:lnTo>
                      <a:pt x="2009" y="2001"/>
                    </a:lnTo>
                    <a:lnTo>
                      <a:pt x="2003" y="1969"/>
                    </a:lnTo>
                    <a:lnTo>
                      <a:pt x="1991" y="1940"/>
                    </a:lnTo>
                    <a:lnTo>
                      <a:pt x="1977" y="1913"/>
                    </a:lnTo>
                    <a:lnTo>
                      <a:pt x="1950" y="1897"/>
                    </a:lnTo>
                    <a:lnTo>
                      <a:pt x="1926" y="1878"/>
                    </a:lnTo>
                    <a:lnTo>
                      <a:pt x="1902" y="1855"/>
                    </a:lnTo>
                    <a:lnTo>
                      <a:pt x="1881" y="1828"/>
                    </a:lnTo>
                    <a:lnTo>
                      <a:pt x="1852" y="1817"/>
                    </a:lnTo>
                    <a:lnTo>
                      <a:pt x="1821" y="1811"/>
                    </a:lnTo>
                    <a:lnTo>
                      <a:pt x="1789" y="1809"/>
                    </a:lnTo>
                    <a:close/>
                    <a:moveTo>
                      <a:pt x="1789" y="1757"/>
                    </a:moveTo>
                    <a:lnTo>
                      <a:pt x="1749" y="1759"/>
                    </a:lnTo>
                    <a:lnTo>
                      <a:pt x="1710" y="1768"/>
                    </a:lnTo>
                    <a:lnTo>
                      <a:pt x="1674" y="1782"/>
                    </a:lnTo>
                    <a:lnTo>
                      <a:pt x="1640" y="1801"/>
                    </a:lnTo>
                    <a:lnTo>
                      <a:pt x="1610" y="1825"/>
                    </a:lnTo>
                    <a:lnTo>
                      <a:pt x="1582" y="1852"/>
                    </a:lnTo>
                    <a:lnTo>
                      <a:pt x="1560" y="1883"/>
                    </a:lnTo>
                    <a:lnTo>
                      <a:pt x="1540" y="1916"/>
                    </a:lnTo>
                    <a:lnTo>
                      <a:pt x="1527" y="1953"/>
                    </a:lnTo>
                    <a:lnTo>
                      <a:pt x="1518" y="1992"/>
                    </a:lnTo>
                    <a:lnTo>
                      <a:pt x="1515" y="2033"/>
                    </a:lnTo>
                    <a:lnTo>
                      <a:pt x="1518" y="2074"/>
                    </a:lnTo>
                    <a:lnTo>
                      <a:pt x="1527" y="2113"/>
                    </a:lnTo>
                    <a:lnTo>
                      <a:pt x="1540" y="2149"/>
                    </a:lnTo>
                    <a:lnTo>
                      <a:pt x="1560" y="2184"/>
                    </a:lnTo>
                    <a:lnTo>
                      <a:pt x="1582" y="2214"/>
                    </a:lnTo>
                    <a:lnTo>
                      <a:pt x="1610" y="2242"/>
                    </a:lnTo>
                    <a:lnTo>
                      <a:pt x="1640" y="2265"/>
                    </a:lnTo>
                    <a:lnTo>
                      <a:pt x="1674" y="2284"/>
                    </a:lnTo>
                    <a:lnTo>
                      <a:pt x="1710" y="2298"/>
                    </a:lnTo>
                    <a:lnTo>
                      <a:pt x="1749" y="2307"/>
                    </a:lnTo>
                    <a:lnTo>
                      <a:pt x="1789" y="2310"/>
                    </a:lnTo>
                    <a:lnTo>
                      <a:pt x="1830" y="2307"/>
                    </a:lnTo>
                    <a:lnTo>
                      <a:pt x="1868" y="2298"/>
                    </a:lnTo>
                    <a:lnTo>
                      <a:pt x="1904" y="2284"/>
                    </a:lnTo>
                    <a:lnTo>
                      <a:pt x="1939" y="2265"/>
                    </a:lnTo>
                    <a:lnTo>
                      <a:pt x="1968" y="2242"/>
                    </a:lnTo>
                    <a:lnTo>
                      <a:pt x="1995" y="2214"/>
                    </a:lnTo>
                    <a:lnTo>
                      <a:pt x="2019" y="2184"/>
                    </a:lnTo>
                    <a:lnTo>
                      <a:pt x="2038" y="2149"/>
                    </a:lnTo>
                    <a:lnTo>
                      <a:pt x="2052" y="2113"/>
                    </a:lnTo>
                    <a:lnTo>
                      <a:pt x="2060" y="2074"/>
                    </a:lnTo>
                    <a:lnTo>
                      <a:pt x="2062" y="2033"/>
                    </a:lnTo>
                    <a:lnTo>
                      <a:pt x="2060" y="1999"/>
                    </a:lnTo>
                    <a:lnTo>
                      <a:pt x="2054" y="1967"/>
                    </a:lnTo>
                    <a:lnTo>
                      <a:pt x="2044" y="1936"/>
                    </a:lnTo>
                    <a:lnTo>
                      <a:pt x="2031" y="1933"/>
                    </a:lnTo>
                    <a:lnTo>
                      <a:pt x="2017" y="1928"/>
                    </a:lnTo>
                    <a:lnTo>
                      <a:pt x="2001" y="1922"/>
                    </a:lnTo>
                    <a:lnTo>
                      <a:pt x="2012" y="1948"/>
                    </a:lnTo>
                    <a:lnTo>
                      <a:pt x="2022" y="1975"/>
                    </a:lnTo>
                    <a:lnTo>
                      <a:pt x="2027" y="2004"/>
                    </a:lnTo>
                    <a:lnTo>
                      <a:pt x="2029" y="2033"/>
                    </a:lnTo>
                    <a:lnTo>
                      <a:pt x="2026" y="2073"/>
                    </a:lnTo>
                    <a:lnTo>
                      <a:pt x="2017" y="2109"/>
                    </a:lnTo>
                    <a:lnTo>
                      <a:pt x="2003" y="2144"/>
                    </a:lnTo>
                    <a:lnTo>
                      <a:pt x="1982" y="2176"/>
                    </a:lnTo>
                    <a:lnTo>
                      <a:pt x="1959" y="2204"/>
                    </a:lnTo>
                    <a:lnTo>
                      <a:pt x="1931" y="2228"/>
                    </a:lnTo>
                    <a:lnTo>
                      <a:pt x="1899" y="2248"/>
                    </a:lnTo>
                    <a:lnTo>
                      <a:pt x="1865" y="2263"/>
                    </a:lnTo>
                    <a:lnTo>
                      <a:pt x="1828" y="2272"/>
                    </a:lnTo>
                    <a:lnTo>
                      <a:pt x="1789" y="2275"/>
                    </a:lnTo>
                    <a:lnTo>
                      <a:pt x="1751" y="2272"/>
                    </a:lnTo>
                    <a:lnTo>
                      <a:pt x="1713" y="2263"/>
                    </a:lnTo>
                    <a:lnTo>
                      <a:pt x="1679" y="2248"/>
                    </a:lnTo>
                    <a:lnTo>
                      <a:pt x="1648" y="2228"/>
                    </a:lnTo>
                    <a:lnTo>
                      <a:pt x="1619" y="2204"/>
                    </a:lnTo>
                    <a:lnTo>
                      <a:pt x="1596" y="2176"/>
                    </a:lnTo>
                    <a:lnTo>
                      <a:pt x="1577" y="2144"/>
                    </a:lnTo>
                    <a:lnTo>
                      <a:pt x="1562" y="2109"/>
                    </a:lnTo>
                    <a:lnTo>
                      <a:pt x="1552" y="2073"/>
                    </a:lnTo>
                    <a:lnTo>
                      <a:pt x="1550" y="2033"/>
                    </a:lnTo>
                    <a:lnTo>
                      <a:pt x="1552" y="1994"/>
                    </a:lnTo>
                    <a:lnTo>
                      <a:pt x="1562" y="1956"/>
                    </a:lnTo>
                    <a:lnTo>
                      <a:pt x="1577" y="1922"/>
                    </a:lnTo>
                    <a:lnTo>
                      <a:pt x="1596" y="1891"/>
                    </a:lnTo>
                    <a:lnTo>
                      <a:pt x="1619" y="1862"/>
                    </a:lnTo>
                    <a:lnTo>
                      <a:pt x="1648" y="1838"/>
                    </a:lnTo>
                    <a:lnTo>
                      <a:pt x="1679" y="1818"/>
                    </a:lnTo>
                    <a:lnTo>
                      <a:pt x="1713" y="1803"/>
                    </a:lnTo>
                    <a:lnTo>
                      <a:pt x="1751" y="1794"/>
                    </a:lnTo>
                    <a:lnTo>
                      <a:pt x="1789" y="1791"/>
                    </a:lnTo>
                    <a:lnTo>
                      <a:pt x="1816" y="1792"/>
                    </a:lnTo>
                    <a:lnTo>
                      <a:pt x="1840" y="1798"/>
                    </a:lnTo>
                    <a:lnTo>
                      <a:pt x="1865" y="1804"/>
                    </a:lnTo>
                    <a:lnTo>
                      <a:pt x="1850" y="1782"/>
                    </a:lnTo>
                    <a:lnTo>
                      <a:pt x="1841" y="1762"/>
                    </a:lnTo>
                    <a:lnTo>
                      <a:pt x="1816" y="1758"/>
                    </a:lnTo>
                    <a:lnTo>
                      <a:pt x="1789" y="1757"/>
                    </a:lnTo>
                    <a:close/>
                    <a:moveTo>
                      <a:pt x="978" y="1757"/>
                    </a:moveTo>
                    <a:lnTo>
                      <a:pt x="937" y="1759"/>
                    </a:lnTo>
                    <a:lnTo>
                      <a:pt x="899" y="1768"/>
                    </a:lnTo>
                    <a:lnTo>
                      <a:pt x="863" y="1782"/>
                    </a:lnTo>
                    <a:lnTo>
                      <a:pt x="828" y="1801"/>
                    </a:lnTo>
                    <a:lnTo>
                      <a:pt x="798" y="1825"/>
                    </a:lnTo>
                    <a:lnTo>
                      <a:pt x="771" y="1852"/>
                    </a:lnTo>
                    <a:lnTo>
                      <a:pt x="748" y="1883"/>
                    </a:lnTo>
                    <a:lnTo>
                      <a:pt x="729" y="1916"/>
                    </a:lnTo>
                    <a:lnTo>
                      <a:pt x="715" y="1953"/>
                    </a:lnTo>
                    <a:lnTo>
                      <a:pt x="707" y="1992"/>
                    </a:lnTo>
                    <a:lnTo>
                      <a:pt x="703" y="2033"/>
                    </a:lnTo>
                    <a:lnTo>
                      <a:pt x="707" y="2074"/>
                    </a:lnTo>
                    <a:lnTo>
                      <a:pt x="715" y="2113"/>
                    </a:lnTo>
                    <a:lnTo>
                      <a:pt x="729" y="2149"/>
                    </a:lnTo>
                    <a:lnTo>
                      <a:pt x="748" y="2184"/>
                    </a:lnTo>
                    <a:lnTo>
                      <a:pt x="771" y="2214"/>
                    </a:lnTo>
                    <a:lnTo>
                      <a:pt x="798" y="2242"/>
                    </a:lnTo>
                    <a:lnTo>
                      <a:pt x="828" y="2265"/>
                    </a:lnTo>
                    <a:lnTo>
                      <a:pt x="863" y="2284"/>
                    </a:lnTo>
                    <a:lnTo>
                      <a:pt x="899" y="2298"/>
                    </a:lnTo>
                    <a:lnTo>
                      <a:pt x="937" y="2307"/>
                    </a:lnTo>
                    <a:lnTo>
                      <a:pt x="978" y="2310"/>
                    </a:lnTo>
                    <a:lnTo>
                      <a:pt x="1018" y="2307"/>
                    </a:lnTo>
                    <a:lnTo>
                      <a:pt x="1057" y="2298"/>
                    </a:lnTo>
                    <a:lnTo>
                      <a:pt x="1093" y="2284"/>
                    </a:lnTo>
                    <a:lnTo>
                      <a:pt x="1126" y="2265"/>
                    </a:lnTo>
                    <a:lnTo>
                      <a:pt x="1157" y="2242"/>
                    </a:lnTo>
                    <a:lnTo>
                      <a:pt x="1184" y="2214"/>
                    </a:lnTo>
                    <a:lnTo>
                      <a:pt x="1207" y="2184"/>
                    </a:lnTo>
                    <a:lnTo>
                      <a:pt x="1225" y="2149"/>
                    </a:lnTo>
                    <a:lnTo>
                      <a:pt x="1239" y="2113"/>
                    </a:lnTo>
                    <a:lnTo>
                      <a:pt x="1249" y="2074"/>
                    </a:lnTo>
                    <a:lnTo>
                      <a:pt x="1251" y="2033"/>
                    </a:lnTo>
                    <a:lnTo>
                      <a:pt x="1249" y="1992"/>
                    </a:lnTo>
                    <a:lnTo>
                      <a:pt x="1239" y="1953"/>
                    </a:lnTo>
                    <a:lnTo>
                      <a:pt x="1225" y="1916"/>
                    </a:lnTo>
                    <a:lnTo>
                      <a:pt x="1207" y="1883"/>
                    </a:lnTo>
                    <a:lnTo>
                      <a:pt x="1184" y="1852"/>
                    </a:lnTo>
                    <a:lnTo>
                      <a:pt x="1157" y="1825"/>
                    </a:lnTo>
                    <a:lnTo>
                      <a:pt x="1126" y="1801"/>
                    </a:lnTo>
                    <a:lnTo>
                      <a:pt x="1093" y="1782"/>
                    </a:lnTo>
                    <a:lnTo>
                      <a:pt x="1057" y="1768"/>
                    </a:lnTo>
                    <a:lnTo>
                      <a:pt x="1018" y="1759"/>
                    </a:lnTo>
                    <a:lnTo>
                      <a:pt x="978" y="1757"/>
                    </a:lnTo>
                    <a:close/>
                    <a:moveTo>
                      <a:pt x="2471" y="1756"/>
                    </a:moveTo>
                    <a:lnTo>
                      <a:pt x="2491" y="1801"/>
                    </a:lnTo>
                    <a:lnTo>
                      <a:pt x="2513" y="1844"/>
                    </a:lnTo>
                    <a:lnTo>
                      <a:pt x="2536" y="1883"/>
                    </a:lnTo>
                    <a:lnTo>
                      <a:pt x="2543" y="1865"/>
                    </a:lnTo>
                    <a:lnTo>
                      <a:pt x="2549" y="1847"/>
                    </a:lnTo>
                    <a:lnTo>
                      <a:pt x="2524" y="1812"/>
                    </a:lnTo>
                    <a:lnTo>
                      <a:pt x="2497" y="1782"/>
                    </a:lnTo>
                    <a:lnTo>
                      <a:pt x="2471" y="1756"/>
                    </a:lnTo>
                    <a:close/>
                    <a:moveTo>
                      <a:pt x="2509" y="1416"/>
                    </a:moveTo>
                    <a:lnTo>
                      <a:pt x="2501" y="1424"/>
                    </a:lnTo>
                    <a:lnTo>
                      <a:pt x="2513" y="1423"/>
                    </a:lnTo>
                    <a:lnTo>
                      <a:pt x="2509" y="1416"/>
                    </a:lnTo>
                    <a:close/>
                    <a:moveTo>
                      <a:pt x="2628" y="1358"/>
                    </a:moveTo>
                    <a:lnTo>
                      <a:pt x="2632" y="1365"/>
                    </a:lnTo>
                    <a:lnTo>
                      <a:pt x="2632" y="1358"/>
                    </a:lnTo>
                    <a:lnTo>
                      <a:pt x="2628" y="1358"/>
                    </a:lnTo>
                    <a:close/>
                    <a:moveTo>
                      <a:pt x="2166" y="1002"/>
                    </a:moveTo>
                    <a:lnTo>
                      <a:pt x="2129" y="1002"/>
                    </a:lnTo>
                    <a:lnTo>
                      <a:pt x="2094" y="1008"/>
                    </a:lnTo>
                    <a:lnTo>
                      <a:pt x="2061" y="1019"/>
                    </a:lnTo>
                    <a:lnTo>
                      <a:pt x="2030" y="1035"/>
                    </a:lnTo>
                    <a:lnTo>
                      <a:pt x="2003" y="1054"/>
                    </a:lnTo>
                    <a:lnTo>
                      <a:pt x="1977" y="1078"/>
                    </a:lnTo>
                    <a:lnTo>
                      <a:pt x="1955" y="1105"/>
                    </a:lnTo>
                    <a:lnTo>
                      <a:pt x="1935" y="1135"/>
                    </a:lnTo>
                    <a:lnTo>
                      <a:pt x="1918" y="1168"/>
                    </a:lnTo>
                    <a:lnTo>
                      <a:pt x="1905" y="1202"/>
                    </a:lnTo>
                    <a:lnTo>
                      <a:pt x="1895" y="1238"/>
                    </a:lnTo>
                    <a:lnTo>
                      <a:pt x="1888" y="1276"/>
                    </a:lnTo>
                    <a:lnTo>
                      <a:pt x="1885" y="1313"/>
                    </a:lnTo>
                    <a:lnTo>
                      <a:pt x="1886" y="1351"/>
                    </a:lnTo>
                    <a:lnTo>
                      <a:pt x="1892" y="1388"/>
                    </a:lnTo>
                    <a:lnTo>
                      <a:pt x="1902" y="1374"/>
                    </a:lnTo>
                    <a:lnTo>
                      <a:pt x="1916" y="1364"/>
                    </a:lnTo>
                    <a:lnTo>
                      <a:pt x="1932" y="1359"/>
                    </a:lnTo>
                    <a:lnTo>
                      <a:pt x="1951" y="1358"/>
                    </a:lnTo>
                    <a:lnTo>
                      <a:pt x="1971" y="1360"/>
                    </a:lnTo>
                    <a:lnTo>
                      <a:pt x="1992" y="1364"/>
                    </a:lnTo>
                    <a:lnTo>
                      <a:pt x="2014" y="1373"/>
                    </a:lnTo>
                    <a:lnTo>
                      <a:pt x="2038" y="1382"/>
                    </a:lnTo>
                    <a:lnTo>
                      <a:pt x="2060" y="1394"/>
                    </a:lnTo>
                    <a:lnTo>
                      <a:pt x="2084" y="1407"/>
                    </a:lnTo>
                    <a:lnTo>
                      <a:pt x="2106" y="1421"/>
                    </a:lnTo>
                    <a:lnTo>
                      <a:pt x="2128" y="1435"/>
                    </a:lnTo>
                    <a:lnTo>
                      <a:pt x="2148" y="1449"/>
                    </a:lnTo>
                    <a:lnTo>
                      <a:pt x="2167" y="1463"/>
                    </a:lnTo>
                    <a:lnTo>
                      <a:pt x="2184" y="1476"/>
                    </a:lnTo>
                    <a:lnTo>
                      <a:pt x="2199" y="1488"/>
                    </a:lnTo>
                    <a:lnTo>
                      <a:pt x="2211" y="1498"/>
                    </a:lnTo>
                    <a:lnTo>
                      <a:pt x="2219" y="1505"/>
                    </a:lnTo>
                    <a:lnTo>
                      <a:pt x="2226" y="1510"/>
                    </a:lnTo>
                    <a:lnTo>
                      <a:pt x="2228" y="1512"/>
                    </a:lnTo>
                    <a:lnTo>
                      <a:pt x="2226" y="1511"/>
                    </a:lnTo>
                    <a:lnTo>
                      <a:pt x="2218" y="1508"/>
                    </a:lnTo>
                    <a:lnTo>
                      <a:pt x="2209" y="1503"/>
                    </a:lnTo>
                    <a:lnTo>
                      <a:pt x="2195" y="1497"/>
                    </a:lnTo>
                    <a:lnTo>
                      <a:pt x="2178" y="1490"/>
                    </a:lnTo>
                    <a:lnTo>
                      <a:pt x="2159" y="1483"/>
                    </a:lnTo>
                    <a:lnTo>
                      <a:pt x="2137" y="1475"/>
                    </a:lnTo>
                    <a:lnTo>
                      <a:pt x="2114" y="1468"/>
                    </a:lnTo>
                    <a:lnTo>
                      <a:pt x="2090" y="1461"/>
                    </a:lnTo>
                    <a:lnTo>
                      <a:pt x="2066" y="1455"/>
                    </a:lnTo>
                    <a:lnTo>
                      <a:pt x="2041" y="1450"/>
                    </a:lnTo>
                    <a:lnTo>
                      <a:pt x="2017" y="1447"/>
                    </a:lnTo>
                    <a:lnTo>
                      <a:pt x="1992" y="1446"/>
                    </a:lnTo>
                    <a:lnTo>
                      <a:pt x="1970" y="1447"/>
                    </a:lnTo>
                    <a:lnTo>
                      <a:pt x="1949" y="1450"/>
                    </a:lnTo>
                    <a:lnTo>
                      <a:pt x="1930" y="1457"/>
                    </a:lnTo>
                    <a:lnTo>
                      <a:pt x="1914" y="1467"/>
                    </a:lnTo>
                    <a:lnTo>
                      <a:pt x="1900" y="1481"/>
                    </a:lnTo>
                    <a:lnTo>
                      <a:pt x="1891" y="1498"/>
                    </a:lnTo>
                    <a:lnTo>
                      <a:pt x="1877" y="1541"/>
                    </a:lnTo>
                    <a:lnTo>
                      <a:pt x="1870" y="1583"/>
                    </a:lnTo>
                    <a:lnTo>
                      <a:pt x="1869" y="1625"/>
                    </a:lnTo>
                    <a:lnTo>
                      <a:pt x="1875" y="1665"/>
                    </a:lnTo>
                    <a:lnTo>
                      <a:pt x="1884" y="1704"/>
                    </a:lnTo>
                    <a:lnTo>
                      <a:pt x="1899" y="1739"/>
                    </a:lnTo>
                    <a:lnTo>
                      <a:pt x="1917" y="1773"/>
                    </a:lnTo>
                    <a:lnTo>
                      <a:pt x="1939" y="1802"/>
                    </a:lnTo>
                    <a:lnTo>
                      <a:pt x="1962" y="1827"/>
                    </a:lnTo>
                    <a:lnTo>
                      <a:pt x="1989" y="1847"/>
                    </a:lnTo>
                    <a:lnTo>
                      <a:pt x="2015" y="1862"/>
                    </a:lnTo>
                    <a:lnTo>
                      <a:pt x="2043" y="1871"/>
                    </a:lnTo>
                    <a:lnTo>
                      <a:pt x="2038" y="1853"/>
                    </a:lnTo>
                    <a:lnTo>
                      <a:pt x="2038" y="1833"/>
                    </a:lnTo>
                    <a:lnTo>
                      <a:pt x="2043" y="1814"/>
                    </a:lnTo>
                    <a:lnTo>
                      <a:pt x="2053" y="1794"/>
                    </a:lnTo>
                    <a:lnTo>
                      <a:pt x="2066" y="1775"/>
                    </a:lnTo>
                    <a:lnTo>
                      <a:pt x="2082" y="1756"/>
                    </a:lnTo>
                    <a:lnTo>
                      <a:pt x="2101" y="1736"/>
                    </a:lnTo>
                    <a:lnTo>
                      <a:pt x="2121" y="1718"/>
                    </a:lnTo>
                    <a:lnTo>
                      <a:pt x="2142" y="1701"/>
                    </a:lnTo>
                    <a:lnTo>
                      <a:pt x="2165" y="1684"/>
                    </a:lnTo>
                    <a:lnTo>
                      <a:pt x="2187" y="1668"/>
                    </a:lnTo>
                    <a:lnTo>
                      <a:pt x="2209" y="1655"/>
                    </a:lnTo>
                    <a:lnTo>
                      <a:pt x="2228" y="1642"/>
                    </a:lnTo>
                    <a:lnTo>
                      <a:pt x="2245" y="1632"/>
                    </a:lnTo>
                    <a:lnTo>
                      <a:pt x="2260" y="1623"/>
                    </a:lnTo>
                    <a:lnTo>
                      <a:pt x="2272" y="1618"/>
                    </a:lnTo>
                    <a:lnTo>
                      <a:pt x="2279" y="1613"/>
                    </a:lnTo>
                    <a:lnTo>
                      <a:pt x="2281" y="1612"/>
                    </a:lnTo>
                    <a:lnTo>
                      <a:pt x="2280" y="1614"/>
                    </a:lnTo>
                    <a:lnTo>
                      <a:pt x="2276" y="1622"/>
                    </a:lnTo>
                    <a:lnTo>
                      <a:pt x="2271" y="1634"/>
                    </a:lnTo>
                    <a:lnTo>
                      <a:pt x="2262" y="1649"/>
                    </a:lnTo>
                    <a:lnTo>
                      <a:pt x="2254" y="1668"/>
                    </a:lnTo>
                    <a:lnTo>
                      <a:pt x="2244" y="1690"/>
                    </a:lnTo>
                    <a:lnTo>
                      <a:pt x="2233" y="1715"/>
                    </a:lnTo>
                    <a:lnTo>
                      <a:pt x="2223" y="1741"/>
                    </a:lnTo>
                    <a:lnTo>
                      <a:pt x="2213" y="1769"/>
                    </a:lnTo>
                    <a:lnTo>
                      <a:pt x="2203" y="1797"/>
                    </a:lnTo>
                    <a:lnTo>
                      <a:pt x="2195" y="1826"/>
                    </a:lnTo>
                    <a:lnTo>
                      <a:pt x="2188" y="1855"/>
                    </a:lnTo>
                    <a:lnTo>
                      <a:pt x="2184" y="1884"/>
                    </a:lnTo>
                    <a:lnTo>
                      <a:pt x="2181" y="1911"/>
                    </a:lnTo>
                    <a:lnTo>
                      <a:pt x="2182" y="1937"/>
                    </a:lnTo>
                    <a:lnTo>
                      <a:pt x="2185" y="1962"/>
                    </a:lnTo>
                    <a:lnTo>
                      <a:pt x="2193" y="1983"/>
                    </a:lnTo>
                    <a:lnTo>
                      <a:pt x="2204" y="2003"/>
                    </a:lnTo>
                    <a:lnTo>
                      <a:pt x="2221" y="2021"/>
                    </a:lnTo>
                    <a:lnTo>
                      <a:pt x="2243" y="2035"/>
                    </a:lnTo>
                    <a:lnTo>
                      <a:pt x="2266" y="2048"/>
                    </a:lnTo>
                    <a:lnTo>
                      <a:pt x="2293" y="2058"/>
                    </a:lnTo>
                    <a:lnTo>
                      <a:pt x="2322" y="2065"/>
                    </a:lnTo>
                    <a:lnTo>
                      <a:pt x="2352" y="2071"/>
                    </a:lnTo>
                    <a:lnTo>
                      <a:pt x="2383" y="2073"/>
                    </a:lnTo>
                    <a:lnTo>
                      <a:pt x="2414" y="2073"/>
                    </a:lnTo>
                    <a:lnTo>
                      <a:pt x="2444" y="2071"/>
                    </a:lnTo>
                    <a:lnTo>
                      <a:pt x="2472" y="2065"/>
                    </a:lnTo>
                    <a:lnTo>
                      <a:pt x="2499" y="2058"/>
                    </a:lnTo>
                    <a:lnTo>
                      <a:pt x="2524" y="2048"/>
                    </a:lnTo>
                    <a:lnTo>
                      <a:pt x="2544" y="2036"/>
                    </a:lnTo>
                    <a:lnTo>
                      <a:pt x="2562" y="2022"/>
                    </a:lnTo>
                    <a:lnTo>
                      <a:pt x="2574" y="2006"/>
                    </a:lnTo>
                    <a:lnTo>
                      <a:pt x="2549" y="1990"/>
                    </a:lnTo>
                    <a:lnTo>
                      <a:pt x="2527" y="1970"/>
                    </a:lnTo>
                    <a:lnTo>
                      <a:pt x="2504" y="1947"/>
                    </a:lnTo>
                    <a:lnTo>
                      <a:pt x="2485" y="1921"/>
                    </a:lnTo>
                    <a:lnTo>
                      <a:pt x="2467" y="1892"/>
                    </a:lnTo>
                    <a:lnTo>
                      <a:pt x="2450" y="1861"/>
                    </a:lnTo>
                    <a:lnTo>
                      <a:pt x="2435" y="1830"/>
                    </a:lnTo>
                    <a:lnTo>
                      <a:pt x="2421" y="1799"/>
                    </a:lnTo>
                    <a:lnTo>
                      <a:pt x="2409" y="1769"/>
                    </a:lnTo>
                    <a:lnTo>
                      <a:pt x="2399" y="1738"/>
                    </a:lnTo>
                    <a:lnTo>
                      <a:pt x="2389" y="1710"/>
                    </a:lnTo>
                    <a:lnTo>
                      <a:pt x="2382" y="1686"/>
                    </a:lnTo>
                    <a:lnTo>
                      <a:pt x="2375" y="1663"/>
                    </a:lnTo>
                    <a:lnTo>
                      <a:pt x="2371" y="1645"/>
                    </a:lnTo>
                    <a:lnTo>
                      <a:pt x="2368" y="1631"/>
                    </a:lnTo>
                    <a:lnTo>
                      <a:pt x="2366" y="1622"/>
                    </a:lnTo>
                    <a:lnTo>
                      <a:pt x="2365" y="1619"/>
                    </a:lnTo>
                    <a:lnTo>
                      <a:pt x="2368" y="1619"/>
                    </a:lnTo>
                    <a:lnTo>
                      <a:pt x="2375" y="1622"/>
                    </a:lnTo>
                    <a:lnTo>
                      <a:pt x="2389" y="1627"/>
                    </a:lnTo>
                    <a:lnTo>
                      <a:pt x="2406" y="1635"/>
                    </a:lnTo>
                    <a:lnTo>
                      <a:pt x="2426" y="1646"/>
                    </a:lnTo>
                    <a:lnTo>
                      <a:pt x="2450" y="1661"/>
                    </a:lnTo>
                    <a:lnTo>
                      <a:pt x="2477" y="1679"/>
                    </a:lnTo>
                    <a:lnTo>
                      <a:pt x="2504" y="1702"/>
                    </a:lnTo>
                    <a:lnTo>
                      <a:pt x="2533" y="1729"/>
                    </a:lnTo>
                    <a:lnTo>
                      <a:pt x="2563" y="1761"/>
                    </a:lnTo>
                    <a:lnTo>
                      <a:pt x="2593" y="1800"/>
                    </a:lnTo>
                    <a:lnTo>
                      <a:pt x="2622" y="1843"/>
                    </a:lnTo>
                    <a:lnTo>
                      <a:pt x="2651" y="1894"/>
                    </a:lnTo>
                    <a:lnTo>
                      <a:pt x="2668" y="1881"/>
                    </a:lnTo>
                    <a:lnTo>
                      <a:pt x="2685" y="1864"/>
                    </a:lnTo>
                    <a:lnTo>
                      <a:pt x="2701" y="1842"/>
                    </a:lnTo>
                    <a:lnTo>
                      <a:pt x="2716" y="1818"/>
                    </a:lnTo>
                    <a:lnTo>
                      <a:pt x="2729" y="1791"/>
                    </a:lnTo>
                    <a:lnTo>
                      <a:pt x="2739" y="1762"/>
                    </a:lnTo>
                    <a:lnTo>
                      <a:pt x="2749" y="1731"/>
                    </a:lnTo>
                    <a:lnTo>
                      <a:pt x="2755" y="1701"/>
                    </a:lnTo>
                    <a:lnTo>
                      <a:pt x="2760" y="1669"/>
                    </a:lnTo>
                    <a:lnTo>
                      <a:pt x="2761" y="1638"/>
                    </a:lnTo>
                    <a:lnTo>
                      <a:pt x="2760" y="1609"/>
                    </a:lnTo>
                    <a:lnTo>
                      <a:pt x="2755" y="1581"/>
                    </a:lnTo>
                    <a:lnTo>
                      <a:pt x="2747" y="1555"/>
                    </a:lnTo>
                    <a:lnTo>
                      <a:pt x="2734" y="1532"/>
                    </a:lnTo>
                    <a:lnTo>
                      <a:pt x="2718" y="1514"/>
                    </a:lnTo>
                    <a:lnTo>
                      <a:pt x="2699" y="1500"/>
                    </a:lnTo>
                    <a:lnTo>
                      <a:pt x="2676" y="1490"/>
                    </a:lnTo>
                    <a:lnTo>
                      <a:pt x="2652" y="1484"/>
                    </a:lnTo>
                    <a:lnTo>
                      <a:pt x="2624" y="1479"/>
                    </a:lnTo>
                    <a:lnTo>
                      <a:pt x="2596" y="1478"/>
                    </a:lnTo>
                    <a:lnTo>
                      <a:pt x="2566" y="1479"/>
                    </a:lnTo>
                    <a:lnTo>
                      <a:pt x="2536" y="1483"/>
                    </a:lnTo>
                    <a:lnTo>
                      <a:pt x="2508" y="1487"/>
                    </a:lnTo>
                    <a:lnTo>
                      <a:pt x="2480" y="1492"/>
                    </a:lnTo>
                    <a:lnTo>
                      <a:pt x="2453" y="1498"/>
                    </a:lnTo>
                    <a:lnTo>
                      <a:pt x="2430" y="1504"/>
                    </a:lnTo>
                    <a:lnTo>
                      <a:pt x="2408" y="1510"/>
                    </a:lnTo>
                    <a:lnTo>
                      <a:pt x="2391" y="1515"/>
                    </a:lnTo>
                    <a:lnTo>
                      <a:pt x="2377" y="1519"/>
                    </a:lnTo>
                    <a:lnTo>
                      <a:pt x="2369" y="1522"/>
                    </a:lnTo>
                    <a:lnTo>
                      <a:pt x="2367" y="1523"/>
                    </a:lnTo>
                    <a:lnTo>
                      <a:pt x="2368" y="1520"/>
                    </a:lnTo>
                    <a:lnTo>
                      <a:pt x="2371" y="1513"/>
                    </a:lnTo>
                    <a:lnTo>
                      <a:pt x="2377" y="1501"/>
                    </a:lnTo>
                    <a:lnTo>
                      <a:pt x="2386" y="1486"/>
                    </a:lnTo>
                    <a:lnTo>
                      <a:pt x="2395" y="1468"/>
                    </a:lnTo>
                    <a:lnTo>
                      <a:pt x="2408" y="1447"/>
                    </a:lnTo>
                    <a:lnTo>
                      <a:pt x="2422" y="1427"/>
                    </a:lnTo>
                    <a:lnTo>
                      <a:pt x="2437" y="1404"/>
                    </a:lnTo>
                    <a:lnTo>
                      <a:pt x="2454" y="1382"/>
                    </a:lnTo>
                    <a:lnTo>
                      <a:pt x="2472" y="1361"/>
                    </a:lnTo>
                    <a:lnTo>
                      <a:pt x="2492" y="1341"/>
                    </a:lnTo>
                    <a:lnTo>
                      <a:pt x="2512" y="1324"/>
                    </a:lnTo>
                    <a:lnTo>
                      <a:pt x="2532" y="1310"/>
                    </a:lnTo>
                    <a:lnTo>
                      <a:pt x="2553" y="1299"/>
                    </a:lnTo>
                    <a:lnTo>
                      <a:pt x="2576" y="1293"/>
                    </a:lnTo>
                    <a:lnTo>
                      <a:pt x="2598" y="1292"/>
                    </a:lnTo>
                    <a:lnTo>
                      <a:pt x="2596" y="1264"/>
                    </a:lnTo>
                    <a:lnTo>
                      <a:pt x="2590" y="1236"/>
                    </a:lnTo>
                    <a:lnTo>
                      <a:pt x="2580" y="1208"/>
                    </a:lnTo>
                    <a:lnTo>
                      <a:pt x="2566" y="1181"/>
                    </a:lnTo>
                    <a:lnTo>
                      <a:pt x="2551" y="1155"/>
                    </a:lnTo>
                    <a:lnTo>
                      <a:pt x="2533" y="1130"/>
                    </a:lnTo>
                    <a:lnTo>
                      <a:pt x="2513" y="1107"/>
                    </a:lnTo>
                    <a:lnTo>
                      <a:pt x="2491" y="1087"/>
                    </a:lnTo>
                    <a:lnTo>
                      <a:pt x="2468" y="1068"/>
                    </a:lnTo>
                    <a:lnTo>
                      <a:pt x="2444" y="1053"/>
                    </a:lnTo>
                    <a:lnTo>
                      <a:pt x="2419" y="1040"/>
                    </a:lnTo>
                    <a:lnTo>
                      <a:pt x="2394" y="1031"/>
                    </a:lnTo>
                    <a:lnTo>
                      <a:pt x="2369" y="1025"/>
                    </a:lnTo>
                    <a:lnTo>
                      <a:pt x="2345" y="1023"/>
                    </a:lnTo>
                    <a:lnTo>
                      <a:pt x="2322" y="1025"/>
                    </a:lnTo>
                    <a:lnTo>
                      <a:pt x="2300" y="1032"/>
                    </a:lnTo>
                    <a:lnTo>
                      <a:pt x="2280" y="1044"/>
                    </a:lnTo>
                    <a:lnTo>
                      <a:pt x="2262" y="1060"/>
                    </a:lnTo>
                    <a:lnTo>
                      <a:pt x="2251" y="1076"/>
                    </a:lnTo>
                    <a:lnTo>
                      <a:pt x="2244" y="1097"/>
                    </a:lnTo>
                    <a:lnTo>
                      <a:pt x="2240" y="1120"/>
                    </a:lnTo>
                    <a:lnTo>
                      <a:pt x="2236" y="1147"/>
                    </a:lnTo>
                    <a:lnTo>
                      <a:pt x="2236" y="1175"/>
                    </a:lnTo>
                    <a:lnTo>
                      <a:pt x="2239" y="1207"/>
                    </a:lnTo>
                    <a:lnTo>
                      <a:pt x="2242" y="1238"/>
                    </a:lnTo>
                    <a:lnTo>
                      <a:pt x="2246" y="1269"/>
                    </a:lnTo>
                    <a:lnTo>
                      <a:pt x="2250" y="1300"/>
                    </a:lnTo>
                    <a:lnTo>
                      <a:pt x="2257" y="1331"/>
                    </a:lnTo>
                    <a:lnTo>
                      <a:pt x="2262" y="1359"/>
                    </a:lnTo>
                    <a:lnTo>
                      <a:pt x="2268" y="1383"/>
                    </a:lnTo>
                    <a:lnTo>
                      <a:pt x="2274" y="1406"/>
                    </a:lnTo>
                    <a:lnTo>
                      <a:pt x="2278" y="1426"/>
                    </a:lnTo>
                    <a:lnTo>
                      <a:pt x="2282" y="1440"/>
                    </a:lnTo>
                    <a:lnTo>
                      <a:pt x="2284" y="1448"/>
                    </a:lnTo>
                    <a:lnTo>
                      <a:pt x="2286" y="1451"/>
                    </a:lnTo>
                    <a:lnTo>
                      <a:pt x="2283" y="1449"/>
                    </a:lnTo>
                    <a:lnTo>
                      <a:pt x="2279" y="1443"/>
                    </a:lnTo>
                    <a:lnTo>
                      <a:pt x="2271" y="1433"/>
                    </a:lnTo>
                    <a:lnTo>
                      <a:pt x="2261" y="1420"/>
                    </a:lnTo>
                    <a:lnTo>
                      <a:pt x="2249" y="1404"/>
                    </a:lnTo>
                    <a:lnTo>
                      <a:pt x="2236" y="1385"/>
                    </a:lnTo>
                    <a:lnTo>
                      <a:pt x="2223" y="1364"/>
                    </a:lnTo>
                    <a:lnTo>
                      <a:pt x="2209" y="1340"/>
                    </a:lnTo>
                    <a:lnTo>
                      <a:pt x="2195" y="1314"/>
                    </a:lnTo>
                    <a:lnTo>
                      <a:pt x="2182" y="1287"/>
                    </a:lnTo>
                    <a:lnTo>
                      <a:pt x="2170" y="1260"/>
                    </a:lnTo>
                    <a:lnTo>
                      <a:pt x="2161" y="1231"/>
                    </a:lnTo>
                    <a:lnTo>
                      <a:pt x="2153" y="1202"/>
                    </a:lnTo>
                    <a:lnTo>
                      <a:pt x="2148" y="1172"/>
                    </a:lnTo>
                    <a:lnTo>
                      <a:pt x="2147" y="1143"/>
                    </a:lnTo>
                    <a:lnTo>
                      <a:pt x="2149" y="1114"/>
                    </a:lnTo>
                    <a:lnTo>
                      <a:pt x="2155" y="1086"/>
                    </a:lnTo>
                    <a:lnTo>
                      <a:pt x="2166" y="1058"/>
                    </a:lnTo>
                    <a:lnTo>
                      <a:pt x="2183" y="1032"/>
                    </a:lnTo>
                    <a:lnTo>
                      <a:pt x="2204" y="1007"/>
                    </a:lnTo>
                    <a:lnTo>
                      <a:pt x="2166" y="1002"/>
                    </a:lnTo>
                    <a:close/>
                    <a:moveTo>
                      <a:pt x="1671" y="745"/>
                    </a:moveTo>
                    <a:lnTo>
                      <a:pt x="1588" y="750"/>
                    </a:lnTo>
                    <a:lnTo>
                      <a:pt x="1508" y="760"/>
                    </a:lnTo>
                    <a:lnTo>
                      <a:pt x="1429" y="777"/>
                    </a:lnTo>
                    <a:lnTo>
                      <a:pt x="1353" y="800"/>
                    </a:lnTo>
                    <a:lnTo>
                      <a:pt x="1277" y="828"/>
                    </a:lnTo>
                    <a:lnTo>
                      <a:pt x="1203" y="862"/>
                    </a:lnTo>
                    <a:lnTo>
                      <a:pt x="1132" y="901"/>
                    </a:lnTo>
                    <a:lnTo>
                      <a:pt x="1063" y="947"/>
                    </a:lnTo>
                    <a:lnTo>
                      <a:pt x="997" y="997"/>
                    </a:lnTo>
                    <a:lnTo>
                      <a:pt x="933" y="1053"/>
                    </a:lnTo>
                    <a:lnTo>
                      <a:pt x="905" y="1082"/>
                    </a:lnTo>
                    <a:lnTo>
                      <a:pt x="967" y="1056"/>
                    </a:lnTo>
                    <a:lnTo>
                      <a:pt x="1032" y="1033"/>
                    </a:lnTo>
                    <a:lnTo>
                      <a:pt x="1098" y="1013"/>
                    </a:lnTo>
                    <a:lnTo>
                      <a:pt x="1167" y="999"/>
                    </a:lnTo>
                    <a:lnTo>
                      <a:pt x="1237" y="989"/>
                    </a:lnTo>
                    <a:lnTo>
                      <a:pt x="1310" y="982"/>
                    </a:lnTo>
                    <a:lnTo>
                      <a:pt x="1383" y="980"/>
                    </a:lnTo>
                    <a:lnTo>
                      <a:pt x="1461" y="982"/>
                    </a:lnTo>
                    <a:lnTo>
                      <a:pt x="1538" y="990"/>
                    </a:lnTo>
                    <a:lnTo>
                      <a:pt x="1613" y="1002"/>
                    </a:lnTo>
                    <a:lnTo>
                      <a:pt x="1686" y="1018"/>
                    </a:lnTo>
                    <a:lnTo>
                      <a:pt x="1756" y="1039"/>
                    </a:lnTo>
                    <a:lnTo>
                      <a:pt x="1823" y="1066"/>
                    </a:lnTo>
                    <a:lnTo>
                      <a:pt x="1888" y="1098"/>
                    </a:lnTo>
                    <a:lnTo>
                      <a:pt x="1901" y="1075"/>
                    </a:lnTo>
                    <a:lnTo>
                      <a:pt x="1916" y="1053"/>
                    </a:lnTo>
                    <a:lnTo>
                      <a:pt x="1942" y="1026"/>
                    </a:lnTo>
                    <a:lnTo>
                      <a:pt x="1968" y="1003"/>
                    </a:lnTo>
                    <a:lnTo>
                      <a:pt x="1997" y="983"/>
                    </a:lnTo>
                    <a:lnTo>
                      <a:pt x="2028" y="967"/>
                    </a:lnTo>
                    <a:lnTo>
                      <a:pt x="2060" y="955"/>
                    </a:lnTo>
                    <a:lnTo>
                      <a:pt x="2093" y="947"/>
                    </a:lnTo>
                    <a:lnTo>
                      <a:pt x="2012" y="888"/>
                    </a:lnTo>
                    <a:lnTo>
                      <a:pt x="1928" y="837"/>
                    </a:lnTo>
                    <a:lnTo>
                      <a:pt x="1841" y="789"/>
                    </a:lnTo>
                    <a:lnTo>
                      <a:pt x="1752" y="747"/>
                    </a:lnTo>
                    <a:lnTo>
                      <a:pt x="1671" y="745"/>
                    </a:lnTo>
                    <a:close/>
                    <a:moveTo>
                      <a:pt x="920" y="581"/>
                    </a:moveTo>
                    <a:lnTo>
                      <a:pt x="821" y="584"/>
                    </a:lnTo>
                    <a:lnTo>
                      <a:pt x="724" y="592"/>
                    </a:lnTo>
                    <a:lnTo>
                      <a:pt x="630" y="602"/>
                    </a:lnTo>
                    <a:lnTo>
                      <a:pt x="539" y="619"/>
                    </a:lnTo>
                    <a:lnTo>
                      <a:pt x="452" y="638"/>
                    </a:lnTo>
                    <a:lnTo>
                      <a:pt x="368" y="661"/>
                    </a:lnTo>
                    <a:lnTo>
                      <a:pt x="321" y="732"/>
                    </a:lnTo>
                    <a:lnTo>
                      <a:pt x="279" y="806"/>
                    </a:lnTo>
                    <a:lnTo>
                      <a:pt x="241" y="883"/>
                    </a:lnTo>
                    <a:lnTo>
                      <a:pt x="209" y="963"/>
                    </a:lnTo>
                    <a:lnTo>
                      <a:pt x="182" y="1046"/>
                    </a:lnTo>
                    <a:lnTo>
                      <a:pt x="160" y="1131"/>
                    </a:lnTo>
                    <a:lnTo>
                      <a:pt x="145" y="1218"/>
                    </a:lnTo>
                    <a:lnTo>
                      <a:pt x="136" y="1307"/>
                    </a:lnTo>
                    <a:lnTo>
                      <a:pt x="132" y="1397"/>
                    </a:lnTo>
                    <a:lnTo>
                      <a:pt x="136" y="1486"/>
                    </a:lnTo>
                    <a:lnTo>
                      <a:pt x="144" y="1572"/>
                    </a:lnTo>
                    <a:lnTo>
                      <a:pt x="159" y="1657"/>
                    </a:lnTo>
                    <a:lnTo>
                      <a:pt x="179" y="1739"/>
                    </a:lnTo>
                    <a:lnTo>
                      <a:pt x="204" y="1820"/>
                    </a:lnTo>
                    <a:lnTo>
                      <a:pt x="235" y="1898"/>
                    </a:lnTo>
                    <a:lnTo>
                      <a:pt x="270" y="1974"/>
                    </a:lnTo>
                    <a:lnTo>
                      <a:pt x="311" y="2047"/>
                    </a:lnTo>
                    <a:lnTo>
                      <a:pt x="354" y="2116"/>
                    </a:lnTo>
                    <a:lnTo>
                      <a:pt x="403" y="2183"/>
                    </a:lnTo>
                    <a:lnTo>
                      <a:pt x="397" y="2114"/>
                    </a:lnTo>
                    <a:lnTo>
                      <a:pt x="395" y="2045"/>
                    </a:lnTo>
                    <a:lnTo>
                      <a:pt x="397" y="1966"/>
                    </a:lnTo>
                    <a:lnTo>
                      <a:pt x="402" y="1891"/>
                    </a:lnTo>
                    <a:lnTo>
                      <a:pt x="411" y="1818"/>
                    </a:lnTo>
                    <a:lnTo>
                      <a:pt x="423" y="1749"/>
                    </a:lnTo>
                    <a:lnTo>
                      <a:pt x="438" y="1683"/>
                    </a:lnTo>
                    <a:lnTo>
                      <a:pt x="456" y="1621"/>
                    </a:lnTo>
                    <a:lnTo>
                      <a:pt x="477" y="1561"/>
                    </a:lnTo>
                    <a:lnTo>
                      <a:pt x="501" y="1504"/>
                    </a:lnTo>
                    <a:lnTo>
                      <a:pt x="525" y="1431"/>
                    </a:lnTo>
                    <a:lnTo>
                      <a:pt x="555" y="1359"/>
                    </a:lnTo>
                    <a:lnTo>
                      <a:pt x="591" y="1286"/>
                    </a:lnTo>
                    <a:lnTo>
                      <a:pt x="632" y="1216"/>
                    </a:lnTo>
                    <a:lnTo>
                      <a:pt x="678" y="1147"/>
                    </a:lnTo>
                    <a:lnTo>
                      <a:pt x="728" y="1081"/>
                    </a:lnTo>
                    <a:lnTo>
                      <a:pt x="784" y="1017"/>
                    </a:lnTo>
                    <a:lnTo>
                      <a:pt x="843" y="956"/>
                    </a:lnTo>
                    <a:lnTo>
                      <a:pt x="908" y="898"/>
                    </a:lnTo>
                    <a:lnTo>
                      <a:pt x="977" y="845"/>
                    </a:lnTo>
                    <a:lnTo>
                      <a:pt x="1047" y="798"/>
                    </a:lnTo>
                    <a:lnTo>
                      <a:pt x="1121" y="756"/>
                    </a:lnTo>
                    <a:lnTo>
                      <a:pt x="1196" y="719"/>
                    </a:lnTo>
                    <a:lnTo>
                      <a:pt x="1274" y="688"/>
                    </a:lnTo>
                    <a:lnTo>
                      <a:pt x="1353" y="661"/>
                    </a:lnTo>
                    <a:lnTo>
                      <a:pt x="1434" y="640"/>
                    </a:lnTo>
                    <a:lnTo>
                      <a:pt x="1330" y="619"/>
                    </a:lnTo>
                    <a:lnTo>
                      <a:pt x="1227" y="601"/>
                    </a:lnTo>
                    <a:lnTo>
                      <a:pt x="1123" y="589"/>
                    </a:lnTo>
                    <a:lnTo>
                      <a:pt x="1021" y="583"/>
                    </a:lnTo>
                    <a:lnTo>
                      <a:pt x="920" y="581"/>
                    </a:lnTo>
                    <a:close/>
                    <a:moveTo>
                      <a:pt x="1383" y="133"/>
                    </a:moveTo>
                    <a:lnTo>
                      <a:pt x="1293" y="136"/>
                    </a:lnTo>
                    <a:lnTo>
                      <a:pt x="1203" y="146"/>
                    </a:lnTo>
                    <a:lnTo>
                      <a:pt x="1117" y="162"/>
                    </a:lnTo>
                    <a:lnTo>
                      <a:pt x="1031" y="185"/>
                    </a:lnTo>
                    <a:lnTo>
                      <a:pt x="949" y="213"/>
                    </a:lnTo>
                    <a:lnTo>
                      <a:pt x="869" y="246"/>
                    </a:lnTo>
                    <a:lnTo>
                      <a:pt x="792" y="284"/>
                    </a:lnTo>
                    <a:lnTo>
                      <a:pt x="717" y="328"/>
                    </a:lnTo>
                    <a:lnTo>
                      <a:pt x="647" y="377"/>
                    </a:lnTo>
                    <a:lnTo>
                      <a:pt x="580" y="431"/>
                    </a:lnTo>
                    <a:lnTo>
                      <a:pt x="517" y="488"/>
                    </a:lnTo>
                    <a:lnTo>
                      <a:pt x="597" y="474"/>
                    </a:lnTo>
                    <a:lnTo>
                      <a:pt x="679" y="463"/>
                    </a:lnTo>
                    <a:lnTo>
                      <a:pt x="763" y="456"/>
                    </a:lnTo>
                    <a:lnTo>
                      <a:pt x="849" y="451"/>
                    </a:lnTo>
                    <a:lnTo>
                      <a:pt x="937" y="450"/>
                    </a:lnTo>
                    <a:lnTo>
                      <a:pt x="1026" y="452"/>
                    </a:lnTo>
                    <a:lnTo>
                      <a:pt x="1116" y="458"/>
                    </a:lnTo>
                    <a:lnTo>
                      <a:pt x="1206" y="467"/>
                    </a:lnTo>
                    <a:lnTo>
                      <a:pt x="1297" y="479"/>
                    </a:lnTo>
                    <a:lnTo>
                      <a:pt x="1388" y="497"/>
                    </a:lnTo>
                    <a:lnTo>
                      <a:pt x="1478" y="517"/>
                    </a:lnTo>
                    <a:lnTo>
                      <a:pt x="1569" y="542"/>
                    </a:lnTo>
                    <a:lnTo>
                      <a:pt x="1659" y="570"/>
                    </a:lnTo>
                    <a:lnTo>
                      <a:pt x="1747" y="604"/>
                    </a:lnTo>
                    <a:lnTo>
                      <a:pt x="1835" y="641"/>
                    </a:lnTo>
                    <a:lnTo>
                      <a:pt x="1922" y="683"/>
                    </a:lnTo>
                    <a:lnTo>
                      <a:pt x="2006" y="730"/>
                    </a:lnTo>
                    <a:lnTo>
                      <a:pt x="2088" y="780"/>
                    </a:lnTo>
                    <a:lnTo>
                      <a:pt x="2167" y="837"/>
                    </a:lnTo>
                    <a:lnTo>
                      <a:pt x="2244" y="897"/>
                    </a:lnTo>
                    <a:lnTo>
                      <a:pt x="2319" y="963"/>
                    </a:lnTo>
                    <a:lnTo>
                      <a:pt x="2345" y="960"/>
                    </a:lnTo>
                    <a:lnTo>
                      <a:pt x="2382" y="963"/>
                    </a:lnTo>
                    <a:lnTo>
                      <a:pt x="2418" y="972"/>
                    </a:lnTo>
                    <a:lnTo>
                      <a:pt x="2453" y="986"/>
                    </a:lnTo>
                    <a:lnTo>
                      <a:pt x="2487" y="1006"/>
                    </a:lnTo>
                    <a:lnTo>
                      <a:pt x="2520" y="1030"/>
                    </a:lnTo>
                    <a:lnTo>
                      <a:pt x="2550" y="1057"/>
                    </a:lnTo>
                    <a:lnTo>
                      <a:pt x="2578" y="1087"/>
                    </a:lnTo>
                    <a:lnTo>
                      <a:pt x="2603" y="1120"/>
                    </a:lnTo>
                    <a:lnTo>
                      <a:pt x="2581" y="1037"/>
                    </a:lnTo>
                    <a:lnTo>
                      <a:pt x="2555" y="955"/>
                    </a:lnTo>
                    <a:lnTo>
                      <a:pt x="2523" y="878"/>
                    </a:lnTo>
                    <a:lnTo>
                      <a:pt x="2485" y="801"/>
                    </a:lnTo>
                    <a:lnTo>
                      <a:pt x="2444" y="729"/>
                    </a:lnTo>
                    <a:lnTo>
                      <a:pt x="2397" y="659"/>
                    </a:lnTo>
                    <a:lnTo>
                      <a:pt x="2345" y="592"/>
                    </a:lnTo>
                    <a:lnTo>
                      <a:pt x="2291" y="529"/>
                    </a:lnTo>
                    <a:lnTo>
                      <a:pt x="2232" y="471"/>
                    </a:lnTo>
                    <a:lnTo>
                      <a:pt x="2169" y="416"/>
                    </a:lnTo>
                    <a:lnTo>
                      <a:pt x="2103" y="365"/>
                    </a:lnTo>
                    <a:lnTo>
                      <a:pt x="2034" y="319"/>
                    </a:lnTo>
                    <a:lnTo>
                      <a:pt x="1961" y="277"/>
                    </a:lnTo>
                    <a:lnTo>
                      <a:pt x="1886" y="240"/>
                    </a:lnTo>
                    <a:lnTo>
                      <a:pt x="1807" y="209"/>
                    </a:lnTo>
                    <a:lnTo>
                      <a:pt x="1727" y="182"/>
                    </a:lnTo>
                    <a:lnTo>
                      <a:pt x="1644" y="161"/>
                    </a:lnTo>
                    <a:lnTo>
                      <a:pt x="1559" y="146"/>
                    </a:lnTo>
                    <a:lnTo>
                      <a:pt x="1472" y="136"/>
                    </a:lnTo>
                    <a:lnTo>
                      <a:pt x="1383" y="133"/>
                    </a:lnTo>
                    <a:close/>
                    <a:moveTo>
                      <a:pt x="1383" y="0"/>
                    </a:moveTo>
                    <a:lnTo>
                      <a:pt x="1477" y="4"/>
                    </a:lnTo>
                    <a:lnTo>
                      <a:pt x="1570" y="13"/>
                    </a:lnTo>
                    <a:lnTo>
                      <a:pt x="1662" y="29"/>
                    </a:lnTo>
                    <a:lnTo>
                      <a:pt x="1751" y="50"/>
                    </a:lnTo>
                    <a:lnTo>
                      <a:pt x="1837" y="78"/>
                    </a:lnTo>
                    <a:lnTo>
                      <a:pt x="1922" y="111"/>
                    </a:lnTo>
                    <a:lnTo>
                      <a:pt x="2003" y="148"/>
                    </a:lnTo>
                    <a:lnTo>
                      <a:pt x="2081" y="191"/>
                    </a:lnTo>
                    <a:lnTo>
                      <a:pt x="2156" y="239"/>
                    </a:lnTo>
                    <a:lnTo>
                      <a:pt x="2228" y="292"/>
                    </a:lnTo>
                    <a:lnTo>
                      <a:pt x="2296" y="349"/>
                    </a:lnTo>
                    <a:lnTo>
                      <a:pt x="2360" y="410"/>
                    </a:lnTo>
                    <a:lnTo>
                      <a:pt x="2421" y="475"/>
                    </a:lnTo>
                    <a:lnTo>
                      <a:pt x="2478" y="544"/>
                    </a:lnTo>
                    <a:lnTo>
                      <a:pt x="2530" y="618"/>
                    </a:lnTo>
                    <a:lnTo>
                      <a:pt x="2577" y="693"/>
                    </a:lnTo>
                    <a:lnTo>
                      <a:pt x="2620" y="772"/>
                    </a:lnTo>
                    <a:lnTo>
                      <a:pt x="2657" y="855"/>
                    </a:lnTo>
                    <a:lnTo>
                      <a:pt x="2690" y="939"/>
                    </a:lnTo>
                    <a:lnTo>
                      <a:pt x="2717" y="1026"/>
                    </a:lnTo>
                    <a:lnTo>
                      <a:pt x="2738" y="1117"/>
                    </a:lnTo>
                    <a:lnTo>
                      <a:pt x="2753" y="1209"/>
                    </a:lnTo>
                    <a:lnTo>
                      <a:pt x="2763" y="1303"/>
                    </a:lnTo>
                    <a:lnTo>
                      <a:pt x="2766" y="1397"/>
                    </a:lnTo>
                    <a:lnTo>
                      <a:pt x="2765" y="1434"/>
                    </a:lnTo>
                    <a:lnTo>
                      <a:pt x="2763" y="1471"/>
                    </a:lnTo>
                    <a:lnTo>
                      <a:pt x="2781" y="1492"/>
                    </a:lnTo>
                    <a:lnTo>
                      <a:pt x="2797" y="1517"/>
                    </a:lnTo>
                    <a:lnTo>
                      <a:pt x="2809" y="1544"/>
                    </a:lnTo>
                    <a:lnTo>
                      <a:pt x="2817" y="1574"/>
                    </a:lnTo>
                    <a:lnTo>
                      <a:pt x="2823" y="1608"/>
                    </a:lnTo>
                    <a:lnTo>
                      <a:pt x="2824" y="1643"/>
                    </a:lnTo>
                    <a:lnTo>
                      <a:pt x="2821" y="1681"/>
                    </a:lnTo>
                    <a:lnTo>
                      <a:pt x="2816" y="1714"/>
                    </a:lnTo>
                    <a:lnTo>
                      <a:pt x="2809" y="1748"/>
                    </a:lnTo>
                    <a:lnTo>
                      <a:pt x="2799" y="1783"/>
                    </a:lnTo>
                    <a:lnTo>
                      <a:pt x="2785" y="1816"/>
                    </a:lnTo>
                    <a:lnTo>
                      <a:pt x="2770" y="1848"/>
                    </a:lnTo>
                    <a:lnTo>
                      <a:pt x="2752" y="1879"/>
                    </a:lnTo>
                    <a:lnTo>
                      <a:pt x="2731" y="1907"/>
                    </a:lnTo>
                    <a:lnTo>
                      <a:pt x="2708" y="1929"/>
                    </a:lnTo>
                    <a:lnTo>
                      <a:pt x="2682" y="1949"/>
                    </a:lnTo>
                    <a:lnTo>
                      <a:pt x="2644" y="1970"/>
                    </a:lnTo>
                    <a:lnTo>
                      <a:pt x="2644" y="1970"/>
                    </a:lnTo>
                    <a:lnTo>
                      <a:pt x="2661" y="1979"/>
                    </a:lnTo>
                    <a:lnTo>
                      <a:pt x="2628" y="2036"/>
                    </a:lnTo>
                    <a:lnTo>
                      <a:pt x="2618" y="2053"/>
                    </a:lnTo>
                    <a:lnTo>
                      <a:pt x="2604" y="2069"/>
                    </a:lnTo>
                    <a:lnTo>
                      <a:pt x="2587" y="2083"/>
                    </a:lnTo>
                    <a:lnTo>
                      <a:pt x="2548" y="2147"/>
                    </a:lnTo>
                    <a:lnTo>
                      <a:pt x="2505" y="2210"/>
                    </a:lnTo>
                    <a:lnTo>
                      <a:pt x="2461" y="2271"/>
                    </a:lnTo>
                    <a:lnTo>
                      <a:pt x="2413" y="2328"/>
                    </a:lnTo>
                    <a:lnTo>
                      <a:pt x="2360" y="2384"/>
                    </a:lnTo>
                    <a:lnTo>
                      <a:pt x="2307" y="2436"/>
                    </a:lnTo>
                    <a:lnTo>
                      <a:pt x="2280" y="2510"/>
                    </a:lnTo>
                    <a:lnTo>
                      <a:pt x="2249" y="2581"/>
                    </a:lnTo>
                    <a:lnTo>
                      <a:pt x="2216" y="2650"/>
                    </a:lnTo>
                    <a:lnTo>
                      <a:pt x="2179" y="2717"/>
                    </a:lnTo>
                    <a:lnTo>
                      <a:pt x="2139" y="2782"/>
                    </a:lnTo>
                    <a:lnTo>
                      <a:pt x="2098" y="2843"/>
                    </a:lnTo>
                    <a:lnTo>
                      <a:pt x="2054" y="2902"/>
                    </a:lnTo>
                    <a:lnTo>
                      <a:pt x="2009" y="2960"/>
                    </a:lnTo>
                    <a:lnTo>
                      <a:pt x="1962" y="3012"/>
                    </a:lnTo>
                    <a:lnTo>
                      <a:pt x="1914" y="3063"/>
                    </a:lnTo>
                    <a:lnTo>
                      <a:pt x="1865" y="3111"/>
                    </a:lnTo>
                    <a:lnTo>
                      <a:pt x="1817" y="3154"/>
                    </a:lnTo>
                    <a:lnTo>
                      <a:pt x="1768" y="3195"/>
                    </a:lnTo>
                    <a:lnTo>
                      <a:pt x="1719" y="3231"/>
                    </a:lnTo>
                    <a:lnTo>
                      <a:pt x="1671" y="3264"/>
                    </a:lnTo>
                    <a:lnTo>
                      <a:pt x="1624" y="3293"/>
                    </a:lnTo>
                    <a:lnTo>
                      <a:pt x="1579" y="3318"/>
                    </a:lnTo>
                    <a:lnTo>
                      <a:pt x="1535" y="3338"/>
                    </a:lnTo>
                    <a:lnTo>
                      <a:pt x="1493" y="3354"/>
                    </a:lnTo>
                    <a:lnTo>
                      <a:pt x="1454" y="3366"/>
                    </a:lnTo>
                    <a:lnTo>
                      <a:pt x="1417" y="3374"/>
                    </a:lnTo>
                    <a:lnTo>
                      <a:pt x="1383" y="3376"/>
                    </a:lnTo>
                    <a:lnTo>
                      <a:pt x="1349" y="3374"/>
                    </a:lnTo>
                    <a:lnTo>
                      <a:pt x="1313" y="3366"/>
                    </a:lnTo>
                    <a:lnTo>
                      <a:pt x="1274" y="3354"/>
                    </a:lnTo>
                    <a:lnTo>
                      <a:pt x="1232" y="3338"/>
                    </a:lnTo>
                    <a:lnTo>
                      <a:pt x="1188" y="3318"/>
                    </a:lnTo>
                    <a:lnTo>
                      <a:pt x="1142" y="3293"/>
                    </a:lnTo>
                    <a:lnTo>
                      <a:pt x="1096" y="3264"/>
                    </a:lnTo>
                    <a:lnTo>
                      <a:pt x="1048" y="3231"/>
                    </a:lnTo>
                    <a:lnTo>
                      <a:pt x="999" y="3195"/>
                    </a:lnTo>
                    <a:lnTo>
                      <a:pt x="950" y="3154"/>
                    </a:lnTo>
                    <a:lnTo>
                      <a:pt x="902" y="3111"/>
                    </a:lnTo>
                    <a:lnTo>
                      <a:pt x="853" y="3063"/>
                    </a:lnTo>
                    <a:lnTo>
                      <a:pt x="805" y="3012"/>
                    </a:lnTo>
                    <a:lnTo>
                      <a:pt x="758" y="2960"/>
                    </a:lnTo>
                    <a:lnTo>
                      <a:pt x="713" y="2902"/>
                    </a:lnTo>
                    <a:lnTo>
                      <a:pt x="669" y="2843"/>
                    </a:lnTo>
                    <a:lnTo>
                      <a:pt x="628" y="2782"/>
                    </a:lnTo>
                    <a:lnTo>
                      <a:pt x="588" y="2717"/>
                    </a:lnTo>
                    <a:lnTo>
                      <a:pt x="551" y="2650"/>
                    </a:lnTo>
                    <a:lnTo>
                      <a:pt x="518" y="2581"/>
                    </a:lnTo>
                    <a:lnTo>
                      <a:pt x="487" y="2510"/>
                    </a:lnTo>
                    <a:lnTo>
                      <a:pt x="461" y="2436"/>
                    </a:lnTo>
                    <a:lnTo>
                      <a:pt x="397" y="2375"/>
                    </a:lnTo>
                    <a:lnTo>
                      <a:pt x="338" y="2310"/>
                    </a:lnTo>
                    <a:lnTo>
                      <a:pt x="283" y="2241"/>
                    </a:lnTo>
                    <a:lnTo>
                      <a:pt x="232" y="2170"/>
                    </a:lnTo>
                    <a:lnTo>
                      <a:pt x="186" y="2094"/>
                    </a:lnTo>
                    <a:lnTo>
                      <a:pt x="144" y="2016"/>
                    </a:lnTo>
                    <a:lnTo>
                      <a:pt x="107" y="1935"/>
                    </a:lnTo>
                    <a:lnTo>
                      <a:pt x="75" y="1851"/>
                    </a:lnTo>
                    <a:lnTo>
                      <a:pt x="49" y="1764"/>
                    </a:lnTo>
                    <a:lnTo>
                      <a:pt x="28" y="1676"/>
                    </a:lnTo>
                    <a:lnTo>
                      <a:pt x="13" y="1585"/>
                    </a:lnTo>
                    <a:lnTo>
                      <a:pt x="3" y="1492"/>
                    </a:lnTo>
                    <a:lnTo>
                      <a:pt x="0" y="1397"/>
                    </a:lnTo>
                    <a:lnTo>
                      <a:pt x="3" y="1303"/>
                    </a:lnTo>
                    <a:lnTo>
                      <a:pt x="13" y="1209"/>
                    </a:lnTo>
                    <a:lnTo>
                      <a:pt x="29" y="1117"/>
                    </a:lnTo>
                    <a:lnTo>
                      <a:pt x="50" y="1026"/>
                    </a:lnTo>
                    <a:lnTo>
                      <a:pt x="77" y="939"/>
                    </a:lnTo>
                    <a:lnTo>
                      <a:pt x="109" y="855"/>
                    </a:lnTo>
                    <a:lnTo>
                      <a:pt x="146" y="772"/>
                    </a:lnTo>
                    <a:lnTo>
                      <a:pt x="189" y="693"/>
                    </a:lnTo>
                    <a:lnTo>
                      <a:pt x="237" y="618"/>
                    </a:lnTo>
                    <a:lnTo>
                      <a:pt x="289" y="544"/>
                    </a:lnTo>
                    <a:lnTo>
                      <a:pt x="345" y="475"/>
                    </a:lnTo>
                    <a:lnTo>
                      <a:pt x="406" y="410"/>
                    </a:lnTo>
                    <a:lnTo>
                      <a:pt x="471" y="349"/>
                    </a:lnTo>
                    <a:lnTo>
                      <a:pt x="539" y="292"/>
                    </a:lnTo>
                    <a:lnTo>
                      <a:pt x="611" y="239"/>
                    </a:lnTo>
                    <a:lnTo>
                      <a:pt x="685" y="191"/>
                    </a:lnTo>
                    <a:lnTo>
                      <a:pt x="764" y="148"/>
                    </a:lnTo>
                    <a:lnTo>
                      <a:pt x="845" y="111"/>
                    </a:lnTo>
                    <a:lnTo>
                      <a:pt x="930" y="78"/>
                    </a:lnTo>
                    <a:lnTo>
                      <a:pt x="1016" y="50"/>
                    </a:lnTo>
                    <a:lnTo>
                      <a:pt x="1105" y="29"/>
                    </a:lnTo>
                    <a:lnTo>
                      <a:pt x="1196" y="13"/>
                    </a:lnTo>
                    <a:lnTo>
                      <a:pt x="1288" y="4"/>
                    </a:lnTo>
                    <a:lnTo>
                      <a:pt x="13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07" name="Group 106"/>
          <p:cNvGrpSpPr/>
          <p:nvPr/>
        </p:nvGrpSpPr>
        <p:grpSpPr>
          <a:xfrm>
            <a:off x="628652" y="4005684"/>
            <a:ext cx="1551215" cy="403807"/>
            <a:chOff x="838202" y="5340910"/>
            <a:chExt cx="2068286" cy="538409"/>
          </a:xfrm>
        </p:grpSpPr>
        <p:sp>
          <p:nvSpPr>
            <p:cNvPr id="13" name="Rectangle 12"/>
            <p:cNvSpPr/>
            <p:nvPr/>
          </p:nvSpPr>
          <p:spPr>
            <a:xfrm>
              <a:off x="838202" y="5340910"/>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閱讀</a:t>
              </a:r>
              <a:r>
                <a:rPr lang="en-US" sz="900" dirty="0">
                  <a:solidFill>
                    <a:prstClr val="white"/>
                  </a:solidFill>
                  <a:latin typeface="Calibri"/>
                  <a:ea typeface="Heiti TC Light"/>
                  <a:cs typeface="Calibri"/>
                </a:rPr>
                <a:t>Reading</a:t>
              </a:r>
            </a:p>
          </p:txBody>
        </p:sp>
        <p:grpSp>
          <p:nvGrpSpPr>
            <p:cNvPr id="89" name="Group 77"/>
            <p:cNvGrpSpPr>
              <a:grpSpLocks noChangeAspect="1"/>
            </p:cNvGrpSpPr>
            <p:nvPr/>
          </p:nvGrpSpPr>
          <p:grpSpPr bwMode="auto">
            <a:xfrm>
              <a:off x="1096681" y="5434422"/>
              <a:ext cx="272877" cy="336005"/>
              <a:chOff x="-84" y="495"/>
              <a:chExt cx="268" cy="330"/>
            </a:xfrm>
            <a:solidFill>
              <a:srgbClr val="0CB27C"/>
            </a:solidFill>
          </p:grpSpPr>
          <p:sp>
            <p:nvSpPr>
              <p:cNvPr id="92" name="Freeform 79"/>
              <p:cNvSpPr>
                <a:spLocks noEditPoints="1"/>
              </p:cNvSpPr>
              <p:nvPr/>
            </p:nvSpPr>
            <p:spPr bwMode="auto">
              <a:xfrm>
                <a:off x="-40" y="495"/>
                <a:ext cx="189" cy="114"/>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93" name="Freeform 80"/>
              <p:cNvSpPr>
                <a:spLocks noEditPoints="1"/>
              </p:cNvSpPr>
              <p:nvPr/>
            </p:nvSpPr>
            <p:spPr bwMode="auto">
              <a:xfrm>
                <a:off x="-84" y="607"/>
                <a:ext cx="268" cy="218"/>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06" name="Group 105"/>
          <p:cNvGrpSpPr/>
          <p:nvPr/>
        </p:nvGrpSpPr>
        <p:grpSpPr>
          <a:xfrm>
            <a:off x="628652" y="4404958"/>
            <a:ext cx="1553240" cy="403806"/>
            <a:chOff x="838202" y="5873277"/>
            <a:chExt cx="2070984" cy="538408"/>
          </a:xfrm>
        </p:grpSpPr>
        <p:sp>
          <p:nvSpPr>
            <p:cNvPr id="14" name="Round Single Corner Rectangle 13"/>
            <p:cNvSpPr/>
            <p:nvPr/>
          </p:nvSpPr>
          <p:spPr>
            <a:xfrm flipH="1" flipV="1">
              <a:off x="838202" y="5873277"/>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00" dirty="0">
                <a:solidFill>
                  <a:prstClr val="white"/>
                </a:solidFill>
                <a:latin typeface="Calibri"/>
                <a:ea typeface="Heiti TC Light"/>
                <a:cs typeface="Calibri"/>
              </a:endParaRPr>
            </a:p>
          </p:txBody>
        </p:sp>
        <p:sp>
          <p:nvSpPr>
            <p:cNvPr id="17" name="Rectangle 16"/>
            <p:cNvSpPr/>
            <p:nvPr/>
          </p:nvSpPr>
          <p:spPr>
            <a:xfrm>
              <a:off x="1292700" y="6003982"/>
              <a:ext cx="1616486" cy="307776"/>
            </a:xfrm>
            <a:prstGeom prst="rect">
              <a:avLst/>
            </a:prstGeom>
            <a:solidFill>
              <a:srgbClr val="07595A"/>
            </a:solidFill>
            <a:ln>
              <a:noFill/>
            </a:ln>
          </p:spPr>
          <p:txBody>
            <a:bodyPr wrap="none">
              <a:spAutoFit/>
            </a:bodyPr>
            <a:lstStyle/>
            <a:p>
              <a:pPr algn="ctr" defTabSz="685783"/>
              <a:r>
                <a:rPr lang="zh-TW" altLang="en-US" sz="900" dirty="0">
                  <a:solidFill>
                    <a:prstClr val="white"/>
                  </a:solidFill>
                  <a:latin typeface="Calibri"/>
                  <a:ea typeface="Heiti TC Light"/>
                  <a:cs typeface="Calibri"/>
                </a:rPr>
                <a:t>雜項</a:t>
              </a:r>
              <a:r>
                <a:rPr lang="en-US" sz="900" dirty="0">
                  <a:solidFill>
                    <a:prstClr val="white"/>
                  </a:solidFill>
                  <a:latin typeface="Calibri"/>
                  <a:ea typeface="Heiti TC Light"/>
                  <a:cs typeface="Calibri"/>
                </a:rPr>
                <a:t>MISCELLANEOUS</a:t>
              </a:r>
            </a:p>
          </p:txBody>
        </p:sp>
        <p:grpSp>
          <p:nvGrpSpPr>
            <p:cNvPr id="95" name="Group 83"/>
            <p:cNvGrpSpPr>
              <a:grpSpLocks noChangeAspect="1"/>
            </p:cNvGrpSpPr>
            <p:nvPr/>
          </p:nvGrpSpPr>
          <p:grpSpPr bwMode="auto">
            <a:xfrm>
              <a:off x="1084601" y="5967837"/>
              <a:ext cx="328173" cy="349289"/>
              <a:chOff x="-271" y="303"/>
              <a:chExt cx="373" cy="397"/>
            </a:xfrm>
            <a:solidFill>
              <a:srgbClr val="0CB27C"/>
            </a:solidFill>
          </p:grpSpPr>
          <p:sp>
            <p:nvSpPr>
              <p:cNvPr id="98" name="Freeform 85"/>
              <p:cNvSpPr>
                <a:spLocks noEditPoints="1"/>
              </p:cNvSpPr>
              <p:nvPr/>
            </p:nvSpPr>
            <p:spPr bwMode="auto">
              <a:xfrm>
                <a:off x="-271" y="361"/>
                <a:ext cx="373" cy="28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99" name="Freeform 86"/>
              <p:cNvSpPr>
                <a:spLocks noEditPoints="1"/>
              </p:cNvSpPr>
              <p:nvPr/>
            </p:nvSpPr>
            <p:spPr bwMode="auto">
              <a:xfrm>
                <a:off x="-149" y="303"/>
                <a:ext cx="135" cy="51"/>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0" name="Freeform 87"/>
              <p:cNvSpPr>
                <a:spLocks noEditPoints="1"/>
              </p:cNvSpPr>
              <p:nvPr/>
            </p:nvSpPr>
            <p:spPr bwMode="auto">
              <a:xfrm>
                <a:off x="-149" y="649"/>
                <a:ext cx="135" cy="51"/>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1" name="Freeform 88"/>
              <p:cNvSpPr>
                <a:spLocks/>
              </p:cNvSpPr>
              <p:nvPr/>
            </p:nvSpPr>
            <p:spPr bwMode="auto">
              <a:xfrm>
                <a:off x="-161" y="400"/>
                <a:ext cx="50" cy="51"/>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2" name="Freeform 89"/>
              <p:cNvSpPr>
                <a:spLocks/>
              </p:cNvSpPr>
              <p:nvPr/>
            </p:nvSpPr>
            <p:spPr bwMode="auto">
              <a:xfrm>
                <a:off x="-181" y="453"/>
                <a:ext cx="90" cy="157"/>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3" name="Freeform 90"/>
              <p:cNvSpPr>
                <a:spLocks/>
              </p:cNvSpPr>
              <p:nvPr/>
            </p:nvSpPr>
            <p:spPr bwMode="auto">
              <a:xfrm>
                <a:off x="-52" y="400"/>
                <a:ext cx="51" cy="51"/>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4" name="Freeform 91"/>
              <p:cNvSpPr>
                <a:spLocks/>
              </p:cNvSpPr>
              <p:nvPr/>
            </p:nvSpPr>
            <p:spPr bwMode="auto">
              <a:xfrm>
                <a:off x="-72" y="453"/>
                <a:ext cx="90" cy="157"/>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sp>
        <p:nvSpPr>
          <p:cNvPr id="115" name="Isosceles Triangle 114"/>
          <p:cNvSpPr/>
          <p:nvPr/>
        </p:nvSpPr>
        <p:spPr>
          <a:xfrm rot="5400000">
            <a:off x="2131842" y="1731294"/>
            <a:ext cx="179614" cy="107414"/>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a:solidFill>
                <a:prstClr val="white"/>
              </a:solidFill>
              <a:latin typeface="Calibri"/>
              <a:ea typeface="Heiti TC Light"/>
              <a:cs typeface="Calibri"/>
            </a:endParaRPr>
          </a:p>
        </p:txBody>
      </p:sp>
      <p:cxnSp>
        <p:nvCxnSpPr>
          <p:cNvPr id="117" name="Straight Connector 116"/>
          <p:cNvCxnSpPr/>
          <p:nvPr/>
        </p:nvCxnSpPr>
        <p:spPr>
          <a:xfrm>
            <a:off x="2179865" y="1583096"/>
            <a:ext cx="630936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3791495" y="2993512"/>
            <a:ext cx="3634740" cy="0"/>
          </a:xfrm>
          <a:prstGeom prst="line">
            <a:avLst/>
          </a:prstGeom>
          <a:ln>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5326380" y="3005063"/>
            <a:ext cx="3634740" cy="0"/>
          </a:xfrm>
          <a:prstGeom prst="line">
            <a:avLst/>
          </a:prstGeom>
          <a:ln>
            <a:solidFill>
              <a:srgbClr val="0A6F69"/>
            </a:solidFill>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7578316" y="2919341"/>
            <a:ext cx="459680" cy="238525"/>
          </a:xfrm>
          <a:prstGeom prst="rect">
            <a:avLst/>
          </a:prstGeom>
        </p:spPr>
        <p:txBody>
          <a:bodyPr wrap="none" lIns="68579" tIns="34289" rIns="68579" bIns="34289">
            <a:spAutoFit/>
          </a:bodyPr>
          <a:lstStyle/>
          <a:p>
            <a:pPr algn="r" defTabSz="685783" fontAlgn="b"/>
            <a:r>
              <a:rPr lang="en-US" sz="1100" dirty="0" smtClean="0">
                <a:solidFill>
                  <a:prstClr val="white"/>
                </a:solidFill>
                <a:latin typeface="Calibri"/>
                <a:ea typeface="Heiti TC Light"/>
                <a:cs typeface="Calibri"/>
              </a:rPr>
              <a:t>1,493</a:t>
            </a:r>
            <a:endParaRPr lang="en-US" sz="1100" dirty="0">
              <a:solidFill>
                <a:prstClr val="white"/>
              </a:solidFill>
              <a:latin typeface="Calibri"/>
              <a:ea typeface="Heiti TC Light"/>
              <a:cs typeface="Calibri"/>
            </a:endParaRPr>
          </a:p>
        </p:txBody>
      </p:sp>
      <p:graphicFrame>
        <p:nvGraphicFramePr>
          <p:cNvPr id="2" name="Table 1"/>
          <p:cNvGraphicFramePr>
            <a:graphicFrameLocks noGrp="1"/>
          </p:cNvGraphicFramePr>
          <p:nvPr>
            <p:extLst>
              <p:ext uri="{D42A27DB-BD31-4B8C-83A1-F6EECF244321}">
                <p14:modId xmlns:p14="http://schemas.microsoft.com/office/powerpoint/2010/main" val="2639177053"/>
              </p:ext>
            </p:extLst>
          </p:nvPr>
        </p:nvGraphicFramePr>
        <p:xfrm>
          <a:off x="2432050" y="1820634"/>
          <a:ext cx="4267200" cy="2241609"/>
        </p:xfrm>
        <a:graphic>
          <a:graphicData uri="http://schemas.openxmlformats.org/drawingml/2006/table">
            <a:tbl>
              <a:tblPr/>
              <a:tblGrid>
                <a:gridCol w="3187700"/>
                <a:gridCol w="1079500"/>
              </a:tblGrid>
              <a:tr h="284613">
                <a:tc>
                  <a:txBody>
                    <a:bodyPr/>
                    <a:lstStyle/>
                    <a:p>
                      <a:pPr algn="l" fontAlgn="ctr"/>
                      <a:r>
                        <a:rPr lang="zh-TW" altLang="en-US" sz="1000" b="0" i="0" u="none" strike="noStrike" dirty="0" smtClean="0">
                          <a:solidFill>
                            <a:schemeClr val="bg1"/>
                          </a:solidFill>
                          <a:effectLst/>
                          <a:latin typeface="Heiti TC Light"/>
                          <a:ea typeface="Heiti TC Light"/>
                          <a:cs typeface="Heiti TC Light"/>
                        </a:rPr>
                        <a:t>保養住所材料</a:t>
                      </a:r>
                      <a:r>
                        <a:rPr lang="en-US" sz="1000" b="0" i="0" u="none" strike="noStrike" dirty="0" smtClean="0">
                          <a:solidFill>
                            <a:schemeClr val="bg1"/>
                          </a:solidFill>
                          <a:effectLst/>
                          <a:latin typeface="Heiti TC Light"/>
                          <a:ea typeface="Heiti TC Light"/>
                          <a:cs typeface="Heiti TC Light"/>
                        </a:rPr>
                        <a:t>Materials </a:t>
                      </a:r>
                      <a:r>
                        <a:rPr lang="en-US" sz="1000" b="0" i="0" u="none" strike="noStrike" dirty="0">
                          <a:solidFill>
                            <a:schemeClr val="bg1"/>
                          </a:solidFill>
                          <a:effectLst/>
                          <a:latin typeface="Heiti TC Light"/>
                          <a:ea typeface="Heiti TC Light"/>
                          <a:cs typeface="Heiti TC Light"/>
                        </a:rPr>
                        <a:t>for house maintenance</a:t>
                      </a:r>
                    </a:p>
                  </a:txBody>
                  <a:tcPr marL="114300" marR="0" marT="0" marB="0" anchor="ctr">
                    <a:lnL>
                      <a:noFill/>
                    </a:lnL>
                    <a:lnR>
                      <a:noFill/>
                    </a:lnR>
                    <a:lnT>
                      <a:noFill/>
                    </a:lnT>
                    <a:lnB>
                      <a:noFill/>
                    </a:lnB>
                  </a:tcPr>
                </a:tc>
                <a:tc>
                  <a:txBody>
                    <a:bodyPr/>
                    <a:lstStyle/>
                    <a:p>
                      <a:pPr algn="r" fontAlgn="t"/>
                      <a:r>
                        <a:rPr lang="en-US" sz="1200" b="0" i="0" u="none" strike="noStrike" dirty="0" smtClean="0">
                          <a:solidFill>
                            <a:schemeClr val="bg1"/>
                          </a:solidFill>
                          <a:effectLst/>
                          <a:latin typeface="Heiti TC Light"/>
                          <a:ea typeface="Heiti TC Light"/>
                          <a:cs typeface="Heiti TC Light"/>
                        </a:rPr>
                        <a:t>130</a:t>
                      </a:r>
                      <a:endParaRPr lang="en-US" sz="1200" b="0" i="0" u="none" strike="noStrike" dirty="0">
                        <a:solidFill>
                          <a:schemeClr val="bg1"/>
                        </a:solidFill>
                        <a:effectLst/>
                        <a:latin typeface="Heiti TC Light"/>
                        <a:ea typeface="Heiti TC Light"/>
                        <a:cs typeface="Heiti TC Light"/>
                      </a:endParaRPr>
                    </a:p>
                  </a:txBody>
                  <a:tcPr marL="0" marR="0" marT="0" marB="0">
                    <a:lnL>
                      <a:noFill/>
                    </a:lnL>
                    <a:lnR>
                      <a:noFill/>
                    </a:lnR>
                    <a:lnT>
                      <a:noFill/>
                    </a:lnT>
                    <a:lnB>
                      <a:noFill/>
                    </a:lnB>
                  </a:tcPr>
                </a:tc>
              </a:tr>
              <a:tr h="392932">
                <a:tc>
                  <a:txBody>
                    <a:bodyPr/>
                    <a:lstStyle/>
                    <a:p>
                      <a:pPr algn="l" fontAlgn="ctr"/>
                      <a:r>
                        <a:rPr lang="zh-TW" altLang="en-US" sz="1000" b="0" i="0" u="none" strike="noStrike" dirty="0" smtClean="0">
                          <a:solidFill>
                            <a:schemeClr val="bg1"/>
                          </a:solidFill>
                          <a:effectLst/>
                          <a:latin typeface="Heiti TC Light"/>
                          <a:ea typeface="Heiti TC Light"/>
                          <a:cs typeface="Heiti TC Light"/>
                        </a:rPr>
                        <a:t>電話及其他通訊設備</a:t>
                      </a:r>
                      <a:r>
                        <a:rPr lang="en-US" sz="1000" b="0" i="0" u="none" strike="noStrike" dirty="0" smtClean="0">
                          <a:solidFill>
                            <a:schemeClr val="bg1"/>
                          </a:solidFill>
                          <a:effectLst/>
                          <a:latin typeface="Heiti TC Light"/>
                          <a:ea typeface="Heiti TC Light"/>
                          <a:cs typeface="Heiti TC Light"/>
                        </a:rPr>
                        <a:t>Residential </a:t>
                      </a:r>
                      <a:r>
                        <a:rPr lang="en-US" sz="1000" b="0" i="0" u="none" strike="noStrike" dirty="0">
                          <a:solidFill>
                            <a:schemeClr val="bg1"/>
                          </a:solidFill>
                          <a:effectLst/>
                          <a:latin typeface="Heiti TC Light"/>
                          <a:ea typeface="Heiti TC Light"/>
                          <a:cs typeface="Heiti TC Light"/>
                        </a:rPr>
                        <a:t>phone service, VOIP, and phone cards</a:t>
                      </a:r>
                    </a:p>
                  </a:txBody>
                  <a:tcPr marL="114300" marR="0" marT="0" marB="0" anchor="ctr">
                    <a:lnL>
                      <a:noFill/>
                    </a:lnL>
                    <a:lnR>
                      <a:noFill/>
                    </a:lnR>
                    <a:lnT>
                      <a:noFill/>
                    </a:lnT>
                    <a:lnB>
                      <a:noFill/>
                    </a:lnB>
                  </a:tcPr>
                </a:tc>
                <a:tc>
                  <a:txBody>
                    <a:bodyPr/>
                    <a:lstStyle/>
                    <a:p>
                      <a:pPr algn="r" fontAlgn="t"/>
                      <a:r>
                        <a:rPr lang="en-US" sz="1200" b="0" i="0" u="none" strike="noStrike" dirty="0" smtClean="0">
                          <a:solidFill>
                            <a:schemeClr val="bg1"/>
                          </a:solidFill>
                          <a:effectLst/>
                          <a:latin typeface="Heiti TC Light"/>
                          <a:ea typeface="Heiti TC Light"/>
                          <a:cs typeface="Heiti TC Light"/>
                        </a:rPr>
                        <a:t>519</a:t>
                      </a:r>
                      <a:endParaRPr lang="en-US" sz="1200" b="0" i="0" u="none" strike="noStrike" dirty="0">
                        <a:solidFill>
                          <a:schemeClr val="bg1"/>
                        </a:solidFill>
                        <a:effectLst/>
                        <a:latin typeface="Heiti TC Light"/>
                        <a:ea typeface="Heiti TC Light"/>
                        <a:cs typeface="Heiti TC Light"/>
                      </a:endParaRPr>
                    </a:p>
                  </a:txBody>
                  <a:tcPr marL="0" marR="0" marT="0" marB="0">
                    <a:lnL>
                      <a:noFill/>
                    </a:lnL>
                    <a:lnR>
                      <a:noFill/>
                    </a:lnR>
                    <a:lnT>
                      <a:noFill/>
                    </a:lnT>
                    <a:lnB>
                      <a:noFill/>
                    </a:lnB>
                  </a:tcPr>
                </a:tc>
              </a:tr>
              <a:tr h="200025">
                <a:tc>
                  <a:txBody>
                    <a:bodyPr/>
                    <a:lstStyle/>
                    <a:p>
                      <a:pPr algn="l" fontAlgn="ctr"/>
                      <a:r>
                        <a:rPr lang="zh-TW" altLang="en-US" sz="1000" b="0" i="0" u="none" strike="noStrike" dirty="0" smtClean="0">
                          <a:solidFill>
                            <a:schemeClr val="bg1"/>
                          </a:solidFill>
                          <a:effectLst/>
                          <a:latin typeface="Heiti TC Light"/>
                          <a:ea typeface="Heiti TC Light"/>
                          <a:cs typeface="Heiti TC Light"/>
                        </a:rPr>
                        <a:t>其他住屋開支</a:t>
                      </a:r>
                      <a:r>
                        <a:rPr lang="en-US" sz="1000" b="0" i="0" u="none" strike="noStrike" dirty="0" smtClean="0">
                          <a:solidFill>
                            <a:schemeClr val="bg1"/>
                          </a:solidFill>
                          <a:effectLst/>
                          <a:latin typeface="Heiti TC Light"/>
                          <a:ea typeface="Heiti TC Light"/>
                          <a:cs typeface="Heiti TC Light"/>
                        </a:rPr>
                        <a:t>Other </a:t>
                      </a:r>
                      <a:r>
                        <a:rPr lang="en-US" sz="1000" b="0" i="0" u="none" strike="noStrike" dirty="0">
                          <a:solidFill>
                            <a:schemeClr val="bg1"/>
                          </a:solidFill>
                          <a:effectLst/>
                          <a:latin typeface="Heiti TC Light"/>
                          <a:ea typeface="Heiti TC Light"/>
                          <a:cs typeface="Heiti TC Light"/>
                        </a:rPr>
                        <a:t>household expenses</a:t>
                      </a:r>
                    </a:p>
                  </a:txBody>
                  <a:tcPr marL="114300" marR="0" marT="0" marB="0" anchor="ctr">
                    <a:lnL>
                      <a:noFill/>
                    </a:lnL>
                    <a:lnR>
                      <a:noFill/>
                    </a:lnR>
                    <a:lnT>
                      <a:noFill/>
                    </a:lnT>
                    <a:lnB>
                      <a:noFill/>
                    </a:lnB>
                  </a:tcPr>
                </a:tc>
                <a:tc>
                  <a:txBody>
                    <a:bodyPr/>
                    <a:lstStyle/>
                    <a:p>
                      <a:pPr algn="r" fontAlgn="t"/>
                      <a:r>
                        <a:rPr lang="en-US" sz="1200" b="0" i="0" u="none" strike="noStrike" dirty="0" smtClean="0">
                          <a:solidFill>
                            <a:schemeClr val="bg1"/>
                          </a:solidFill>
                          <a:effectLst/>
                          <a:latin typeface="Heiti TC Light"/>
                          <a:ea typeface="Heiti TC Light"/>
                          <a:cs typeface="Heiti TC Light"/>
                        </a:rPr>
                        <a:t>454</a:t>
                      </a:r>
                      <a:endParaRPr lang="en-US" sz="1200" b="0" i="0" u="none" strike="noStrike" dirty="0">
                        <a:solidFill>
                          <a:schemeClr val="bg1"/>
                        </a:solidFill>
                        <a:effectLst/>
                        <a:latin typeface="Heiti TC Light"/>
                        <a:ea typeface="Heiti TC Light"/>
                        <a:cs typeface="Heiti TC Light"/>
                      </a:endParaRPr>
                    </a:p>
                  </a:txBody>
                  <a:tcPr marL="0" marR="0" marT="0" marB="0">
                    <a:lnL>
                      <a:noFill/>
                    </a:lnL>
                    <a:lnR>
                      <a:noFill/>
                    </a:lnR>
                    <a:lnT>
                      <a:noFill/>
                    </a:lnT>
                    <a:lnB>
                      <a:noFill/>
                    </a:lnB>
                  </a:tcPr>
                </a:tc>
              </a:tr>
              <a:tr h="200025">
                <a:tc>
                  <a:txBody>
                    <a:bodyPr/>
                    <a:lstStyle/>
                    <a:p>
                      <a:pPr algn="l" fontAlgn="ctr"/>
                      <a:r>
                        <a:rPr lang="zh-TW" altLang="en-US" sz="1000" b="0" i="0" u="none" strike="noStrike" dirty="0" smtClean="0">
                          <a:solidFill>
                            <a:schemeClr val="bg1"/>
                          </a:solidFill>
                          <a:effectLst/>
                          <a:latin typeface="Heiti TC Light"/>
                          <a:ea typeface="Heiti TC Light"/>
                          <a:cs typeface="Heiti TC Light"/>
                        </a:rPr>
                        <a:t>家居清潔用具及用品</a:t>
                      </a:r>
                      <a:r>
                        <a:rPr lang="en-US" sz="1000" b="0" i="0" u="none" strike="noStrike" dirty="0" smtClean="0">
                          <a:solidFill>
                            <a:schemeClr val="bg1"/>
                          </a:solidFill>
                          <a:effectLst/>
                          <a:latin typeface="Heiti TC Light"/>
                          <a:ea typeface="Heiti TC Light"/>
                          <a:cs typeface="Heiti TC Light"/>
                        </a:rPr>
                        <a:t>Laundry </a:t>
                      </a:r>
                      <a:r>
                        <a:rPr lang="en-US" sz="1000" b="0" i="0" u="none" strike="noStrike" dirty="0">
                          <a:solidFill>
                            <a:schemeClr val="bg1"/>
                          </a:solidFill>
                          <a:effectLst/>
                          <a:latin typeface="Heiti TC Light"/>
                          <a:ea typeface="Heiti TC Light"/>
                          <a:cs typeface="Heiti TC Light"/>
                        </a:rPr>
                        <a:t>and cleaning supplies</a:t>
                      </a:r>
                    </a:p>
                  </a:txBody>
                  <a:tcPr marL="114300" marR="0" marT="0" marB="0" anchor="ctr">
                    <a:lnL>
                      <a:noFill/>
                    </a:lnL>
                    <a:lnR>
                      <a:noFill/>
                    </a:lnR>
                    <a:lnT>
                      <a:noFill/>
                    </a:lnT>
                    <a:lnB>
                      <a:noFill/>
                    </a:lnB>
                  </a:tcPr>
                </a:tc>
                <a:tc>
                  <a:txBody>
                    <a:bodyPr/>
                    <a:lstStyle/>
                    <a:p>
                      <a:pPr algn="r" fontAlgn="t"/>
                      <a:r>
                        <a:rPr lang="en-US" sz="1200" b="0" i="0" u="none" strike="noStrike" dirty="0" smtClean="0">
                          <a:solidFill>
                            <a:schemeClr val="bg1"/>
                          </a:solidFill>
                          <a:effectLst/>
                          <a:latin typeface="Heiti TC Light"/>
                          <a:ea typeface="Heiti TC Light"/>
                          <a:cs typeface="Heiti TC Light"/>
                        </a:rPr>
                        <a:t>39</a:t>
                      </a:r>
                      <a:endParaRPr lang="en-US" sz="1200" b="0" i="0" u="none" strike="noStrike" dirty="0">
                        <a:solidFill>
                          <a:schemeClr val="bg1"/>
                        </a:solidFill>
                        <a:effectLst/>
                        <a:latin typeface="Heiti TC Light"/>
                        <a:ea typeface="Heiti TC Light"/>
                        <a:cs typeface="Heiti TC Light"/>
                      </a:endParaRPr>
                    </a:p>
                  </a:txBody>
                  <a:tcPr marL="0" marR="0" marT="0" marB="0">
                    <a:lnL>
                      <a:noFill/>
                    </a:lnL>
                    <a:lnR>
                      <a:noFill/>
                    </a:lnR>
                    <a:lnT>
                      <a:noFill/>
                    </a:lnT>
                    <a:lnB>
                      <a:noFill/>
                    </a:lnB>
                  </a:tcPr>
                </a:tc>
              </a:tr>
              <a:tr h="200025">
                <a:tc>
                  <a:txBody>
                    <a:bodyPr/>
                    <a:lstStyle/>
                    <a:p>
                      <a:pPr algn="l" fontAlgn="ctr"/>
                      <a:r>
                        <a:rPr lang="zh-TW" altLang="en-US" sz="1000" b="0" i="0" u="none" strike="noStrike" dirty="0" smtClean="0">
                          <a:solidFill>
                            <a:schemeClr val="bg1"/>
                          </a:solidFill>
                          <a:effectLst/>
                          <a:latin typeface="Heiti TC Light"/>
                          <a:ea typeface="Heiti TC Light"/>
                          <a:cs typeface="Heiti TC Light"/>
                        </a:rPr>
                        <a:t>其他家居用品</a:t>
                      </a:r>
                      <a:r>
                        <a:rPr lang="en-US" sz="1000" b="0" i="0" u="none" strike="noStrike" dirty="0" smtClean="0">
                          <a:solidFill>
                            <a:schemeClr val="bg1"/>
                          </a:solidFill>
                          <a:effectLst/>
                          <a:latin typeface="Heiti TC Light"/>
                          <a:ea typeface="Heiti TC Light"/>
                          <a:cs typeface="Heiti TC Light"/>
                        </a:rPr>
                        <a:t>Other </a:t>
                      </a:r>
                      <a:r>
                        <a:rPr lang="en-US" sz="1000" b="0" i="0" u="none" strike="noStrike" dirty="0">
                          <a:solidFill>
                            <a:schemeClr val="bg1"/>
                          </a:solidFill>
                          <a:effectLst/>
                          <a:latin typeface="Heiti TC Light"/>
                          <a:ea typeface="Heiti TC Light"/>
                          <a:cs typeface="Heiti TC Light"/>
                        </a:rPr>
                        <a:t>household products</a:t>
                      </a:r>
                    </a:p>
                  </a:txBody>
                  <a:tcPr marL="114300" marR="0" marT="0" marB="0" anchor="ctr">
                    <a:lnL>
                      <a:noFill/>
                    </a:lnL>
                    <a:lnR>
                      <a:noFill/>
                    </a:lnR>
                    <a:lnT>
                      <a:noFill/>
                    </a:lnT>
                    <a:lnB>
                      <a:noFill/>
                    </a:lnB>
                  </a:tcPr>
                </a:tc>
                <a:tc>
                  <a:txBody>
                    <a:bodyPr/>
                    <a:lstStyle/>
                    <a:p>
                      <a:pPr algn="r" fontAlgn="t"/>
                      <a:r>
                        <a:rPr lang="en-US" sz="1200" b="0" i="0" u="none" strike="noStrike" dirty="0" smtClean="0">
                          <a:solidFill>
                            <a:schemeClr val="bg1"/>
                          </a:solidFill>
                          <a:effectLst/>
                          <a:latin typeface="Heiti TC Light"/>
                          <a:ea typeface="Heiti TC Light"/>
                          <a:cs typeface="Heiti TC Light"/>
                        </a:rPr>
                        <a:t>61</a:t>
                      </a:r>
                      <a:endParaRPr lang="en-US" sz="1200" b="0" i="0" u="none" strike="noStrike" dirty="0">
                        <a:solidFill>
                          <a:schemeClr val="bg1"/>
                        </a:solidFill>
                        <a:effectLst/>
                        <a:latin typeface="Heiti TC Light"/>
                        <a:ea typeface="Heiti TC Light"/>
                        <a:cs typeface="Heiti TC Light"/>
                      </a:endParaRPr>
                    </a:p>
                  </a:txBody>
                  <a:tcPr marL="0" marR="0" marT="0" marB="0">
                    <a:lnL>
                      <a:noFill/>
                    </a:lnL>
                    <a:lnR>
                      <a:noFill/>
                    </a:lnR>
                    <a:lnT>
                      <a:noFill/>
                    </a:lnT>
                    <a:lnB>
                      <a:noFill/>
                    </a:lnB>
                  </a:tcPr>
                </a:tc>
              </a:tr>
              <a:tr h="200025">
                <a:tc>
                  <a:txBody>
                    <a:bodyPr/>
                    <a:lstStyle/>
                    <a:p>
                      <a:pPr algn="l" fontAlgn="ctr"/>
                      <a:r>
                        <a:rPr lang="zh-TW" altLang="en-US" sz="1000" b="0" i="0" u="none" strike="noStrike" dirty="0" smtClean="0">
                          <a:solidFill>
                            <a:schemeClr val="bg1"/>
                          </a:solidFill>
                          <a:effectLst/>
                          <a:latin typeface="Heiti TC Light"/>
                          <a:ea typeface="Heiti TC Light"/>
                          <a:cs typeface="Heiti TC Light"/>
                        </a:rPr>
                        <a:t>家用紡織品</a:t>
                      </a:r>
                      <a:r>
                        <a:rPr lang="en-US" sz="1000" b="0" i="0" u="none" strike="noStrike" dirty="0" smtClean="0">
                          <a:solidFill>
                            <a:schemeClr val="bg1"/>
                          </a:solidFill>
                          <a:effectLst/>
                          <a:latin typeface="Heiti TC Light"/>
                          <a:ea typeface="Heiti TC Light"/>
                          <a:cs typeface="Heiti TC Light"/>
                        </a:rPr>
                        <a:t>Household </a:t>
                      </a:r>
                      <a:r>
                        <a:rPr lang="en-US" sz="1000" b="0" i="0" u="none" strike="noStrike" dirty="0">
                          <a:solidFill>
                            <a:schemeClr val="bg1"/>
                          </a:solidFill>
                          <a:effectLst/>
                          <a:latin typeface="Heiti TC Light"/>
                          <a:ea typeface="Heiti TC Light"/>
                          <a:cs typeface="Heiti TC Light"/>
                        </a:rPr>
                        <a:t>textiles</a:t>
                      </a:r>
                    </a:p>
                  </a:txBody>
                  <a:tcPr marL="114300" marR="0" marT="0" marB="0" anchor="ctr">
                    <a:lnL>
                      <a:noFill/>
                    </a:lnL>
                    <a:lnR>
                      <a:noFill/>
                    </a:lnR>
                    <a:lnT>
                      <a:noFill/>
                    </a:lnT>
                    <a:lnB>
                      <a:noFill/>
                    </a:lnB>
                  </a:tcPr>
                </a:tc>
                <a:tc>
                  <a:txBody>
                    <a:bodyPr/>
                    <a:lstStyle/>
                    <a:p>
                      <a:pPr algn="r" fontAlgn="t"/>
                      <a:r>
                        <a:rPr lang="en-US" sz="1200" b="0" i="0" u="none" strike="noStrike" dirty="0" smtClean="0">
                          <a:solidFill>
                            <a:schemeClr val="bg1"/>
                          </a:solidFill>
                          <a:effectLst/>
                          <a:latin typeface="Heiti TC Light"/>
                          <a:ea typeface="Heiti TC Light"/>
                          <a:cs typeface="Heiti TC Light"/>
                        </a:rPr>
                        <a:t>41</a:t>
                      </a:r>
                      <a:endParaRPr lang="en-US" sz="1200" b="0" i="0" u="none" strike="noStrike" dirty="0">
                        <a:solidFill>
                          <a:schemeClr val="bg1"/>
                        </a:solidFill>
                        <a:effectLst/>
                        <a:latin typeface="Heiti TC Light"/>
                        <a:ea typeface="Heiti TC Light"/>
                        <a:cs typeface="Heiti TC Light"/>
                      </a:endParaRPr>
                    </a:p>
                  </a:txBody>
                  <a:tcPr marL="0" marR="0" marT="0" marB="0">
                    <a:lnL>
                      <a:noFill/>
                    </a:lnL>
                    <a:lnR>
                      <a:noFill/>
                    </a:lnR>
                    <a:lnT>
                      <a:noFill/>
                    </a:lnT>
                    <a:lnB>
                      <a:noFill/>
                    </a:lnB>
                  </a:tcPr>
                </a:tc>
              </a:tr>
              <a:tr h="200025">
                <a:tc>
                  <a:txBody>
                    <a:bodyPr/>
                    <a:lstStyle/>
                    <a:p>
                      <a:pPr algn="l" fontAlgn="ctr"/>
                      <a:r>
                        <a:rPr lang="zh-TW" altLang="en-US" sz="1000" b="0" i="0" u="none" strike="noStrike" dirty="0" smtClean="0">
                          <a:solidFill>
                            <a:schemeClr val="bg1"/>
                          </a:solidFill>
                          <a:effectLst/>
                          <a:latin typeface="Heiti TC Light"/>
                          <a:ea typeface="Heiti TC Light"/>
                          <a:cs typeface="Heiti TC Light"/>
                        </a:rPr>
                        <a:t>大型家電</a:t>
                      </a:r>
                      <a:r>
                        <a:rPr lang="en-US" sz="1000" b="0" i="0" u="none" strike="noStrike" dirty="0" smtClean="0">
                          <a:solidFill>
                            <a:schemeClr val="bg1"/>
                          </a:solidFill>
                          <a:effectLst/>
                          <a:latin typeface="Heiti TC Light"/>
                          <a:ea typeface="Heiti TC Light"/>
                          <a:cs typeface="Heiti TC Light"/>
                        </a:rPr>
                        <a:t>Major </a:t>
                      </a:r>
                      <a:r>
                        <a:rPr lang="en-US" sz="1000" b="0" i="0" u="none" strike="noStrike" dirty="0">
                          <a:solidFill>
                            <a:schemeClr val="bg1"/>
                          </a:solidFill>
                          <a:effectLst/>
                          <a:latin typeface="Heiti TC Light"/>
                          <a:ea typeface="Heiti TC Light"/>
                          <a:cs typeface="Heiti TC Light"/>
                        </a:rPr>
                        <a:t>appliances</a:t>
                      </a:r>
                    </a:p>
                  </a:txBody>
                  <a:tcPr marL="114300" marR="0" marT="0" marB="0" anchor="ctr">
                    <a:lnL>
                      <a:noFill/>
                    </a:lnL>
                    <a:lnR>
                      <a:noFill/>
                    </a:lnR>
                    <a:lnT>
                      <a:noFill/>
                    </a:lnT>
                    <a:lnB>
                      <a:noFill/>
                    </a:lnB>
                  </a:tcPr>
                </a:tc>
                <a:tc>
                  <a:txBody>
                    <a:bodyPr/>
                    <a:lstStyle/>
                    <a:p>
                      <a:pPr algn="r" fontAlgn="t"/>
                      <a:r>
                        <a:rPr lang="en-US" sz="1200" b="0" i="0" u="none" strike="noStrike" dirty="0" smtClean="0">
                          <a:solidFill>
                            <a:schemeClr val="bg1"/>
                          </a:solidFill>
                          <a:effectLst/>
                          <a:latin typeface="Heiti TC Light"/>
                          <a:ea typeface="Heiti TC Light"/>
                          <a:cs typeface="Heiti TC Light"/>
                        </a:rPr>
                        <a:t>171</a:t>
                      </a:r>
                      <a:endParaRPr lang="en-US" sz="1200" b="0" i="0" u="none" strike="noStrike" dirty="0">
                        <a:solidFill>
                          <a:schemeClr val="bg1"/>
                        </a:solidFill>
                        <a:effectLst/>
                        <a:latin typeface="Heiti TC Light"/>
                        <a:ea typeface="Heiti TC Light"/>
                        <a:cs typeface="Heiti TC Light"/>
                      </a:endParaRPr>
                    </a:p>
                  </a:txBody>
                  <a:tcPr marL="0" marR="0" marT="0" marB="0">
                    <a:lnL>
                      <a:noFill/>
                    </a:lnL>
                    <a:lnR>
                      <a:noFill/>
                    </a:lnR>
                    <a:lnT>
                      <a:noFill/>
                    </a:lnT>
                    <a:lnB>
                      <a:noFill/>
                    </a:lnB>
                  </a:tcPr>
                </a:tc>
              </a:tr>
              <a:tr h="363914">
                <a:tc>
                  <a:txBody>
                    <a:bodyPr/>
                    <a:lstStyle/>
                    <a:p>
                      <a:pPr algn="l" fontAlgn="ctr"/>
                      <a:r>
                        <a:rPr lang="zh-TW" altLang="en-US" sz="1000" b="0" i="0" u="none" strike="noStrike" dirty="0" smtClean="0">
                          <a:solidFill>
                            <a:schemeClr val="bg1"/>
                          </a:solidFill>
                          <a:effectLst/>
                          <a:latin typeface="Heiti TC Light"/>
                          <a:ea typeface="Heiti TC Light"/>
                          <a:cs typeface="Heiti TC Light"/>
                        </a:rPr>
                        <a:t>小型家電</a:t>
                      </a:r>
                      <a:r>
                        <a:rPr lang="en-US" altLang="zh-TW" sz="1000" b="0" i="0" u="none" strike="noStrike" dirty="0" smtClean="0">
                          <a:solidFill>
                            <a:schemeClr val="bg1"/>
                          </a:solidFill>
                          <a:effectLst/>
                          <a:latin typeface="Heiti TC Light"/>
                          <a:ea typeface="Heiti TC Light"/>
                          <a:cs typeface="Heiti TC Light"/>
                        </a:rPr>
                        <a:t>,</a:t>
                      </a:r>
                      <a:r>
                        <a:rPr lang="zh-TW" altLang="en-US" sz="1000" b="0" i="0" u="none" strike="noStrike" baseline="0" dirty="0" smtClean="0">
                          <a:solidFill>
                            <a:schemeClr val="bg1"/>
                          </a:solidFill>
                          <a:effectLst/>
                          <a:latin typeface="Heiti TC Light"/>
                          <a:ea typeface="Heiti TC Light"/>
                          <a:cs typeface="Heiti TC Light"/>
                        </a:rPr>
                        <a:t> 其他家居用品</a:t>
                      </a:r>
                      <a:r>
                        <a:rPr lang="en-US" sz="1000" b="0" i="0" u="none" strike="noStrike" dirty="0" smtClean="0">
                          <a:solidFill>
                            <a:schemeClr val="bg1"/>
                          </a:solidFill>
                          <a:effectLst/>
                          <a:latin typeface="Heiti TC Light"/>
                          <a:ea typeface="Heiti TC Light"/>
                          <a:cs typeface="Heiti TC Light"/>
                        </a:rPr>
                        <a:t>Small </a:t>
                      </a:r>
                      <a:r>
                        <a:rPr lang="en-US" sz="1000" b="0" i="0" u="none" strike="noStrike" dirty="0">
                          <a:solidFill>
                            <a:schemeClr val="bg1"/>
                          </a:solidFill>
                          <a:effectLst/>
                          <a:latin typeface="Heiti TC Light"/>
                          <a:ea typeface="Heiti TC Light"/>
                          <a:cs typeface="Heiti TC Light"/>
                        </a:rPr>
                        <a:t>appliances, miscellaneous housewares</a:t>
                      </a:r>
                    </a:p>
                  </a:txBody>
                  <a:tcPr marL="114300" marR="0" marT="0" marB="0" anchor="ctr">
                    <a:lnL>
                      <a:noFill/>
                    </a:lnL>
                    <a:lnR>
                      <a:noFill/>
                    </a:lnR>
                    <a:lnT>
                      <a:noFill/>
                    </a:lnT>
                    <a:lnB>
                      <a:noFill/>
                    </a:lnB>
                  </a:tcPr>
                </a:tc>
                <a:tc>
                  <a:txBody>
                    <a:bodyPr/>
                    <a:lstStyle/>
                    <a:p>
                      <a:pPr algn="r" fontAlgn="t"/>
                      <a:r>
                        <a:rPr lang="en-US" sz="1200" b="0" i="0" u="none" strike="noStrike" dirty="0" smtClean="0">
                          <a:solidFill>
                            <a:schemeClr val="bg1"/>
                          </a:solidFill>
                          <a:effectLst/>
                          <a:latin typeface="Heiti TC Light"/>
                          <a:ea typeface="Heiti TC Light"/>
                          <a:cs typeface="Heiti TC Light"/>
                        </a:rPr>
                        <a:t>17</a:t>
                      </a:r>
                      <a:endParaRPr lang="en-US" sz="1200" b="0" i="0" u="none" strike="noStrike" dirty="0">
                        <a:solidFill>
                          <a:schemeClr val="bg1"/>
                        </a:solidFill>
                        <a:effectLst/>
                        <a:latin typeface="Heiti TC Light"/>
                        <a:ea typeface="Heiti TC Light"/>
                        <a:cs typeface="Heiti TC Light"/>
                      </a:endParaRPr>
                    </a:p>
                  </a:txBody>
                  <a:tcPr marL="0" marR="0" marT="0" marB="0">
                    <a:lnL>
                      <a:noFill/>
                    </a:lnL>
                    <a:lnR>
                      <a:noFill/>
                    </a:lnR>
                    <a:lnT>
                      <a:noFill/>
                    </a:lnT>
                    <a:lnB>
                      <a:noFill/>
                    </a:lnB>
                  </a:tcPr>
                </a:tc>
              </a:tr>
              <a:tr h="200025">
                <a:tc>
                  <a:txBody>
                    <a:bodyPr/>
                    <a:lstStyle/>
                    <a:p>
                      <a:pPr algn="l" fontAlgn="ctr"/>
                      <a:r>
                        <a:rPr lang="zh-TW" altLang="en-US" sz="1000" b="0" i="0" u="none" strike="noStrike" dirty="0" smtClean="0">
                          <a:solidFill>
                            <a:schemeClr val="bg1"/>
                          </a:solidFill>
                          <a:effectLst/>
                          <a:latin typeface="Heiti TC Light"/>
                          <a:ea typeface="Heiti TC Light"/>
                          <a:cs typeface="Heiti TC Light"/>
                        </a:rPr>
                        <a:t>其他家用設備</a:t>
                      </a:r>
                      <a:r>
                        <a:rPr lang="en-US" sz="1000" b="0" i="0" u="none" strike="noStrike" dirty="0" smtClean="0">
                          <a:solidFill>
                            <a:schemeClr val="bg1"/>
                          </a:solidFill>
                          <a:effectLst/>
                          <a:latin typeface="Heiti TC Light"/>
                          <a:ea typeface="Heiti TC Light"/>
                          <a:cs typeface="Heiti TC Light"/>
                        </a:rPr>
                        <a:t>Miscellaneous </a:t>
                      </a:r>
                      <a:r>
                        <a:rPr lang="en-US" sz="1000" b="0" i="0" u="none" strike="noStrike" dirty="0">
                          <a:solidFill>
                            <a:schemeClr val="bg1"/>
                          </a:solidFill>
                          <a:effectLst/>
                          <a:latin typeface="Heiti TC Light"/>
                          <a:ea typeface="Heiti TC Light"/>
                          <a:cs typeface="Heiti TC Light"/>
                        </a:rPr>
                        <a:t>household equipment</a:t>
                      </a:r>
                    </a:p>
                  </a:txBody>
                  <a:tcPr marL="114300" marR="0" marT="0" marB="0" anchor="ctr">
                    <a:lnL>
                      <a:noFill/>
                    </a:lnL>
                    <a:lnR>
                      <a:noFill/>
                    </a:lnR>
                    <a:lnT>
                      <a:noFill/>
                    </a:lnT>
                    <a:lnB>
                      <a:noFill/>
                    </a:lnB>
                  </a:tcPr>
                </a:tc>
                <a:tc>
                  <a:txBody>
                    <a:bodyPr/>
                    <a:lstStyle/>
                    <a:p>
                      <a:pPr algn="r" fontAlgn="t"/>
                      <a:r>
                        <a:rPr lang="en-US" sz="1200" b="0" i="0" u="none" strike="noStrike" dirty="0" smtClean="0">
                          <a:solidFill>
                            <a:schemeClr val="bg1"/>
                          </a:solidFill>
                          <a:effectLst/>
                          <a:latin typeface="Heiti TC Light"/>
                          <a:ea typeface="Heiti TC Light"/>
                          <a:cs typeface="Heiti TC Light"/>
                        </a:rPr>
                        <a:t>61</a:t>
                      </a:r>
                      <a:endParaRPr lang="en-US" sz="1200" b="0" i="0" u="none" strike="noStrike" dirty="0">
                        <a:solidFill>
                          <a:schemeClr val="bg1"/>
                        </a:solidFill>
                        <a:effectLst/>
                        <a:latin typeface="Heiti TC Light"/>
                        <a:ea typeface="Heiti TC Light"/>
                        <a:cs typeface="Heiti TC Light"/>
                      </a:endParaRPr>
                    </a:p>
                  </a:txBody>
                  <a:tcPr marL="0" marR="0" marT="0" marB="0">
                    <a:lnL>
                      <a:noFill/>
                    </a:lnL>
                    <a:lnR>
                      <a:noFill/>
                    </a:lnR>
                    <a:lnT>
                      <a:noFill/>
                    </a:lnT>
                    <a:lnB>
                      <a:noFill/>
                    </a:lnB>
                  </a:tcPr>
                </a:tc>
              </a:tr>
            </a:tbl>
          </a:graphicData>
        </a:graphic>
      </p:graphicFrame>
      <p:sp>
        <p:nvSpPr>
          <p:cNvPr id="90" name="Rectangle 89"/>
          <p:cNvSpPr/>
          <p:nvPr/>
        </p:nvSpPr>
        <p:spPr>
          <a:xfrm>
            <a:off x="1987558" y="384015"/>
            <a:ext cx="4850387" cy="346247"/>
          </a:xfrm>
          <a:prstGeom prst="rect">
            <a:avLst/>
          </a:prstGeom>
        </p:spPr>
        <p:txBody>
          <a:bodyPr wrap="none" lIns="68579" tIns="34289" rIns="68579" bIns="34289">
            <a:spAutoFit/>
          </a:bodyPr>
          <a:lstStyle/>
          <a:p>
            <a:pPr defTabSz="685783"/>
            <a:r>
              <a:rPr lang="zh-TW" altLang="en-US" sz="1800" b="1" dirty="0" smtClean="0">
                <a:solidFill>
                  <a:srgbClr val="00B0F0"/>
                </a:solidFill>
                <a:latin typeface="Calibri"/>
                <a:ea typeface="Heiti TC Light"/>
                <a:cs typeface="Calibri"/>
                <a:sym typeface="Century Gothic"/>
              </a:rPr>
              <a:t>錢都花到哪裡去了</a:t>
            </a:r>
            <a:r>
              <a:rPr lang="en-US" altLang="zh-TW" sz="1800" b="1" dirty="0" smtClean="0">
                <a:solidFill>
                  <a:srgbClr val="00B0F0"/>
                </a:solidFill>
                <a:latin typeface="Calibri"/>
                <a:ea typeface="Heiti TC Light"/>
                <a:cs typeface="Calibri"/>
                <a:sym typeface="Century Gothic"/>
              </a:rPr>
              <a:t>﹖</a:t>
            </a:r>
            <a:r>
              <a:rPr lang="en-US" sz="1800" b="1" dirty="0" smtClean="0">
                <a:solidFill>
                  <a:srgbClr val="00B0F0"/>
                </a:solidFill>
                <a:latin typeface="Calibri"/>
                <a:ea typeface="Heiti TC Light"/>
                <a:cs typeface="Calibri"/>
                <a:sym typeface="Century Gothic"/>
              </a:rPr>
              <a:t>Where </a:t>
            </a:r>
            <a:r>
              <a:rPr lang="en-US" sz="1800" b="1" dirty="0">
                <a:solidFill>
                  <a:srgbClr val="00B0F0"/>
                </a:solidFill>
                <a:latin typeface="Calibri"/>
                <a:ea typeface="Heiti TC Light"/>
                <a:cs typeface="Calibri"/>
                <a:sym typeface="Century Gothic"/>
              </a:rPr>
              <a:t>does the money go?</a:t>
            </a:r>
            <a:endParaRPr lang="en-US" sz="1800" b="1" dirty="0">
              <a:solidFill>
                <a:srgbClr val="00B0F0"/>
              </a:solidFill>
              <a:latin typeface="Calibri"/>
              <a:ea typeface="Heiti TC Light"/>
              <a:cs typeface="Calibri"/>
            </a:endParaRPr>
          </a:p>
        </p:txBody>
      </p:sp>
      <p:sp>
        <p:nvSpPr>
          <p:cNvPr id="91" name="Rectangle 90"/>
          <p:cNvSpPr/>
          <p:nvPr/>
        </p:nvSpPr>
        <p:spPr>
          <a:xfrm>
            <a:off x="2265254" y="1226821"/>
            <a:ext cx="3343611" cy="377024"/>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latin typeface="Calibri"/>
                <a:ea typeface="Heiti TC Light"/>
                <a:cs typeface="Calibri"/>
              </a:rPr>
              <a:t>可於</a:t>
            </a:r>
            <a:r>
              <a:rPr lang="en-US" altLang="zh-TW" sz="1000" dirty="0" smtClean="0">
                <a:solidFill>
                  <a:srgbClr val="0CB27C"/>
                </a:solidFill>
                <a:latin typeface="Calibri"/>
                <a:ea typeface="Heiti TC Light"/>
                <a:cs typeface="Calibri"/>
              </a:rPr>
              <a:t>SHOP.COM</a:t>
            </a:r>
            <a:r>
              <a:rPr lang="zh-TW" altLang="en-US" sz="1000" dirty="0" smtClean="0">
                <a:solidFill>
                  <a:srgbClr val="0CB27C"/>
                </a:solidFill>
                <a:latin typeface="Calibri"/>
                <a:ea typeface="Heiti TC Light"/>
                <a:cs typeface="Calibri"/>
              </a:rPr>
              <a:t>購買並建立購物年金的項目</a:t>
            </a:r>
            <a:r>
              <a:rPr lang="en-US" sz="1000" dirty="0" smtClean="0">
                <a:solidFill>
                  <a:srgbClr val="0CB27C"/>
                </a:solidFill>
                <a:latin typeface="Calibri"/>
                <a:ea typeface="Heiti TC Light"/>
                <a:cs typeface="Calibri"/>
              </a:rPr>
              <a:t>SHOPPING </a:t>
            </a:r>
            <a:r>
              <a:rPr lang="en-US" sz="1000" dirty="0">
                <a:solidFill>
                  <a:srgbClr val="0CB27C"/>
                </a:solidFill>
                <a:latin typeface="Calibri"/>
                <a:ea typeface="Heiti TC Light"/>
                <a:cs typeface="Calibri"/>
              </a:rPr>
              <a:t>ANNUITY ITEMS PURCHASEABLE ON SHOP.COM</a:t>
            </a:r>
          </a:p>
        </p:txBody>
      </p:sp>
      <p:sp>
        <p:nvSpPr>
          <p:cNvPr id="94" name="Rectangle 93"/>
          <p:cNvSpPr/>
          <p:nvPr/>
        </p:nvSpPr>
        <p:spPr>
          <a:xfrm>
            <a:off x="5608866" y="1279986"/>
            <a:ext cx="1551215" cy="223138"/>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latin typeface="Calibri"/>
                <a:ea typeface="Heiti TC Light"/>
                <a:cs typeface="Calibri"/>
              </a:rPr>
              <a:t>開支</a:t>
            </a:r>
            <a:r>
              <a:rPr lang="en-US" sz="1000" dirty="0" smtClean="0">
                <a:solidFill>
                  <a:srgbClr val="0CB27C"/>
                </a:solidFill>
                <a:latin typeface="Calibri"/>
                <a:ea typeface="Heiti TC Light"/>
                <a:cs typeface="Calibri"/>
              </a:rPr>
              <a:t>Consumer </a:t>
            </a:r>
            <a:r>
              <a:rPr lang="en-US" sz="1000" dirty="0">
                <a:solidFill>
                  <a:srgbClr val="0CB27C"/>
                </a:solidFill>
                <a:latin typeface="Calibri"/>
                <a:ea typeface="Heiti TC Light"/>
                <a:cs typeface="Calibri"/>
              </a:rPr>
              <a:t>Units</a:t>
            </a:r>
          </a:p>
        </p:txBody>
      </p:sp>
      <p:sp>
        <p:nvSpPr>
          <p:cNvPr id="96" name="Rectangle 95"/>
          <p:cNvSpPr/>
          <p:nvPr/>
        </p:nvSpPr>
        <p:spPr>
          <a:xfrm>
            <a:off x="7150287" y="1279986"/>
            <a:ext cx="1329145" cy="223138"/>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latin typeface="Calibri"/>
                <a:ea typeface="Heiti TC Light"/>
                <a:cs typeface="Calibri"/>
              </a:rPr>
              <a:t>小計</a:t>
            </a:r>
            <a:r>
              <a:rPr lang="en-US" sz="1000" dirty="0" smtClean="0">
                <a:solidFill>
                  <a:srgbClr val="0CB27C"/>
                </a:solidFill>
                <a:latin typeface="Calibri"/>
                <a:ea typeface="Heiti TC Light"/>
                <a:cs typeface="Calibri"/>
              </a:rPr>
              <a:t>Sub </a:t>
            </a:r>
            <a:r>
              <a:rPr lang="en-US" sz="1000" dirty="0">
                <a:solidFill>
                  <a:srgbClr val="0CB27C"/>
                </a:solidFill>
                <a:latin typeface="Calibri"/>
                <a:ea typeface="Heiti TC Light"/>
                <a:cs typeface="Calibri"/>
              </a:rPr>
              <a:t>Total</a:t>
            </a:r>
          </a:p>
        </p:txBody>
      </p:sp>
      <p:sp>
        <p:nvSpPr>
          <p:cNvPr id="97" name="Rectangle 96"/>
          <p:cNvSpPr/>
          <p:nvPr/>
        </p:nvSpPr>
        <p:spPr>
          <a:xfrm>
            <a:off x="622300" y="762001"/>
            <a:ext cx="7886700" cy="438580"/>
          </a:xfrm>
          <a:prstGeom prst="rect">
            <a:avLst/>
          </a:prstGeom>
        </p:spPr>
        <p:txBody>
          <a:bodyPr wrap="square" lIns="68579" tIns="34289" rIns="68579" bIns="34289">
            <a:spAutoFit/>
          </a:bodyPr>
          <a:lstStyle/>
          <a:p>
            <a:pPr algn="ctr" defTabSz="685783">
              <a:buClr>
                <a:srgbClr val="404040"/>
              </a:buClr>
              <a:buSzPct val="100000"/>
            </a:pPr>
            <a:r>
              <a:rPr lang="zh-TW" altLang="en-US" sz="1200" dirty="0" smtClean="0">
                <a:solidFill>
                  <a:prstClr val="white"/>
                </a:solidFill>
                <a:latin typeface="Calibri"/>
                <a:ea typeface="Heiti TC Light"/>
                <a:cs typeface="Calibri"/>
              </a:rPr>
              <a:t>稍後，你將會有一個簡單的每月開支和平均開支比較。</a:t>
            </a:r>
            <a:r>
              <a:rPr lang="en-US" sz="1200" dirty="0" smtClean="0">
                <a:solidFill>
                  <a:prstClr val="white"/>
                </a:solidFill>
                <a:latin typeface="Calibri"/>
                <a:ea typeface="Heiti TC Light"/>
                <a:cs typeface="Calibri"/>
              </a:rPr>
              <a:t>Later</a:t>
            </a:r>
            <a:r>
              <a:rPr lang="en-US" sz="1200" dirty="0">
                <a:solidFill>
                  <a:prstClr val="white"/>
                </a:solidFill>
                <a:latin typeface="Calibri"/>
                <a:ea typeface="Heiti TC Light"/>
                <a:cs typeface="Calibri"/>
              </a:rPr>
              <a:t>, you will go through a simple exercise to identify how your monthly spending compares to the average  spending.  </a:t>
            </a:r>
            <a:endParaRPr lang="en-US" sz="1200" dirty="0">
              <a:solidFill>
                <a:prstClr val="white"/>
              </a:solidFill>
              <a:latin typeface="Calibri"/>
              <a:ea typeface="Heiti TC Light"/>
              <a:cs typeface="Calibri"/>
              <a:sym typeface="Century Gothic"/>
            </a:endParaRPr>
          </a:p>
        </p:txBody>
      </p:sp>
    </p:spTree>
    <p:extLst>
      <p:ext uri="{BB962C8B-B14F-4D97-AF65-F5344CB8AC3E}">
        <p14:creationId xmlns:p14="http://schemas.microsoft.com/office/powerpoint/2010/main" val="3210673854"/>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 Same Side Corner Rectangle 17"/>
          <p:cNvSpPr/>
          <p:nvPr/>
        </p:nvSpPr>
        <p:spPr>
          <a:xfrm rot="5400000">
            <a:off x="3526973" y="-163285"/>
            <a:ext cx="3624942" cy="6319157"/>
          </a:xfrm>
          <a:prstGeom prst="round2SameRect">
            <a:avLst>
              <a:gd name="adj1" fmla="val 2703"/>
              <a:gd name="adj2" fmla="val 0"/>
            </a:avLst>
          </a:prstGeom>
          <a:solidFill>
            <a:srgbClr val="033438"/>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473858" defTabSz="685783"/>
            <a:endParaRPr lang="en-US" sz="900" dirty="0">
              <a:solidFill>
                <a:prstClr val="white"/>
              </a:solidFill>
              <a:latin typeface="Calibri"/>
              <a:ea typeface="Heiti TC Light"/>
              <a:cs typeface="Calibri"/>
            </a:endParaRPr>
          </a:p>
        </p:txBody>
      </p:sp>
      <p:grpSp>
        <p:nvGrpSpPr>
          <p:cNvPr id="114" name="Group 113"/>
          <p:cNvGrpSpPr/>
          <p:nvPr/>
        </p:nvGrpSpPr>
        <p:grpSpPr>
          <a:xfrm>
            <a:off x="628652" y="1183822"/>
            <a:ext cx="1551215" cy="403806"/>
            <a:chOff x="838202" y="1578429"/>
            <a:chExt cx="2068286" cy="538408"/>
          </a:xfrm>
        </p:grpSpPr>
        <p:sp>
          <p:nvSpPr>
            <p:cNvPr id="6" name="Round Single Corner Rectangle 5"/>
            <p:cNvSpPr/>
            <p:nvPr/>
          </p:nvSpPr>
          <p:spPr>
            <a:xfrm flipH="1">
              <a:off x="838202" y="1578429"/>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2186" defTabSz="685783"/>
              <a:r>
                <a:rPr lang="zh-TW" altLang="en-US" sz="900" dirty="0">
                  <a:solidFill>
                    <a:prstClr val="white"/>
                  </a:solidFill>
                  <a:latin typeface="Calibri"/>
                  <a:ea typeface="Heiti TC Light"/>
                  <a:cs typeface="Calibri"/>
                </a:rPr>
                <a:t>食物</a:t>
              </a:r>
              <a:r>
                <a:rPr lang="en-US" sz="900" dirty="0">
                  <a:solidFill>
                    <a:prstClr val="white"/>
                  </a:solidFill>
                  <a:latin typeface="Calibri"/>
                  <a:ea typeface="Heiti TC Light"/>
                  <a:cs typeface="Calibri"/>
                </a:rPr>
                <a:t>Food</a:t>
              </a:r>
            </a:p>
          </p:txBody>
        </p:sp>
        <p:grpSp>
          <p:nvGrpSpPr>
            <p:cNvPr id="3" name="Group 4"/>
            <p:cNvGrpSpPr>
              <a:grpSpLocks noChangeAspect="1"/>
            </p:cNvGrpSpPr>
            <p:nvPr/>
          </p:nvGrpSpPr>
          <p:grpSpPr bwMode="auto">
            <a:xfrm>
              <a:off x="1034142" y="1708167"/>
              <a:ext cx="390423" cy="259409"/>
              <a:chOff x="-306" y="415"/>
              <a:chExt cx="298" cy="198"/>
            </a:xfrm>
            <a:solidFill>
              <a:srgbClr val="0CB27C"/>
            </a:solidFill>
          </p:grpSpPr>
          <p:sp>
            <p:nvSpPr>
              <p:cNvPr id="19" name="Freeform 6"/>
              <p:cNvSpPr>
                <a:spLocks/>
              </p:cNvSpPr>
              <p:nvPr/>
            </p:nvSpPr>
            <p:spPr bwMode="auto">
              <a:xfrm>
                <a:off x="-306" y="553"/>
                <a:ext cx="298" cy="60"/>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20" name="Freeform 7"/>
              <p:cNvSpPr>
                <a:spLocks/>
              </p:cNvSpPr>
              <p:nvPr/>
            </p:nvSpPr>
            <p:spPr bwMode="auto">
              <a:xfrm>
                <a:off x="-281" y="430"/>
                <a:ext cx="228" cy="135"/>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21" name="Freeform 8"/>
              <p:cNvSpPr>
                <a:spLocks/>
              </p:cNvSpPr>
              <p:nvPr/>
            </p:nvSpPr>
            <p:spPr bwMode="auto">
              <a:xfrm>
                <a:off x="-142" y="415"/>
                <a:ext cx="125" cy="126"/>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13" name="Group 112"/>
          <p:cNvGrpSpPr/>
          <p:nvPr/>
        </p:nvGrpSpPr>
        <p:grpSpPr>
          <a:xfrm>
            <a:off x="628652" y="1583098"/>
            <a:ext cx="1551215" cy="403807"/>
            <a:chOff x="838202" y="2110795"/>
            <a:chExt cx="2068286" cy="538409"/>
          </a:xfrm>
        </p:grpSpPr>
        <p:sp>
          <p:nvSpPr>
            <p:cNvPr id="7" name="Rectangle 6"/>
            <p:cNvSpPr/>
            <p:nvPr/>
          </p:nvSpPr>
          <p:spPr>
            <a:xfrm>
              <a:off x="838202" y="2110795"/>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住屋</a:t>
              </a:r>
              <a:r>
                <a:rPr lang="en-US" sz="900" dirty="0">
                  <a:solidFill>
                    <a:prstClr val="white"/>
                  </a:solidFill>
                  <a:latin typeface="Calibri"/>
                  <a:ea typeface="Heiti TC Light"/>
                  <a:cs typeface="Calibri"/>
                </a:rPr>
                <a:t>Housing</a:t>
              </a:r>
            </a:p>
          </p:txBody>
        </p:sp>
        <p:grpSp>
          <p:nvGrpSpPr>
            <p:cNvPr id="23" name="Group 11"/>
            <p:cNvGrpSpPr>
              <a:grpSpLocks noChangeAspect="1"/>
            </p:cNvGrpSpPr>
            <p:nvPr/>
          </p:nvGrpSpPr>
          <p:grpSpPr bwMode="auto">
            <a:xfrm>
              <a:off x="1066896" y="2246575"/>
              <a:ext cx="271463" cy="242888"/>
              <a:chOff x="-286" y="391"/>
              <a:chExt cx="171" cy="153"/>
            </a:xfrm>
            <a:solidFill>
              <a:srgbClr val="0CB27C"/>
            </a:solidFill>
          </p:grpSpPr>
          <p:sp>
            <p:nvSpPr>
              <p:cNvPr id="26" name="Freeform 13"/>
              <p:cNvSpPr>
                <a:spLocks/>
              </p:cNvSpPr>
              <p:nvPr/>
            </p:nvSpPr>
            <p:spPr bwMode="auto">
              <a:xfrm>
                <a:off x="-263" y="420"/>
                <a:ext cx="123" cy="124"/>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27" name="Freeform 14"/>
              <p:cNvSpPr>
                <a:spLocks/>
              </p:cNvSpPr>
              <p:nvPr/>
            </p:nvSpPr>
            <p:spPr bwMode="auto">
              <a:xfrm>
                <a:off x="-286" y="391"/>
                <a:ext cx="171" cy="82"/>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28" name="Freeform 15"/>
              <p:cNvSpPr>
                <a:spLocks/>
              </p:cNvSpPr>
              <p:nvPr/>
            </p:nvSpPr>
            <p:spPr bwMode="auto">
              <a:xfrm>
                <a:off x="-152" y="408"/>
                <a:ext cx="17" cy="35"/>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12" name="Group 111"/>
          <p:cNvGrpSpPr/>
          <p:nvPr/>
        </p:nvGrpSpPr>
        <p:grpSpPr>
          <a:xfrm>
            <a:off x="628652" y="1986904"/>
            <a:ext cx="1551215" cy="403807"/>
            <a:chOff x="838202" y="2649204"/>
            <a:chExt cx="2068286" cy="538409"/>
          </a:xfrm>
        </p:grpSpPr>
        <p:sp>
          <p:nvSpPr>
            <p:cNvPr id="8" name="Rectangle 7"/>
            <p:cNvSpPr/>
            <p:nvPr/>
          </p:nvSpPr>
          <p:spPr>
            <a:xfrm>
              <a:off x="838202" y="2649204"/>
              <a:ext cx="2068286" cy="538409"/>
            </a:xfrm>
            <a:prstGeom prst="rect">
              <a:avLst/>
            </a:prstGeom>
            <a:solidFill>
              <a:srgbClr val="000000"/>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服裝與服務</a:t>
              </a:r>
              <a:r>
                <a:rPr lang="en-US" sz="900" dirty="0">
                  <a:solidFill>
                    <a:prstClr val="white"/>
                  </a:solidFill>
                  <a:latin typeface="Calibri"/>
                  <a:ea typeface="Heiti TC Light"/>
                  <a:cs typeface="Calibri"/>
                </a:rPr>
                <a:t>Apparel  &amp; Service</a:t>
              </a:r>
            </a:p>
          </p:txBody>
        </p:sp>
        <p:sp>
          <p:nvSpPr>
            <p:cNvPr id="33" name="Freeform 20"/>
            <p:cNvSpPr>
              <a:spLocks noEditPoints="1"/>
            </p:cNvSpPr>
            <p:nvPr/>
          </p:nvSpPr>
          <p:spPr bwMode="auto">
            <a:xfrm>
              <a:off x="1066895" y="2756203"/>
              <a:ext cx="298713" cy="324410"/>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11" name="Group 110"/>
          <p:cNvGrpSpPr/>
          <p:nvPr/>
        </p:nvGrpSpPr>
        <p:grpSpPr>
          <a:xfrm>
            <a:off x="628652" y="2394344"/>
            <a:ext cx="1551215" cy="403807"/>
            <a:chOff x="838202" y="3192457"/>
            <a:chExt cx="2068286" cy="538409"/>
          </a:xfrm>
        </p:grpSpPr>
        <p:sp>
          <p:nvSpPr>
            <p:cNvPr id="9" name="Rectangle 8"/>
            <p:cNvSpPr/>
            <p:nvPr/>
          </p:nvSpPr>
          <p:spPr>
            <a:xfrm>
              <a:off x="838202" y="3192457"/>
              <a:ext cx="2068286" cy="538409"/>
            </a:xfrm>
            <a:prstGeom prst="rect">
              <a:avLst/>
            </a:prstGeom>
            <a:solidFill>
              <a:srgbClr val="000000"/>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交通</a:t>
              </a:r>
              <a:r>
                <a:rPr lang="en-US" sz="900" dirty="0">
                  <a:solidFill>
                    <a:prstClr val="white"/>
                  </a:solidFill>
                  <a:latin typeface="Calibri"/>
                  <a:ea typeface="Heiti TC Light"/>
                  <a:cs typeface="Calibri"/>
                </a:rPr>
                <a:t>Transportation</a:t>
              </a:r>
            </a:p>
          </p:txBody>
        </p:sp>
        <p:sp>
          <p:nvSpPr>
            <p:cNvPr id="38" name="Freeform 25"/>
            <p:cNvSpPr>
              <a:spLocks noEditPoints="1"/>
            </p:cNvSpPr>
            <p:nvPr/>
          </p:nvSpPr>
          <p:spPr bwMode="auto">
            <a:xfrm>
              <a:off x="1024163" y="3292924"/>
              <a:ext cx="340632" cy="334737"/>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10" name="Group 109"/>
          <p:cNvGrpSpPr/>
          <p:nvPr/>
        </p:nvGrpSpPr>
        <p:grpSpPr>
          <a:xfrm>
            <a:off x="628652" y="2795163"/>
            <a:ext cx="1551215" cy="403807"/>
            <a:chOff x="838202" y="3726882"/>
            <a:chExt cx="2068286" cy="538409"/>
          </a:xfrm>
        </p:grpSpPr>
        <p:sp>
          <p:nvSpPr>
            <p:cNvPr id="10" name="Rectangle 9"/>
            <p:cNvSpPr/>
            <p:nvPr/>
          </p:nvSpPr>
          <p:spPr>
            <a:xfrm>
              <a:off x="838202" y="3726882"/>
              <a:ext cx="2068286" cy="538409"/>
            </a:xfrm>
            <a:prstGeom prst="rect">
              <a:avLst/>
            </a:prstGeom>
            <a:solidFill>
              <a:srgbClr val="000000"/>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健康護理</a:t>
              </a:r>
              <a:r>
                <a:rPr lang="en-US" sz="900" dirty="0">
                  <a:solidFill>
                    <a:prstClr val="white"/>
                  </a:solidFill>
                  <a:latin typeface="Calibri"/>
                  <a:ea typeface="Heiti TC Light"/>
                  <a:cs typeface="Calibri"/>
                </a:rPr>
                <a:t>Healthcare</a:t>
              </a:r>
            </a:p>
          </p:txBody>
        </p:sp>
        <p:sp>
          <p:nvSpPr>
            <p:cNvPr id="43" name="Freeform 30"/>
            <p:cNvSpPr>
              <a:spLocks/>
            </p:cNvSpPr>
            <p:nvPr/>
          </p:nvSpPr>
          <p:spPr bwMode="auto">
            <a:xfrm>
              <a:off x="1084601" y="3892453"/>
              <a:ext cx="246289" cy="228595"/>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09" name="Group 108"/>
          <p:cNvGrpSpPr/>
          <p:nvPr/>
        </p:nvGrpSpPr>
        <p:grpSpPr>
          <a:xfrm>
            <a:off x="628652" y="3202602"/>
            <a:ext cx="1551215" cy="403807"/>
            <a:chOff x="838202" y="4270134"/>
            <a:chExt cx="2068286" cy="538409"/>
          </a:xfrm>
        </p:grpSpPr>
        <p:sp>
          <p:nvSpPr>
            <p:cNvPr id="11" name="Rectangle 10"/>
            <p:cNvSpPr/>
            <p:nvPr/>
          </p:nvSpPr>
          <p:spPr>
            <a:xfrm>
              <a:off x="838202" y="427013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娛樂</a:t>
              </a:r>
              <a:r>
                <a:rPr lang="en-US" sz="900" dirty="0">
                  <a:solidFill>
                    <a:prstClr val="white"/>
                  </a:solidFill>
                  <a:latin typeface="Calibri"/>
                  <a:ea typeface="Heiti TC Light"/>
                  <a:cs typeface="Calibri"/>
                </a:rPr>
                <a:t>Entertainment</a:t>
              </a:r>
            </a:p>
          </p:txBody>
        </p:sp>
        <p:sp>
          <p:nvSpPr>
            <p:cNvPr id="64" name="Freeform 51"/>
            <p:cNvSpPr>
              <a:spLocks noEditPoints="1"/>
            </p:cNvSpPr>
            <p:nvPr/>
          </p:nvSpPr>
          <p:spPr bwMode="auto">
            <a:xfrm>
              <a:off x="1052949" y="4428038"/>
              <a:ext cx="365760" cy="274320"/>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08" name="Group 107"/>
          <p:cNvGrpSpPr/>
          <p:nvPr/>
        </p:nvGrpSpPr>
        <p:grpSpPr>
          <a:xfrm>
            <a:off x="628652" y="3606408"/>
            <a:ext cx="1551215" cy="403807"/>
            <a:chOff x="838202" y="4808543"/>
            <a:chExt cx="2068286" cy="538409"/>
          </a:xfrm>
        </p:grpSpPr>
        <p:sp>
          <p:nvSpPr>
            <p:cNvPr id="12" name="Rectangle 11"/>
            <p:cNvSpPr/>
            <p:nvPr/>
          </p:nvSpPr>
          <p:spPr>
            <a:xfrm>
              <a:off x="838202" y="4808543"/>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個人護理產品及服務</a:t>
              </a:r>
              <a:r>
                <a:rPr lang="en-US" sz="900" dirty="0">
                  <a:solidFill>
                    <a:prstClr val="white"/>
                  </a:solidFill>
                  <a:latin typeface="Calibri"/>
                  <a:ea typeface="Heiti TC Light"/>
                  <a:cs typeface="Calibri"/>
                </a:rPr>
                <a:t>Personal Care Product &amp; Service</a:t>
              </a:r>
            </a:p>
          </p:txBody>
        </p:sp>
        <p:grpSp>
          <p:nvGrpSpPr>
            <p:cNvPr id="66" name="Group 54"/>
            <p:cNvGrpSpPr>
              <a:grpSpLocks noChangeAspect="1"/>
            </p:cNvGrpSpPr>
            <p:nvPr/>
          </p:nvGrpSpPr>
          <p:grpSpPr bwMode="auto">
            <a:xfrm>
              <a:off x="1100270" y="4914728"/>
              <a:ext cx="264526" cy="316495"/>
              <a:chOff x="-351" y="477"/>
              <a:chExt cx="565" cy="676"/>
            </a:xfrm>
            <a:solidFill>
              <a:srgbClr val="0CB27C"/>
            </a:solidFill>
          </p:grpSpPr>
          <p:sp>
            <p:nvSpPr>
              <p:cNvPr id="69" name="Freeform 56"/>
              <p:cNvSpPr>
                <a:spLocks/>
              </p:cNvSpPr>
              <p:nvPr/>
            </p:nvSpPr>
            <p:spPr bwMode="auto">
              <a:xfrm>
                <a:off x="-152" y="866"/>
                <a:ext cx="15" cy="14"/>
              </a:xfrm>
              <a:custGeom>
                <a:avLst/>
                <a:gdLst>
                  <a:gd name="T0" fmla="*/ 73 w 73"/>
                  <a:gd name="T1" fmla="*/ 0 h 74"/>
                  <a:gd name="T2" fmla="*/ 73 w 73"/>
                  <a:gd name="T3" fmla="*/ 3 h 74"/>
                  <a:gd name="T4" fmla="*/ 70 w 73"/>
                  <a:gd name="T5" fmla="*/ 12 h 74"/>
                  <a:gd name="T6" fmla="*/ 66 w 73"/>
                  <a:gd name="T7" fmla="*/ 23 h 74"/>
                  <a:gd name="T8" fmla="*/ 59 w 73"/>
                  <a:gd name="T9" fmla="*/ 37 h 74"/>
                  <a:gd name="T10" fmla="*/ 48 w 73"/>
                  <a:gd name="T11" fmla="*/ 50 h 74"/>
                  <a:gd name="T12" fmla="*/ 35 w 73"/>
                  <a:gd name="T13" fmla="*/ 60 h 74"/>
                  <a:gd name="T14" fmla="*/ 22 w 73"/>
                  <a:gd name="T15" fmla="*/ 67 h 74"/>
                  <a:gd name="T16" fmla="*/ 12 w 73"/>
                  <a:gd name="T17" fmla="*/ 71 h 74"/>
                  <a:gd name="T18" fmla="*/ 3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7 w 73"/>
                  <a:gd name="T33" fmla="*/ 14 h 74"/>
                  <a:gd name="T34" fmla="*/ 50 w 73"/>
                  <a:gd name="T35" fmla="*/ 8 h 74"/>
                  <a:gd name="T36" fmla="*/ 62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3" y="3"/>
                    </a:lnTo>
                    <a:lnTo>
                      <a:pt x="70" y="12"/>
                    </a:lnTo>
                    <a:lnTo>
                      <a:pt x="66" y="23"/>
                    </a:lnTo>
                    <a:lnTo>
                      <a:pt x="59" y="37"/>
                    </a:lnTo>
                    <a:lnTo>
                      <a:pt x="48" y="50"/>
                    </a:lnTo>
                    <a:lnTo>
                      <a:pt x="35" y="60"/>
                    </a:lnTo>
                    <a:lnTo>
                      <a:pt x="22" y="67"/>
                    </a:lnTo>
                    <a:lnTo>
                      <a:pt x="12" y="71"/>
                    </a:lnTo>
                    <a:lnTo>
                      <a:pt x="3" y="74"/>
                    </a:lnTo>
                    <a:lnTo>
                      <a:pt x="0" y="74"/>
                    </a:lnTo>
                    <a:lnTo>
                      <a:pt x="0" y="70"/>
                    </a:lnTo>
                    <a:lnTo>
                      <a:pt x="3" y="63"/>
                    </a:lnTo>
                    <a:lnTo>
                      <a:pt x="7" y="51"/>
                    </a:lnTo>
                    <a:lnTo>
                      <a:pt x="14" y="38"/>
                    </a:lnTo>
                    <a:lnTo>
                      <a:pt x="25" y="25"/>
                    </a:lnTo>
                    <a:lnTo>
                      <a:pt x="37" y="14"/>
                    </a:lnTo>
                    <a:lnTo>
                      <a:pt x="50" y="8"/>
                    </a:lnTo>
                    <a:lnTo>
                      <a:pt x="62"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0" name="Freeform 57"/>
              <p:cNvSpPr>
                <a:spLocks/>
              </p:cNvSpPr>
              <p:nvPr/>
            </p:nvSpPr>
            <p:spPr bwMode="auto">
              <a:xfrm>
                <a:off x="-152" y="888"/>
                <a:ext cx="15" cy="15"/>
              </a:xfrm>
              <a:custGeom>
                <a:avLst/>
                <a:gdLst>
                  <a:gd name="T0" fmla="*/ 0 w 73"/>
                  <a:gd name="T1" fmla="*/ 0 h 75"/>
                  <a:gd name="T2" fmla="*/ 3 w 73"/>
                  <a:gd name="T3" fmla="*/ 1 h 75"/>
                  <a:gd name="T4" fmla="*/ 12 w 73"/>
                  <a:gd name="T5" fmla="*/ 3 h 75"/>
                  <a:gd name="T6" fmla="*/ 22 w 73"/>
                  <a:gd name="T7" fmla="*/ 8 h 75"/>
                  <a:gd name="T8" fmla="*/ 35 w 73"/>
                  <a:gd name="T9" fmla="*/ 14 h 75"/>
                  <a:gd name="T10" fmla="*/ 48 w 73"/>
                  <a:gd name="T11" fmla="*/ 25 h 75"/>
                  <a:gd name="T12" fmla="*/ 59 w 73"/>
                  <a:gd name="T13" fmla="*/ 38 h 75"/>
                  <a:gd name="T14" fmla="*/ 66 w 73"/>
                  <a:gd name="T15" fmla="*/ 51 h 75"/>
                  <a:gd name="T16" fmla="*/ 70 w 73"/>
                  <a:gd name="T17" fmla="*/ 63 h 75"/>
                  <a:gd name="T18" fmla="*/ 73 w 73"/>
                  <a:gd name="T19" fmla="*/ 71 h 75"/>
                  <a:gd name="T20" fmla="*/ 73 w 73"/>
                  <a:gd name="T21" fmla="*/ 75 h 75"/>
                  <a:gd name="T22" fmla="*/ 69 w 73"/>
                  <a:gd name="T23" fmla="*/ 74 h 75"/>
                  <a:gd name="T24" fmla="*/ 62 w 73"/>
                  <a:gd name="T25" fmla="*/ 71 h 75"/>
                  <a:gd name="T26" fmla="*/ 50 w 73"/>
                  <a:gd name="T27" fmla="*/ 67 h 75"/>
                  <a:gd name="T28" fmla="*/ 37 w 73"/>
                  <a:gd name="T29" fmla="*/ 60 h 75"/>
                  <a:gd name="T30" fmla="*/ 25 w 73"/>
                  <a:gd name="T31" fmla="*/ 50 h 75"/>
                  <a:gd name="T32" fmla="*/ 14 w 73"/>
                  <a:gd name="T33" fmla="*/ 37 h 75"/>
                  <a:gd name="T34" fmla="*/ 7 w 73"/>
                  <a:gd name="T35" fmla="*/ 24 h 75"/>
                  <a:gd name="T36" fmla="*/ 3 w 73"/>
                  <a:gd name="T37" fmla="*/ 12 h 75"/>
                  <a:gd name="T38" fmla="*/ 0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2" y="8"/>
                    </a:lnTo>
                    <a:lnTo>
                      <a:pt x="35" y="14"/>
                    </a:lnTo>
                    <a:lnTo>
                      <a:pt x="48" y="25"/>
                    </a:lnTo>
                    <a:lnTo>
                      <a:pt x="59" y="38"/>
                    </a:lnTo>
                    <a:lnTo>
                      <a:pt x="66" y="51"/>
                    </a:lnTo>
                    <a:lnTo>
                      <a:pt x="70" y="63"/>
                    </a:lnTo>
                    <a:lnTo>
                      <a:pt x="73" y="71"/>
                    </a:lnTo>
                    <a:lnTo>
                      <a:pt x="73" y="75"/>
                    </a:lnTo>
                    <a:lnTo>
                      <a:pt x="69" y="74"/>
                    </a:lnTo>
                    <a:lnTo>
                      <a:pt x="62" y="71"/>
                    </a:lnTo>
                    <a:lnTo>
                      <a:pt x="50" y="67"/>
                    </a:lnTo>
                    <a:lnTo>
                      <a:pt x="37" y="60"/>
                    </a:lnTo>
                    <a:lnTo>
                      <a:pt x="25" y="50"/>
                    </a:lnTo>
                    <a:lnTo>
                      <a:pt x="14" y="37"/>
                    </a:lnTo>
                    <a:lnTo>
                      <a:pt x="7" y="24"/>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1" name="Freeform 58"/>
              <p:cNvSpPr>
                <a:spLocks/>
              </p:cNvSpPr>
              <p:nvPr/>
            </p:nvSpPr>
            <p:spPr bwMode="auto">
              <a:xfrm>
                <a:off x="-151" y="881"/>
                <a:ext cx="21" cy="6"/>
              </a:xfrm>
              <a:custGeom>
                <a:avLst/>
                <a:gdLst>
                  <a:gd name="T0" fmla="*/ 52 w 104"/>
                  <a:gd name="T1" fmla="*/ 0 h 34"/>
                  <a:gd name="T2" fmla="*/ 66 w 104"/>
                  <a:gd name="T3" fmla="*/ 1 h 34"/>
                  <a:gd name="T4" fmla="*/ 77 w 104"/>
                  <a:gd name="T5" fmla="*/ 4 h 34"/>
                  <a:gd name="T6" fmla="*/ 88 w 104"/>
                  <a:gd name="T7" fmla="*/ 8 h 34"/>
                  <a:gd name="T8" fmla="*/ 97 w 104"/>
                  <a:gd name="T9" fmla="*/ 13 h 34"/>
                  <a:gd name="T10" fmla="*/ 102 w 104"/>
                  <a:gd name="T11" fmla="*/ 16 h 34"/>
                  <a:gd name="T12" fmla="*/ 104 w 104"/>
                  <a:gd name="T13" fmla="*/ 17 h 34"/>
                  <a:gd name="T14" fmla="*/ 102 w 104"/>
                  <a:gd name="T15" fmla="*/ 19 h 34"/>
                  <a:gd name="T16" fmla="*/ 97 w 104"/>
                  <a:gd name="T17" fmla="*/ 21 h 34"/>
                  <a:gd name="T18" fmla="*/ 88 w 104"/>
                  <a:gd name="T19" fmla="*/ 26 h 34"/>
                  <a:gd name="T20" fmla="*/ 77 w 104"/>
                  <a:gd name="T21" fmla="*/ 30 h 34"/>
                  <a:gd name="T22" fmla="*/ 66 w 104"/>
                  <a:gd name="T23" fmla="*/ 33 h 34"/>
                  <a:gd name="T24" fmla="*/ 52 w 104"/>
                  <a:gd name="T25" fmla="*/ 34 h 34"/>
                  <a:gd name="T26" fmla="*/ 38 w 104"/>
                  <a:gd name="T27" fmla="*/ 33 h 34"/>
                  <a:gd name="T28" fmla="*/ 26 w 104"/>
                  <a:gd name="T29" fmla="*/ 30 h 34"/>
                  <a:gd name="T30" fmla="*/ 15 w 104"/>
                  <a:gd name="T31" fmla="*/ 26 h 34"/>
                  <a:gd name="T32" fmla="*/ 7 w 104"/>
                  <a:gd name="T33" fmla="*/ 21 h 34"/>
                  <a:gd name="T34" fmla="*/ 3 w 104"/>
                  <a:gd name="T35" fmla="*/ 19 h 34"/>
                  <a:gd name="T36" fmla="*/ 0 w 104"/>
                  <a:gd name="T37" fmla="*/ 17 h 34"/>
                  <a:gd name="T38" fmla="*/ 3 w 104"/>
                  <a:gd name="T39" fmla="*/ 16 h 34"/>
                  <a:gd name="T40" fmla="*/ 7 w 104"/>
                  <a:gd name="T41" fmla="*/ 13 h 34"/>
                  <a:gd name="T42" fmla="*/ 15 w 104"/>
                  <a:gd name="T43" fmla="*/ 8 h 34"/>
                  <a:gd name="T44" fmla="*/ 26 w 104"/>
                  <a:gd name="T45" fmla="*/ 4 h 34"/>
                  <a:gd name="T46" fmla="*/ 38 w 104"/>
                  <a:gd name="T47" fmla="*/ 1 h 34"/>
                  <a:gd name="T48" fmla="*/ 52 w 104"/>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34">
                    <a:moveTo>
                      <a:pt x="52" y="0"/>
                    </a:moveTo>
                    <a:lnTo>
                      <a:pt x="66" y="1"/>
                    </a:lnTo>
                    <a:lnTo>
                      <a:pt x="77" y="4"/>
                    </a:lnTo>
                    <a:lnTo>
                      <a:pt x="88" y="8"/>
                    </a:lnTo>
                    <a:lnTo>
                      <a:pt x="97" y="13"/>
                    </a:lnTo>
                    <a:lnTo>
                      <a:pt x="102" y="16"/>
                    </a:lnTo>
                    <a:lnTo>
                      <a:pt x="104" y="17"/>
                    </a:lnTo>
                    <a:lnTo>
                      <a:pt x="102" y="19"/>
                    </a:lnTo>
                    <a:lnTo>
                      <a:pt x="97" y="21"/>
                    </a:lnTo>
                    <a:lnTo>
                      <a:pt x="88" y="26"/>
                    </a:lnTo>
                    <a:lnTo>
                      <a:pt x="77" y="30"/>
                    </a:lnTo>
                    <a:lnTo>
                      <a:pt x="66" y="33"/>
                    </a:lnTo>
                    <a:lnTo>
                      <a:pt x="52" y="34"/>
                    </a:lnTo>
                    <a:lnTo>
                      <a:pt x="38" y="33"/>
                    </a:lnTo>
                    <a:lnTo>
                      <a:pt x="26" y="30"/>
                    </a:lnTo>
                    <a:lnTo>
                      <a:pt x="15" y="26"/>
                    </a:lnTo>
                    <a:lnTo>
                      <a:pt x="7" y="21"/>
                    </a:lnTo>
                    <a:lnTo>
                      <a:pt x="3" y="19"/>
                    </a:lnTo>
                    <a:lnTo>
                      <a:pt x="0" y="17"/>
                    </a:lnTo>
                    <a:lnTo>
                      <a:pt x="3" y="16"/>
                    </a:lnTo>
                    <a:lnTo>
                      <a:pt x="7" y="13"/>
                    </a:lnTo>
                    <a:lnTo>
                      <a:pt x="15" y="8"/>
                    </a:lnTo>
                    <a:lnTo>
                      <a:pt x="26" y="4"/>
                    </a:lnTo>
                    <a:lnTo>
                      <a:pt x="38" y="1"/>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2" name="Freeform 59"/>
              <p:cNvSpPr>
                <a:spLocks noEditPoints="1"/>
              </p:cNvSpPr>
              <p:nvPr/>
            </p:nvSpPr>
            <p:spPr bwMode="auto">
              <a:xfrm>
                <a:off x="-204" y="836"/>
                <a:ext cx="96" cy="96"/>
              </a:xfrm>
              <a:custGeom>
                <a:avLst/>
                <a:gdLst>
                  <a:gd name="T0" fmla="*/ 204 w 480"/>
                  <a:gd name="T1" fmla="*/ 20 h 484"/>
                  <a:gd name="T2" fmla="*/ 137 w 480"/>
                  <a:gd name="T3" fmla="*/ 42 h 484"/>
                  <a:gd name="T4" fmla="*/ 82 w 480"/>
                  <a:gd name="T5" fmla="*/ 83 h 484"/>
                  <a:gd name="T6" fmla="*/ 42 w 480"/>
                  <a:gd name="T7" fmla="*/ 139 h 484"/>
                  <a:gd name="T8" fmla="*/ 20 w 480"/>
                  <a:gd name="T9" fmla="*/ 206 h 484"/>
                  <a:gd name="T10" fmla="*/ 20 w 480"/>
                  <a:gd name="T11" fmla="*/ 279 h 484"/>
                  <a:gd name="T12" fmla="*/ 42 w 480"/>
                  <a:gd name="T13" fmla="*/ 345 h 484"/>
                  <a:gd name="T14" fmla="*/ 82 w 480"/>
                  <a:gd name="T15" fmla="*/ 402 h 484"/>
                  <a:gd name="T16" fmla="*/ 137 w 480"/>
                  <a:gd name="T17" fmla="*/ 441 h 484"/>
                  <a:gd name="T18" fmla="*/ 204 w 480"/>
                  <a:gd name="T19" fmla="*/ 464 h 484"/>
                  <a:gd name="T20" fmla="*/ 276 w 480"/>
                  <a:gd name="T21" fmla="*/ 464 h 484"/>
                  <a:gd name="T22" fmla="*/ 342 w 480"/>
                  <a:gd name="T23" fmla="*/ 441 h 484"/>
                  <a:gd name="T24" fmla="*/ 397 w 480"/>
                  <a:gd name="T25" fmla="*/ 402 h 484"/>
                  <a:gd name="T26" fmla="*/ 437 w 480"/>
                  <a:gd name="T27" fmla="*/ 345 h 484"/>
                  <a:gd name="T28" fmla="*/ 459 w 480"/>
                  <a:gd name="T29" fmla="*/ 279 h 484"/>
                  <a:gd name="T30" fmla="*/ 459 w 480"/>
                  <a:gd name="T31" fmla="*/ 205 h 484"/>
                  <a:gd name="T32" fmla="*/ 437 w 480"/>
                  <a:gd name="T33" fmla="*/ 138 h 484"/>
                  <a:gd name="T34" fmla="*/ 397 w 480"/>
                  <a:gd name="T35" fmla="*/ 83 h 484"/>
                  <a:gd name="T36" fmla="*/ 342 w 480"/>
                  <a:gd name="T37" fmla="*/ 42 h 484"/>
                  <a:gd name="T38" fmla="*/ 276 w 480"/>
                  <a:gd name="T39" fmla="*/ 20 h 484"/>
                  <a:gd name="T40" fmla="*/ 240 w 480"/>
                  <a:gd name="T41" fmla="*/ 0 h 484"/>
                  <a:gd name="T42" fmla="*/ 316 w 480"/>
                  <a:gd name="T43" fmla="*/ 12 h 484"/>
                  <a:gd name="T44" fmla="*/ 382 w 480"/>
                  <a:gd name="T45" fmla="*/ 47 h 484"/>
                  <a:gd name="T46" fmla="*/ 433 w 480"/>
                  <a:gd name="T47" fmla="*/ 100 h 484"/>
                  <a:gd name="T48" fmla="*/ 467 w 480"/>
                  <a:gd name="T49" fmla="*/ 165 h 484"/>
                  <a:gd name="T50" fmla="*/ 480 w 480"/>
                  <a:gd name="T51" fmla="*/ 242 h 484"/>
                  <a:gd name="T52" fmla="*/ 467 w 480"/>
                  <a:gd name="T53" fmla="*/ 318 h 484"/>
                  <a:gd name="T54" fmla="*/ 433 w 480"/>
                  <a:gd name="T55" fmla="*/ 385 h 484"/>
                  <a:gd name="T56" fmla="*/ 382 w 480"/>
                  <a:gd name="T57" fmla="*/ 437 h 484"/>
                  <a:gd name="T58" fmla="*/ 316 w 480"/>
                  <a:gd name="T59" fmla="*/ 472 h 484"/>
                  <a:gd name="T60" fmla="*/ 240 w 480"/>
                  <a:gd name="T61" fmla="*/ 484 h 484"/>
                  <a:gd name="T62" fmla="*/ 164 w 480"/>
                  <a:gd name="T63" fmla="*/ 472 h 484"/>
                  <a:gd name="T64" fmla="*/ 98 w 480"/>
                  <a:gd name="T65" fmla="*/ 437 h 484"/>
                  <a:gd name="T66" fmla="*/ 47 w 480"/>
                  <a:gd name="T67" fmla="*/ 385 h 484"/>
                  <a:gd name="T68" fmla="*/ 12 w 480"/>
                  <a:gd name="T69" fmla="*/ 318 h 484"/>
                  <a:gd name="T70" fmla="*/ 0 w 480"/>
                  <a:gd name="T71" fmla="*/ 242 h 484"/>
                  <a:gd name="T72" fmla="*/ 12 w 480"/>
                  <a:gd name="T73" fmla="*/ 165 h 484"/>
                  <a:gd name="T74" fmla="*/ 47 w 480"/>
                  <a:gd name="T75" fmla="*/ 100 h 484"/>
                  <a:gd name="T76" fmla="*/ 98 w 480"/>
                  <a:gd name="T77" fmla="*/ 47 h 484"/>
                  <a:gd name="T78" fmla="*/ 164 w 480"/>
                  <a:gd name="T79" fmla="*/ 12 h 484"/>
                  <a:gd name="T80" fmla="*/ 240 w 480"/>
                  <a:gd name="T8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0" h="484">
                    <a:moveTo>
                      <a:pt x="240" y="18"/>
                    </a:moveTo>
                    <a:lnTo>
                      <a:pt x="204" y="20"/>
                    </a:lnTo>
                    <a:lnTo>
                      <a:pt x="169" y="28"/>
                    </a:lnTo>
                    <a:lnTo>
                      <a:pt x="137" y="42"/>
                    </a:lnTo>
                    <a:lnTo>
                      <a:pt x="108" y="61"/>
                    </a:lnTo>
                    <a:lnTo>
                      <a:pt x="82" y="83"/>
                    </a:lnTo>
                    <a:lnTo>
                      <a:pt x="59" y="109"/>
                    </a:lnTo>
                    <a:lnTo>
                      <a:pt x="42" y="139"/>
                    </a:lnTo>
                    <a:lnTo>
                      <a:pt x="28" y="171"/>
                    </a:lnTo>
                    <a:lnTo>
                      <a:pt x="20" y="206"/>
                    </a:lnTo>
                    <a:lnTo>
                      <a:pt x="17" y="242"/>
                    </a:lnTo>
                    <a:lnTo>
                      <a:pt x="20" y="279"/>
                    </a:lnTo>
                    <a:lnTo>
                      <a:pt x="28" y="313"/>
                    </a:lnTo>
                    <a:lnTo>
                      <a:pt x="42" y="345"/>
                    </a:lnTo>
                    <a:lnTo>
                      <a:pt x="59" y="375"/>
                    </a:lnTo>
                    <a:lnTo>
                      <a:pt x="82" y="402"/>
                    </a:lnTo>
                    <a:lnTo>
                      <a:pt x="108" y="423"/>
                    </a:lnTo>
                    <a:lnTo>
                      <a:pt x="137" y="441"/>
                    </a:lnTo>
                    <a:lnTo>
                      <a:pt x="169" y="456"/>
                    </a:lnTo>
                    <a:lnTo>
                      <a:pt x="204" y="464"/>
                    </a:lnTo>
                    <a:lnTo>
                      <a:pt x="240" y="467"/>
                    </a:lnTo>
                    <a:lnTo>
                      <a:pt x="276" y="464"/>
                    </a:lnTo>
                    <a:lnTo>
                      <a:pt x="310" y="456"/>
                    </a:lnTo>
                    <a:lnTo>
                      <a:pt x="342" y="441"/>
                    </a:lnTo>
                    <a:lnTo>
                      <a:pt x="371" y="423"/>
                    </a:lnTo>
                    <a:lnTo>
                      <a:pt x="397" y="402"/>
                    </a:lnTo>
                    <a:lnTo>
                      <a:pt x="419" y="375"/>
                    </a:lnTo>
                    <a:lnTo>
                      <a:pt x="437" y="345"/>
                    </a:lnTo>
                    <a:lnTo>
                      <a:pt x="451" y="313"/>
                    </a:lnTo>
                    <a:lnTo>
                      <a:pt x="459" y="279"/>
                    </a:lnTo>
                    <a:lnTo>
                      <a:pt x="462" y="242"/>
                    </a:lnTo>
                    <a:lnTo>
                      <a:pt x="459" y="205"/>
                    </a:lnTo>
                    <a:lnTo>
                      <a:pt x="451" y="171"/>
                    </a:lnTo>
                    <a:lnTo>
                      <a:pt x="437" y="138"/>
                    </a:lnTo>
                    <a:lnTo>
                      <a:pt x="419" y="109"/>
                    </a:lnTo>
                    <a:lnTo>
                      <a:pt x="397" y="83"/>
                    </a:lnTo>
                    <a:lnTo>
                      <a:pt x="371" y="61"/>
                    </a:lnTo>
                    <a:lnTo>
                      <a:pt x="342" y="42"/>
                    </a:lnTo>
                    <a:lnTo>
                      <a:pt x="310" y="28"/>
                    </a:lnTo>
                    <a:lnTo>
                      <a:pt x="276" y="20"/>
                    </a:lnTo>
                    <a:lnTo>
                      <a:pt x="240" y="18"/>
                    </a:lnTo>
                    <a:close/>
                    <a:moveTo>
                      <a:pt x="240" y="0"/>
                    </a:moveTo>
                    <a:lnTo>
                      <a:pt x="278" y="3"/>
                    </a:lnTo>
                    <a:lnTo>
                      <a:pt x="316" y="12"/>
                    </a:lnTo>
                    <a:lnTo>
                      <a:pt x="350" y="27"/>
                    </a:lnTo>
                    <a:lnTo>
                      <a:pt x="382" y="47"/>
                    </a:lnTo>
                    <a:lnTo>
                      <a:pt x="410" y="71"/>
                    </a:lnTo>
                    <a:lnTo>
                      <a:pt x="433" y="100"/>
                    </a:lnTo>
                    <a:lnTo>
                      <a:pt x="452" y="131"/>
                    </a:lnTo>
                    <a:lnTo>
                      <a:pt x="467" y="165"/>
                    </a:lnTo>
                    <a:lnTo>
                      <a:pt x="477" y="203"/>
                    </a:lnTo>
                    <a:lnTo>
                      <a:pt x="480" y="242"/>
                    </a:lnTo>
                    <a:lnTo>
                      <a:pt x="477" y="282"/>
                    </a:lnTo>
                    <a:lnTo>
                      <a:pt x="467" y="318"/>
                    </a:lnTo>
                    <a:lnTo>
                      <a:pt x="452" y="353"/>
                    </a:lnTo>
                    <a:lnTo>
                      <a:pt x="433" y="385"/>
                    </a:lnTo>
                    <a:lnTo>
                      <a:pt x="410" y="413"/>
                    </a:lnTo>
                    <a:lnTo>
                      <a:pt x="382" y="437"/>
                    </a:lnTo>
                    <a:lnTo>
                      <a:pt x="350" y="457"/>
                    </a:lnTo>
                    <a:lnTo>
                      <a:pt x="316" y="472"/>
                    </a:lnTo>
                    <a:lnTo>
                      <a:pt x="278" y="481"/>
                    </a:lnTo>
                    <a:lnTo>
                      <a:pt x="240" y="484"/>
                    </a:lnTo>
                    <a:lnTo>
                      <a:pt x="201" y="481"/>
                    </a:lnTo>
                    <a:lnTo>
                      <a:pt x="164" y="472"/>
                    </a:lnTo>
                    <a:lnTo>
                      <a:pt x="130" y="457"/>
                    </a:lnTo>
                    <a:lnTo>
                      <a:pt x="98" y="437"/>
                    </a:lnTo>
                    <a:lnTo>
                      <a:pt x="70" y="413"/>
                    </a:lnTo>
                    <a:lnTo>
                      <a:pt x="47" y="385"/>
                    </a:lnTo>
                    <a:lnTo>
                      <a:pt x="26" y="353"/>
                    </a:lnTo>
                    <a:lnTo>
                      <a:pt x="12" y="318"/>
                    </a:lnTo>
                    <a:lnTo>
                      <a:pt x="3" y="282"/>
                    </a:lnTo>
                    <a:lnTo>
                      <a:pt x="0" y="242"/>
                    </a:lnTo>
                    <a:lnTo>
                      <a:pt x="3" y="203"/>
                    </a:lnTo>
                    <a:lnTo>
                      <a:pt x="12" y="165"/>
                    </a:lnTo>
                    <a:lnTo>
                      <a:pt x="26" y="131"/>
                    </a:lnTo>
                    <a:lnTo>
                      <a:pt x="47" y="100"/>
                    </a:lnTo>
                    <a:lnTo>
                      <a:pt x="70" y="71"/>
                    </a:lnTo>
                    <a:lnTo>
                      <a:pt x="98" y="47"/>
                    </a:lnTo>
                    <a:lnTo>
                      <a:pt x="130" y="27"/>
                    </a:lnTo>
                    <a:lnTo>
                      <a:pt x="164" y="12"/>
                    </a:lnTo>
                    <a:lnTo>
                      <a:pt x="201" y="3"/>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3" name="Freeform 60"/>
              <p:cNvSpPr>
                <a:spLocks/>
              </p:cNvSpPr>
              <p:nvPr/>
            </p:nvSpPr>
            <p:spPr bwMode="auto">
              <a:xfrm>
                <a:off x="-174" y="866"/>
                <a:ext cx="15" cy="14"/>
              </a:xfrm>
              <a:custGeom>
                <a:avLst/>
                <a:gdLst>
                  <a:gd name="T0" fmla="*/ 0 w 73"/>
                  <a:gd name="T1" fmla="*/ 0 h 74"/>
                  <a:gd name="T2" fmla="*/ 3 w 73"/>
                  <a:gd name="T3" fmla="*/ 1 h 74"/>
                  <a:gd name="T4" fmla="*/ 11 w 73"/>
                  <a:gd name="T5" fmla="*/ 3 h 74"/>
                  <a:gd name="T6" fmla="*/ 22 w 73"/>
                  <a:gd name="T7" fmla="*/ 8 h 74"/>
                  <a:gd name="T8" fmla="*/ 35 w 73"/>
                  <a:gd name="T9" fmla="*/ 14 h 74"/>
                  <a:gd name="T10" fmla="*/ 48 w 73"/>
                  <a:gd name="T11" fmla="*/ 25 h 74"/>
                  <a:gd name="T12" fmla="*/ 59 w 73"/>
                  <a:gd name="T13" fmla="*/ 38 h 74"/>
                  <a:gd name="T14" fmla="*/ 65 w 73"/>
                  <a:gd name="T15" fmla="*/ 51 h 74"/>
                  <a:gd name="T16" fmla="*/ 69 w 73"/>
                  <a:gd name="T17" fmla="*/ 63 h 74"/>
                  <a:gd name="T18" fmla="*/ 72 w 73"/>
                  <a:gd name="T19" fmla="*/ 70 h 74"/>
                  <a:gd name="T20" fmla="*/ 73 w 73"/>
                  <a:gd name="T21" fmla="*/ 74 h 74"/>
                  <a:gd name="T22" fmla="*/ 69 w 73"/>
                  <a:gd name="T23" fmla="*/ 74 h 74"/>
                  <a:gd name="T24" fmla="*/ 61 w 73"/>
                  <a:gd name="T25" fmla="*/ 71 h 74"/>
                  <a:gd name="T26" fmla="*/ 50 w 73"/>
                  <a:gd name="T27" fmla="*/ 67 h 74"/>
                  <a:gd name="T28" fmla="*/ 37 w 73"/>
                  <a:gd name="T29" fmla="*/ 60 h 74"/>
                  <a:gd name="T30" fmla="*/ 25 w 73"/>
                  <a:gd name="T31" fmla="*/ 50 h 74"/>
                  <a:gd name="T32" fmla="*/ 14 w 73"/>
                  <a:gd name="T33" fmla="*/ 37 h 74"/>
                  <a:gd name="T34" fmla="*/ 6 w 73"/>
                  <a:gd name="T35" fmla="*/ 23 h 74"/>
                  <a:gd name="T36" fmla="*/ 2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3" y="1"/>
                    </a:lnTo>
                    <a:lnTo>
                      <a:pt x="11" y="3"/>
                    </a:lnTo>
                    <a:lnTo>
                      <a:pt x="22" y="8"/>
                    </a:lnTo>
                    <a:lnTo>
                      <a:pt x="35" y="14"/>
                    </a:lnTo>
                    <a:lnTo>
                      <a:pt x="48" y="25"/>
                    </a:lnTo>
                    <a:lnTo>
                      <a:pt x="59" y="38"/>
                    </a:lnTo>
                    <a:lnTo>
                      <a:pt x="65" y="51"/>
                    </a:lnTo>
                    <a:lnTo>
                      <a:pt x="69" y="63"/>
                    </a:lnTo>
                    <a:lnTo>
                      <a:pt x="72" y="70"/>
                    </a:lnTo>
                    <a:lnTo>
                      <a:pt x="73" y="74"/>
                    </a:lnTo>
                    <a:lnTo>
                      <a:pt x="69" y="74"/>
                    </a:lnTo>
                    <a:lnTo>
                      <a:pt x="61" y="71"/>
                    </a:lnTo>
                    <a:lnTo>
                      <a:pt x="50" y="67"/>
                    </a:lnTo>
                    <a:lnTo>
                      <a:pt x="37" y="60"/>
                    </a:lnTo>
                    <a:lnTo>
                      <a:pt x="25" y="50"/>
                    </a:lnTo>
                    <a:lnTo>
                      <a:pt x="14" y="37"/>
                    </a:lnTo>
                    <a:lnTo>
                      <a:pt x="6" y="23"/>
                    </a:lnTo>
                    <a:lnTo>
                      <a:pt x="2"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4" name="Freeform 61"/>
              <p:cNvSpPr>
                <a:spLocks/>
              </p:cNvSpPr>
              <p:nvPr/>
            </p:nvSpPr>
            <p:spPr bwMode="auto">
              <a:xfrm>
                <a:off x="-174" y="888"/>
                <a:ext cx="15" cy="14"/>
              </a:xfrm>
              <a:custGeom>
                <a:avLst/>
                <a:gdLst>
                  <a:gd name="T0" fmla="*/ 73 w 73"/>
                  <a:gd name="T1" fmla="*/ 0 h 74"/>
                  <a:gd name="T2" fmla="*/ 72 w 73"/>
                  <a:gd name="T3" fmla="*/ 3 h 74"/>
                  <a:gd name="T4" fmla="*/ 69 w 73"/>
                  <a:gd name="T5" fmla="*/ 12 h 74"/>
                  <a:gd name="T6" fmla="*/ 65 w 73"/>
                  <a:gd name="T7" fmla="*/ 24 h 74"/>
                  <a:gd name="T8" fmla="*/ 59 w 73"/>
                  <a:gd name="T9" fmla="*/ 37 h 74"/>
                  <a:gd name="T10" fmla="*/ 48 w 73"/>
                  <a:gd name="T11" fmla="*/ 50 h 74"/>
                  <a:gd name="T12" fmla="*/ 35 w 73"/>
                  <a:gd name="T13" fmla="*/ 60 h 74"/>
                  <a:gd name="T14" fmla="*/ 22 w 73"/>
                  <a:gd name="T15" fmla="*/ 67 h 74"/>
                  <a:gd name="T16" fmla="*/ 11 w 73"/>
                  <a:gd name="T17" fmla="*/ 71 h 74"/>
                  <a:gd name="T18" fmla="*/ 3 w 73"/>
                  <a:gd name="T19" fmla="*/ 74 h 74"/>
                  <a:gd name="T20" fmla="*/ 0 w 73"/>
                  <a:gd name="T21" fmla="*/ 74 h 74"/>
                  <a:gd name="T22" fmla="*/ 0 w 73"/>
                  <a:gd name="T23" fmla="*/ 70 h 74"/>
                  <a:gd name="T24" fmla="*/ 2 w 73"/>
                  <a:gd name="T25" fmla="*/ 63 h 74"/>
                  <a:gd name="T26" fmla="*/ 6 w 73"/>
                  <a:gd name="T27" fmla="*/ 51 h 74"/>
                  <a:gd name="T28" fmla="*/ 14 w 73"/>
                  <a:gd name="T29" fmla="*/ 38 h 74"/>
                  <a:gd name="T30" fmla="*/ 25 w 73"/>
                  <a:gd name="T31" fmla="*/ 25 h 74"/>
                  <a:gd name="T32" fmla="*/ 37 w 73"/>
                  <a:gd name="T33" fmla="*/ 14 h 74"/>
                  <a:gd name="T34" fmla="*/ 50 w 73"/>
                  <a:gd name="T35" fmla="*/ 8 h 74"/>
                  <a:gd name="T36" fmla="*/ 61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69" y="12"/>
                    </a:lnTo>
                    <a:lnTo>
                      <a:pt x="65" y="24"/>
                    </a:lnTo>
                    <a:lnTo>
                      <a:pt x="59" y="37"/>
                    </a:lnTo>
                    <a:lnTo>
                      <a:pt x="48" y="50"/>
                    </a:lnTo>
                    <a:lnTo>
                      <a:pt x="35" y="60"/>
                    </a:lnTo>
                    <a:lnTo>
                      <a:pt x="22" y="67"/>
                    </a:lnTo>
                    <a:lnTo>
                      <a:pt x="11" y="71"/>
                    </a:lnTo>
                    <a:lnTo>
                      <a:pt x="3" y="74"/>
                    </a:lnTo>
                    <a:lnTo>
                      <a:pt x="0" y="74"/>
                    </a:lnTo>
                    <a:lnTo>
                      <a:pt x="0" y="70"/>
                    </a:lnTo>
                    <a:lnTo>
                      <a:pt x="2" y="63"/>
                    </a:lnTo>
                    <a:lnTo>
                      <a:pt x="6" y="51"/>
                    </a:lnTo>
                    <a:lnTo>
                      <a:pt x="14" y="38"/>
                    </a:lnTo>
                    <a:lnTo>
                      <a:pt x="25" y="25"/>
                    </a:lnTo>
                    <a:lnTo>
                      <a:pt x="37" y="14"/>
                    </a:lnTo>
                    <a:lnTo>
                      <a:pt x="50" y="8"/>
                    </a:lnTo>
                    <a:lnTo>
                      <a:pt x="61"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5" name="Freeform 62"/>
              <p:cNvSpPr>
                <a:spLocks/>
              </p:cNvSpPr>
              <p:nvPr/>
            </p:nvSpPr>
            <p:spPr bwMode="auto">
              <a:xfrm>
                <a:off x="-181" y="881"/>
                <a:ext cx="20" cy="6"/>
              </a:xfrm>
              <a:custGeom>
                <a:avLst/>
                <a:gdLst>
                  <a:gd name="T0" fmla="*/ 51 w 102"/>
                  <a:gd name="T1" fmla="*/ 0 h 34"/>
                  <a:gd name="T2" fmla="*/ 65 w 102"/>
                  <a:gd name="T3" fmla="*/ 1 h 34"/>
                  <a:gd name="T4" fmla="*/ 77 w 102"/>
                  <a:gd name="T5" fmla="*/ 4 h 34"/>
                  <a:gd name="T6" fmla="*/ 87 w 102"/>
                  <a:gd name="T7" fmla="*/ 8 h 34"/>
                  <a:gd name="T8" fmla="*/ 95 w 102"/>
                  <a:gd name="T9" fmla="*/ 13 h 34"/>
                  <a:gd name="T10" fmla="*/ 100 w 102"/>
                  <a:gd name="T11" fmla="*/ 16 h 34"/>
                  <a:gd name="T12" fmla="*/ 102 w 102"/>
                  <a:gd name="T13" fmla="*/ 17 h 34"/>
                  <a:gd name="T14" fmla="*/ 100 w 102"/>
                  <a:gd name="T15" fmla="*/ 19 h 34"/>
                  <a:gd name="T16" fmla="*/ 95 w 102"/>
                  <a:gd name="T17" fmla="*/ 21 h 34"/>
                  <a:gd name="T18" fmla="*/ 87 w 102"/>
                  <a:gd name="T19" fmla="*/ 26 h 34"/>
                  <a:gd name="T20" fmla="*/ 77 w 102"/>
                  <a:gd name="T21" fmla="*/ 30 h 34"/>
                  <a:gd name="T22" fmla="*/ 65 w 102"/>
                  <a:gd name="T23" fmla="*/ 33 h 34"/>
                  <a:gd name="T24" fmla="*/ 51 w 102"/>
                  <a:gd name="T25" fmla="*/ 34 h 34"/>
                  <a:gd name="T26" fmla="*/ 37 w 102"/>
                  <a:gd name="T27" fmla="*/ 33 h 34"/>
                  <a:gd name="T28" fmla="*/ 24 w 102"/>
                  <a:gd name="T29" fmla="*/ 30 h 34"/>
                  <a:gd name="T30" fmla="*/ 15 w 102"/>
                  <a:gd name="T31" fmla="*/ 26 h 34"/>
                  <a:gd name="T32" fmla="*/ 6 w 102"/>
                  <a:gd name="T33" fmla="*/ 21 h 34"/>
                  <a:gd name="T34" fmla="*/ 1 w 102"/>
                  <a:gd name="T35" fmla="*/ 19 h 34"/>
                  <a:gd name="T36" fmla="*/ 0 w 102"/>
                  <a:gd name="T37" fmla="*/ 17 h 34"/>
                  <a:gd name="T38" fmla="*/ 1 w 102"/>
                  <a:gd name="T39" fmla="*/ 16 h 34"/>
                  <a:gd name="T40" fmla="*/ 6 w 102"/>
                  <a:gd name="T41" fmla="*/ 13 h 34"/>
                  <a:gd name="T42" fmla="*/ 15 w 102"/>
                  <a:gd name="T43" fmla="*/ 8 h 34"/>
                  <a:gd name="T44" fmla="*/ 24 w 102"/>
                  <a:gd name="T45" fmla="*/ 4 h 34"/>
                  <a:gd name="T46" fmla="*/ 37 w 102"/>
                  <a:gd name="T47" fmla="*/ 1 h 34"/>
                  <a:gd name="T48" fmla="*/ 51 w 102"/>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34">
                    <a:moveTo>
                      <a:pt x="51" y="0"/>
                    </a:moveTo>
                    <a:lnTo>
                      <a:pt x="65" y="1"/>
                    </a:lnTo>
                    <a:lnTo>
                      <a:pt x="77" y="4"/>
                    </a:lnTo>
                    <a:lnTo>
                      <a:pt x="87" y="8"/>
                    </a:lnTo>
                    <a:lnTo>
                      <a:pt x="95" y="13"/>
                    </a:lnTo>
                    <a:lnTo>
                      <a:pt x="100" y="16"/>
                    </a:lnTo>
                    <a:lnTo>
                      <a:pt x="102" y="17"/>
                    </a:lnTo>
                    <a:lnTo>
                      <a:pt x="100" y="19"/>
                    </a:lnTo>
                    <a:lnTo>
                      <a:pt x="95" y="21"/>
                    </a:lnTo>
                    <a:lnTo>
                      <a:pt x="87" y="26"/>
                    </a:lnTo>
                    <a:lnTo>
                      <a:pt x="77" y="30"/>
                    </a:lnTo>
                    <a:lnTo>
                      <a:pt x="65" y="33"/>
                    </a:lnTo>
                    <a:lnTo>
                      <a:pt x="51" y="34"/>
                    </a:lnTo>
                    <a:lnTo>
                      <a:pt x="37" y="33"/>
                    </a:lnTo>
                    <a:lnTo>
                      <a:pt x="24" y="30"/>
                    </a:lnTo>
                    <a:lnTo>
                      <a:pt x="15" y="26"/>
                    </a:lnTo>
                    <a:lnTo>
                      <a:pt x="6" y="21"/>
                    </a:lnTo>
                    <a:lnTo>
                      <a:pt x="1" y="19"/>
                    </a:lnTo>
                    <a:lnTo>
                      <a:pt x="0" y="17"/>
                    </a:lnTo>
                    <a:lnTo>
                      <a:pt x="1" y="16"/>
                    </a:lnTo>
                    <a:lnTo>
                      <a:pt x="6" y="13"/>
                    </a:lnTo>
                    <a:lnTo>
                      <a:pt x="15" y="8"/>
                    </a:lnTo>
                    <a:lnTo>
                      <a:pt x="24"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6" name="Freeform 63"/>
              <p:cNvSpPr>
                <a:spLocks/>
              </p:cNvSpPr>
              <p:nvPr/>
            </p:nvSpPr>
            <p:spPr bwMode="auto">
              <a:xfrm>
                <a:off x="-159" y="889"/>
                <a:ext cx="7" cy="21"/>
              </a:xfrm>
              <a:custGeom>
                <a:avLst/>
                <a:gdLst>
                  <a:gd name="T0" fmla="*/ 17 w 34"/>
                  <a:gd name="T1" fmla="*/ 0 h 104"/>
                  <a:gd name="T2" fmla="*/ 18 w 34"/>
                  <a:gd name="T3" fmla="*/ 2 h 104"/>
                  <a:gd name="T4" fmla="*/ 21 w 34"/>
                  <a:gd name="T5" fmla="*/ 7 h 104"/>
                  <a:gd name="T6" fmla="*/ 25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5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8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8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5" y="15"/>
                    </a:lnTo>
                    <a:lnTo>
                      <a:pt x="30" y="26"/>
                    </a:lnTo>
                    <a:lnTo>
                      <a:pt x="33" y="39"/>
                    </a:lnTo>
                    <a:lnTo>
                      <a:pt x="34" y="52"/>
                    </a:lnTo>
                    <a:lnTo>
                      <a:pt x="33" y="66"/>
                    </a:lnTo>
                    <a:lnTo>
                      <a:pt x="30" y="79"/>
                    </a:lnTo>
                    <a:lnTo>
                      <a:pt x="25" y="89"/>
                    </a:lnTo>
                    <a:lnTo>
                      <a:pt x="21" y="97"/>
                    </a:lnTo>
                    <a:lnTo>
                      <a:pt x="18" y="102"/>
                    </a:lnTo>
                    <a:lnTo>
                      <a:pt x="17" y="104"/>
                    </a:lnTo>
                    <a:lnTo>
                      <a:pt x="16" y="102"/>
                    </a:lnTo>
                    <a:lnTo>
                      <a:pt x="13" y="97"/>
                    </a:lnTo>
                    <a:lnTo>
                      <a:pt x="8" y="89"/>
                    </a:lnTo>
                    <a:lnTo>
                      <a:pt x="4" y="79"/>
                    </a:lnTo>
                    <a:lnTo>
                      <a:pt x="1" y="66"/>
                    </a:lnTo>
                    <a:lnTo>
                      <a:pt x="0" y="52"/>
                    </a:lnTo>
                    <a:lnTo>
                      <a:pt x="1" y="39"/>
                    </a:lnTo>
                    <a:lnTo>
                      <a:pt x="4" y="26"/>
                    </a:lnTo>
                    <a:lnTo>
                      <a:pt x="8"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7" name="Freeform 64"/>
              <p:cNvSpPr>
                <a:spLocks/>
              </p:cNvSpPr>
              <p:nvPr/>
            </p:nvSpPr>
            <p:spPr bwMode="auto">
              <a:xfrm>
                <a:off x="-151" y="1022"/>
                <a:ext cx="153" cy="19"/>
              </a:xfrm>
              <a:custGeom>
                <a:avLst/>
                <a:gdLst>
                  <a:gd name="T0" fmla="*/ 261 w 767"/>
                  <a:gd name="T1" fmla="*/ 1 h 96"/>
                  <a:gd name="T2" fmla="*/ 306 w 767"/>
                  <a:gd name="T3" fmla="*/ 11 h 96"/>
                  <a:gd name="T4" fmla="*/ 344 w 767"/>
                  <a:gd name="T5" fmla="*/ 23 h 96"/>
                  <a:gd name="T6" fmla="*/ 373 w 767"/>
                  <a:gd name="T7" fmla="*/ 32 h 96"/>
                  <a:gd name="T8" fmla="*/ 395 w 767"/>
                  <a:gd name="T9" fmla="*/ 32 h 96"/>
                  <a:gd name="T10" fmla="*/ 432 w 767"/>
                  <a:gd name="T11" fmla="*/ 24 h 96"/>
                  <a:gd name="T12" fmla="*/ 478 w 767"/>
                  <a:gd name="T13" fmla="*/ 14 h 96"/>
                  <a:gd name="T14" fmla="*/ 534 w 767"/>
                  <a:gd name="T15" fmla="*/ 6 h 96"/>
                  <a:gd name="T16" fmla="*/ 593 w 767"/>
                  <a:gd name="T17" fmla="*/ 6 h 96"/>
                  <a:gd name="T18" fmla="*/ 650 w 767"/>
                  <a:gd name="T19" fmla="*/ 11 h 96"/>
                  <a:gd name="T20" fmla="*/ 702 w 767"/>
                  <a:gd name="T21" fmla="*/ 19 h 96"/>
                  <a:gd name="T22" fmla="*/ 741 w 767"/>
                  <a:gd name="T23" fmla="*/ 27 h 96"/>
                  <a:gd name="T24" fmla="*/ 764 w 767"/>
                  <a:gd name="T25" fmla="*/ 33 h 96"/>
                  <a:gd name="T26" fmla="*/ 764 w 767"/>
                  <a:gd name="T27" fmla="*/ 35 h 96"/>
                  <a:gd name="T28" fmla="*/ 744 w 767"/>
                  <a:gd name="T29" fmla="*/ 45 h 96"/>
                  <a:gd name="T30" fmla="*/ 708 w 767"/>
                  <a:gd name="T31" fmla="*/ 60 h 96"/>
                  <a:gd name="T32" fmla="*/ 657 w 767"/>
                  <a:gd name="T33" fmla="*/ 76 h 96"/>
                  <a:gd name="T34" fmla="*/ 593 w 767"/>
                  <a:gd name="T35" fmla="*/ 89 h 96"/>
                  <a:gd name="T36" fmla="*/ 516 w 767"/>
                  <a:gd name="T37" fmla="*/ 92 h 96"/>
                  <a:gd name="T38" fmla="*/ 429 w 767"/>
                  <a:gd name="T39" fmla="*/ 87 h 96"/>
                  <a:gd name="T40" fmla="*/ 353 w 767"/>
                  <a:gd name="T41" fmla="*/ 87 h 96"/>
                  <a:gd name="T42" fmla="*/ 292 w 767"/>
                  <a:gd name="T43" fmla="*/ 93 h 96"/>
                  <a:gd name="T44" fmla="*/ 235 w 767"/>
                  <a:gd name="T45" fmla="*/ 96 h 96"/>
                  <a:gd name="T46" fmla="*/ 164 w 767"/>
                  <a:gd name="T47" fmla="*/ 89 h 96"/>
                  <a:gd name="T48" fmla="*/ 103 w 767"/>
                  <a:gd name="T49" fmla="*/ 75 h 96"/>
                  <a:gd name="T50" fmla="*/ 55 w 767"/>
                  <a:gd name="T51" fmla="*/ 59 h 96"/>
                  <a:gd name="T52" fmla="*/ 21 w 767"/>
                  <a:gd name="T53" fmla="*/ 43 h 96"/>
                  <a:gd name="T54" fmla="*/ 2 w 767"/>
                  <a:gd name="T55" fmla="*/ 34 h 96"/>
                  <a:gd name="T56" fmla="*/ 3 w 767"/>
                  <a:gd name="T57" fmla="*/ 33 h 96"/>
                  <a:gd name="T58" fmla="*/ 26 w 767"/>
                  <a:gd name="T59" fmla="*/ 27 h 96"/>
                  <a:gd name="T60" fmla="*/ 65 w 767"/>
                  <a:gd name="T61" fmla="*/ 19 h 96"/>
                  <a:gd name="T62" fmla="*/ 117 w 767"/>
                  <a:gd name="T63" fmla="*/ 10 h 96"/>
                  <a:gd name="T64" fmla="*/ 176 w 767"/>
                  <a:gd name="T65" fmla="*/ 4 h 96"/>
                  <a:gd name="T66" fmla="*/ 237 w 767"/>
                  <a:gd name="T6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7" h="96">
                    <a:moveTo>
                      <a:pt x="237" y="0"/>
                    </a:moveTo>
                    <a:lnTo>
                      <a:pt x="261" y="1"/>
                    </a:lnTo>
                    <a:lnTo>
                      <a:pt x="283" y="6"/>
                    </a:lnTo>
                    <a:lnTo>
                      <a:pt x="306" y="11"/>
                    </a:lnTo>
                    <a:lnTo>
                      <a:pt x="326" y="17"/>
                    </a:lnTo>
                    <a:lnTo>
                      <a:pt x="344" y="23"/>
                    </a:lnTo>
                    <a:lnTo>
                      <a:pt x="360" y="28"/>
                    </a:lnTo>
                    <a:lnTo>
                      <a:pt x="373" y="32"/>
                    </a:lnTo>
                    <a:lnTo>
                      <a:pt x="383" y="33"/>
                    </a:lnTo>
                    <a:lnTo>
                      <a:pt x="395" y="32"/>
                    </a:lnTo>
                    <a:lnTo>
                      <a:pt x="412" y="28"/>
                    </a:lnTo>
                    <a:lnTo>
                      <a:pt x="432" y="24"/>
                    </a:lnTo>
                    <a:lnTo>
                      <a:pt x="454" y="19"/>
                    </a:lnTo>
                    <a:lnTo>
                      <a:pt x="478" y="14"/>
                    </a:lnTo>
                    <a:lnTo>
                      <a:pt x="505" y="9"/>
                    </a:lnTo>
                    <a:lnTo>
                      <a:pt x="534" y="6"/>
                    </a:lnTo>
                    <a:lnTo>
                      <a:pt x="563" y="5"/>
                    </a:lnTo>
                    <a:lnTo>
                      <a:pt x="593" y="6"/>
                    </a:lnTo>
                    <a:lnTo>
                      <a:pt x="623" y="8"/>
                    </a:lnTo>
                    <a:lnTo>
                      <a:pt x="650" y="11"/>
                    </a:lnTo>
                    <a:lnTo>
                      <a:pt x="677" y="14"/>
                    </a:lnTo>
                    <a:lnTo>
                      <a:pt x="702" y="19"/>
                    </a:lnTo>
                    <a:lnTo>
                      <a:pt x="723" y="23"/>
                    </a:lnTo>
                    <a:lnTo>
                      <a:pt x="741" y="27"/>
                    </a:lnTo>
                    <a:lnTo>
                      <a:pt x="755" y="31"/>
                    </a:lnTo>
                    <a:lnTo>
                      <a:pt x="764" y="33"/>
                    </a:lnTo>
                    <a:lnTo>
                      <a:pt x="767" y="33"/>
                    </a:lnTo>
                    <a:lnTo>
                      <a:pt x="764" y="35"/>
                    </a:lnTo>
                    <a:lnTo>
                      <a:pt x="757" y="38"/>
                    </a:lnTo>
                    <a:lnTo>
                      <a:pt x="744" y="45"/>
                    </a:lnTo>
                    <a:lnTo>
                      <a:pt x="728" y="52"/>
                    </a:lnTo>
                    <a:lnTo>
                      <a:pt x="708" y="60"/>
                    </a:lnTo>
                    <a:lnTo>
                      <a:pt x="685" y="68"/>
                    </a:lnTo>
                    <a:lnTo>
                      <a:pt x="657" y="76"/>
                    </a:lnTo>
                    <a:lnTo>
                      <a:pt x="626" y="83"/>
                    </a:lnTo>
                    <a:lnTo>
                      <a:pt x="593" y="89"/>
                    </a:lnTo>
                    <a:lnTo>
                      <a:pt x="556" y="92"/>
                    </a:lnTo>
                    <a:lnTo>
                      <a:pt x="516" y="92"/>
                    </a:lnTo>
                    <a:lnTo>
                      <a:pt x="474" y="90"/>
                    </a:lnTo>
                    <a:lnTo>
                      <a:pt x="429" y="87"/>
                    </a:lnTo>
                    <a:lnTo>
                      <a:pt x="383" y="84"/>
                    </a:lnTo>
                    <a:lnTo>
                      <a:pt x="353" y="87"/>
                    </a:lnTo>
                    <a:lnTo>
                      <a:pt x="322" y="90"/>
                    </a:lnTo>
                    <a:lnTo>
                      <a:pt x="292" y="93"/>
                    </a:lnTo>
                    <a:lnTo>
                      <a:pt x="263" y="96"/>
                    </a:lnTo>
                    <a:lnTo>
                      <a:pt x="235" y="96"/>
                    </a:lnTo>
                    <a:lnTo>
                      <a:pt x="198" y="93"/>
                    </a:lnTo>
                    <a:lnTo>
                      <a:pt x="164" y="89"/>
                    </a:lnTo>
                    <a:lnTo>
                      <a:pt x="132" y="82"/>
                    </a:lnTo>
                    <a:lnTo>
                      <a:pt x="103" y="75"/>
                    </a:lnTo>
                    <a:lnTo>
                      <a:pt x="77" y="66"/>
                    </a:lnTo>
                    <a:lnTo>
                      <a:pt x="55" y="59"/>
                    </a:lnTo>
                    <a:lnTo>
                      <a:pt x="35" y="50"/>
                    </a:lnTo>
                    <a:lnTo>
                      <a:pt x="21" y="43"/>
                    </a:lnTo>
                    <a:lnTo>
                      <a:pt x="9" y="38"/>
                    </a:lnTo>
                    <a:lnTo>
                      <a:pt x="2" y="34"/>
                    </a:lnTo>
                    <a:lnTo>
                      <a:pt x="0" y="33"/>
                    </a:lnTo>
                    <a:lnTo>
                      <a:pt x="3" y="33"/>
                    </a:lnTo>
                    <a:lnTo>
                      <a:pt x="12" y="31"/>
                    </a:lnTo>
                    <a:lnTo>
                      <a:pt x="26" y="27"/>
                    </a:lnTo>
                    <a:lnTo>
                      <a:pt x="43" y="23"/>
                    </a:lnTo>
                    <a:lnTo>
                      <a:pt x="65" y="19"/>
                    </a:lnTo>
                    <a:lnTo>
                      <a:pt x="90" y="14"/>
                    </a:lnTo>
                    <a:lnTo>
                      <a:pt x="117" y="10"/>
                    </a:lnTo>
                    <a:lnTo>
                      <a:pt x="146" y="7"/>
                    </a:lnTo>
                    <a:lnTo>
                      <a:pt x="176" y="4"/>
                    </a:lnTo>
                    <a:lnTo>
                      <a:pt x="206" y="1"/>
                    </a:lnTo>
                    <a:lnTo>
                      <a:pt x="2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8" name="Freeform 65"/>
              <p:cNvSpPr>
                <a:spLocks/>
              </p:cNvSpPr>
              <p:nvPr/>
            </p:nvSpPr>
            <p:spPr bwMode="auto">
              <a:xfrm>
                <a:off x="-159" y="858"/>
                <a:ext cx="7" cy="21"/>
              </a:xfrm>
              <a:custGeom>
                <a:avLst/>
                <a:gdLst>
                  <a:gd name="T0" fmla="*/ 17 w 34"/>
                  <a:gd name="T1" fmla="*/ 0 h 104"/>
                  <a:gd name="T2" fmla="*/ 18 w 34"/>
                  <a:gd name="T3" fmla="*/ 3 h 104"/>
                  <a:gd name="T4" fmla="*/ 21 w 34"/>
                  <a:gd name="T5" fmla="*/ 8 h 104"/>
                  <a:gd name="T6" fmla="*/ 25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5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8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8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5" y="16"/>
                    </a:lnTo>
                    <a:lnTo>
                      <a:pt x="30" y="26"/>
                    </a:lnTo>
                    <a:lnTo>
                      <a:pt x="33" y="38"/>
                    </a:lnTo>
                    <a:lnTo>
                      <a:pt x="34" y="52"/>
                    </a:lnTo>
                    <a:lnTo>
                      <a:pt x="33" y="66"/>
                    </a:lnTo>
                    <a:lnTo>
                      <a:pt x="30" y="78"/>
                    </a:lnTo>
                    <a:lnTo>
                      <a:pt x="25" y="89"/>
                    </a:lnTo>
                    <a:lnTo>
                      <a:pt x="21" y="98"/>
                    </a:lnTo>
                    <a:lnTo>
                      <a:pt x="18" y="102"/>
                    </a:lnTo>
                    <a:lnTo>
                      <a:pt x="17" y="104"/>
                    </a:lnTo>
                    <a:lnTo>
                      <a:pt x="16" y="102"/>
                    </a:lnTo>
                    <a:lnTo>
                      <a:pt x="13" y="98"/>
                    </a:lnTo>
                    <a:lnTo>
                      <a:pt x="8" y="89"/>
                    </a:lnTo>
                    <a:lnTo>
                      <a:pt x="4" y="78"/>
                    </a:lnTo>
                    <a:lnTo>
                      <a:pt x="1" y="66"/>
                    </a:lnTo>
                    <a:lnTo>
                      <a:pt x="0" y="52"/>
                    </a:lnTo>
                    <a:lnTo>
                      <a:pt x="1" y="38"/>
                    </a:lnTo>
                    <a:lnTo>
                      <a:pt x="4" y="26"/>
                    </a:lnTo>
                    <a:lnTo>
                      <a:pt x="8"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9" name="Freeform 66"/>
              <p:cNvSpPr>
                <a:spLocks/>
              </p:cNvSpPr>
              <p:nvPr/>
            </p:nvSpPr>
            <p:spPr bwMode="auto">
              <a:xfrm>
                <a:off x="-12" y="866"/>
                <a:ext cx="15" cy="14"/>
              </a:xfrm>
              <a:custGeom>
                <a:avLst/>
                <a:gdLst>
                  <a:gd name="T0" fmla="*/ 0 w 73"/>
                  <a:gd name="T1" fmla="*/ 0 h 74"/>
                  <a:gd name="T2" fmla="*/ 4 w 73"/>
                  <a:gd name="T3" fmla="*/ 1 h 74"/>
                  <a:gd name="T4" fmla="*/ 11 w 73"/>
                  <a:gd name="T5" fmla="*/ 3 h 74"/>
                  <a:gd name="T6" fmla="*/ 23 w 73"/>
                  <a:gd name="T7" fmla="*/ 8 h 74"/>
                  <a:gd name="T8" fmla="*/ 36 w 73"/>
                  <a:gd name="T9" fmla="*/ 14 h 74"/>
                  <a:gd name="T10" fmla="*/ 48 w 73"/>
                  <a:gd name="T11" fmla="*/ 25 h 74"/>
                  <a:gd name="T12" fmla="*/ 59 w 73"/>
                  <a:gd name="T13" fmla="*/ 38 h 74"/>
                  <a:gd name="T14" fmla="*/ 66 w 73"/>
                  <a:gd name="T15" fmla="*/ 51 h 74"/>
                  <a:gd name="T16" fmla="*/ 70 w 73"/>
                  <a:gd name="T17" fmla="*/ 63 h 74"/>
                  <a:gd name="T18" fmla="*/ 72 w 73"/>
                  <a:gd name="T19" fmla="*/ 70 h 74"/>
                  <a:gd name="T20" fmla="*/ 73 w 73"/>
                  <a:gd name="T21" fmla="*/ 74 h 74"/>
                  <a:gd name="T22" fmla="*/ 70 w 73"/>
                  <a:gd name="T23" fmla="*/ 74 h 74"/>
                  <a:gd name="T24" fmla="*/ 61 w 73"/>
                  <a:gd name="T25" fmla="*/ 71 h 74"/>
                  <a:gd name="T26" fmla="*/ 51 w 73"/>
                  <a:gd name="T27" fmla="*/ 67 h 74"/>
                  <a:gd name="T28" fmla="*/ 38 w 73"/>
                  <a:gd name="T29" fmla="*/ 60 h 74"/>
                  <a:gd name="T30" fmla="*/ 25 w 73"/>
                  <a:gd name="T31" fmla="*/ 50 h 74"/>
                  <a:gd name="T32" fmla="*/ 14 w 73"/>
                  <a:gd name="T33" fmla="*/ 37 h 74"/>
                  <a:gd name="T34" fmla="*/ 7 w 73"/>
                  <a:gd name="T35" fmla="*/ 23 h 74"/>
                  <a:gd name="T36" fmla="*/ 3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4" y="1"/>
                    </a:lnTo>
                    <a:lnTo>
                      <a:pt x="11" y="3"/>
                    </a:lnTo>
                    <a:lnTo>
                      <a:pt x="23" y="8"/>
                    </a:lnTo>
                    <a:lnTo>
                      <a:pt x="36" y="14"/>
                    </a:lnTo>
                    <a:lnTo>
                      <a:pt x="48" y="25"/>
                    </a:lnTo>
                    <a:lnTo>
                      <a:pt x="59" y="38"/>
                    </a:lnTo>
                    <a:lnTo>
                      <a:pt x="66" y="51"/>
                    </a:lnTo>
                    <a:lnTo>
                      <a:pt x="70" y="63"/>
                    </a:lnTo>
                    <a:lnTo>
                      <a:pt x="72" y="70"/>
                    </a:lnTo>
                    <a:lnTo>
                      <a:pt x="73" y="74"/>
                    </a:lnTo>
                    <a:lnTo>
                      <a:pt x="70" y="74"/>
                    </a:lnTo>
                    <a:lnTo>
                      <a:pt x="61" y="71"/>
                    </a:lnTo>
                    <a:lnTo>
                      <a:pt x="51" y="67"/>
                    </a:lnTo>
                    <a:lnTo>
                      <a:pt x="38" y="60"/>
                    </a:lnTo>
                    <a:lnTo>
                      <a:pt x="25" y="50"/>
                    </a:lnTo>
                    <a:lnTo>
                      <a:pt x="14" y="37"/>
                    </a:lnTo>
                    <a:lnTo>
                      <a:pt x="7" y="23"/>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0" name="Freeform 67"/>
              <p:cNvSpPr>
                <a:spLocks/>
              </p:cNvSpPr>
              <p:nvPr/>
            </p:nvSpPr>
            <p:spPr bwMode="auto">
              <a:xfrm>
                <a:off x="10" y="888"/>
                <a:ext cx="15" cy="15"/>
              </a:xfrm>
              <a:custGeom>
                <a:avLst/>
                <a:gdLst>
                  <a:gd name="T0" fmla="*/ 0 w 73"/>
                  <a:gd name="T1" fmla="*/ 0 h 75"/>
                  <a:gd name="T2" fmla="*/ 3 w 73"/>
                  <a:gd name="T3" fmla="*/ 1 h 75"/>
                  <a:gd name="T4" fmla="*/ 12 w 73"/>
                  <a:gd name="T5" fmla="*/ 3 h 75"/>
                  <a:gd name="T6" fmla="*/ 23 w 73"/>
                  <a:gd name="T7" fmla="*/ 8 h 75"/>
                  <a:gd name="T8" fmla="*/ 36 w 73"/>
                  <a:gd name="T9" fmla="*/ 14 h 75"/>
                  <a:gd name="T10" fmla="*/ 48 w 73"/>
                  <a:gd name="T11" fmla="*/ 25 h 75"/>
                  <a:gd name="T12" fmla="*/ 59 w 73"/>
                  <a:gd name="T13" fmla="*/ 38 h 75"/>
                  <a:gd name="T14" fmla="*/ 65 w 73"/>
                  <a:gd name="T15" fmla="*/ 51 h 75"/>
                  <a:gd name="T16" fmla="*/ 70 w 73"/>
                  <a:gd name="T17" fmla="*/ 63 h 75"/>
                  <a:gd name="T18" fmla="*/ 72 w 73"/>
                  <a:gd name="T19" fmla="*/ 71 h 75"/>
                  <a:gd name="T20" fmla="*/ 73 w 73"/>
                  <a:gd name="T21" fmla="*/ 75 h 75"/>
                  <a:gd name="T22" fmla="*/ 70 w 73"/>
                  <a:gd name="T23" fmla="*/ 74 h 75"/>
                  <a:gd name="T24" fmla="*/ 61 w 73"/>
                  <a:gd name="T25" fmla="*/ 71 h 75"/>
                  <a:gd name="T26" fmla="*/ 50 w 73"/>
                  <a:gd name="T27" fmla="*/ 67 h 75"/>
                  <a:gd name="T28" fmla="*/ 38 w 73"/>
                  <a:gd name="T29" fmla="*/ 60 h 75"/>
                  <a:gd name="T30" fmla="*/ 25 w 73"/>
                  <a:gd name="T31" fmla="*/ 50 h 75"/>
                  <a:gd name="T32" fmla="*/ 14 w 73"/>
                  <a:gd name="T33" fmla="*/ 37 h 75"/>
                  <a:gd name="T34" fmla="*/ 8 w 73"/>
                  <a:gd name="T35" fmla="*/ 24 h 75"/>
                  <a:gd name="T36" fmla="*/ 3 w 73"/>
                  <a:gd name="T37" fmla="*/ 12 h 75"/>
                  <a:gd name="T38" fmla="*/ 1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3" y="8"/>
                    </a:lnTo>
                    <a:lnTo>
                      <a:pt x="36" y="14"/>
                    </a:lnTo>
                    <a:lnTo>
                      <a:pt x="48" y="25"/>
                    </a:lnTo>
                    <a:lnTo>
                      <a:pt x="59" y="38"/>
                    </a:lnTo>
                    <a:lnTo>
                      <a:pt x="65" y="51"/>
                    </a:lnTo>
                    <a:lnTo>
                      <a:pt x="70" y="63"/>
                    </a:lnTo>
                    <a:lnTo>
                      <a:pt x="72" y="71"/>
                    </a:lnTo>
                    <a:lnTo>
                      <a:pt x="73" y="75"/>
                    </a:lnTo>
                    <a:lnTo>
                      <a:pt x="70" y="74"/>
                    </a:lnTo>
                    <a:lnTo>
                      <a:pt x="61" y="71"/>
                    </a:lnTo>
                    <a:lnTo>
                      <a:pt x="50" y="67"/>
                    </a:lnTo>
                    <a:lnTo>
                      <a:pt x="38" y="60"/>
                    </a:lnTo>
                    <a:lnTo>
                      <a:pt x="25" y="50"/>
                    </a:lnTo>
                    <a:lnTo>
                      <a:pt x="14" y="37"/>
                    </a:lnTo>
                    <a:lnTo>
                      <a:pt x="8" y="24"/>
                    </a:lnTo>
                    <a:lnTo>
                      <a:pt x="3" y="12"/>
                    </a:lnTo>
                    <a:lnTo>
                      <a:pt x="1"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1" name="Freeform 68"/>
              <p:cNvSpPr>
                <a:spLocks/>
              </p:cNvSpPr>
              <p:nvPr/>
            </p:nvSpPr>
            <p:spPr bwMode="auto">
              <a:xfrm>
                <a:off x="3" y="889"/>
                <a:ext cx="7" cy="21"/>
              </a:xfrm>
              <a:custGeom>
                <a:avLst/>
                <a:gdLst>
                  <a:gd name="T0" fmla="*/ 17 w 34"/>
                  <a:gd name="T1" fmla="*/ 0 h 104"/>
                  <a:gd name="T2" fmla="*/ 18 w 34"/>
                  <a:gd name="T3" fmla="*/ 2 h 104"/>
                  <a:gd name="T4" fmla="*/ 21 w 34"/>
                  <a:gd name="T5" fmla="*/ 7 h 104"/>
                  <a:gd name="T6" fmla="*/ 26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6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9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9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6" y="15"/>
                    </a:lnTo>
                    <a:lnTo>
                      <a:pt x="30" y="26"/>
                    </a:lnTo>
                    <a:lnTo>
                      <a:pt x="33" y="39"/>
                    </a:lnTo>
                    <a:lnTo>
                      <a:pt x="34" y="52"/>
                    </a:lnTo>
                    <a:lnTo>
                      <a:pt x="33" y="66"/>
                    </a:lnTo>
                    <a:lnTo>
                      <a:pt x="30" y="79"/>
                    </a:lnTo>
                    <a:lnTo>
                      <a:pt x="26" y="89"/>
                    </a:lnTo>
                    <a:lnTo>
                      <a:pt x="21" y="97"/>
                    </a:lnTo>
                    <a:lnTo>
                      <a:pt x="18" y="102"/>
                    </a:lnTo>
                    <a:lnTo>
                      <a:pt x="17" y="104"/>
                    </a:lnTo>
                    <a:lnTo>
                      <a:pt x="16" y="102"/>
                    </a:lnTo>
                    <a:lnTo>
                      <a:pt x="13" y="97"/>
                    </a:lnTo>
                    <a:lnTo>
                      <a:pt x="9" y="89"/>
                    </a:lnTo>
                    <a:lnTo>
                      <a:pt x="4" y="79"/>
                    </a:lnTo>
                    <a:lnTo>
                      <a:pt x="1" y="66"/>
                    </a:lnTo>
                    <a:lnTo>
                      <a:pt x="0" y="52"/>
                    </a:lnTo>
                    <a:lnTo>
                      <a:pt x="1" y="39"/>
                    </a:lnTo>
                    <a:lnTo>
                      <a:pt x="4" y="26"/>
                    </a:lnTo>
                    <a:lnTo>
                      <a:pt x="9"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2" name="Freeform 69"/>
              <p:cNvSpPr>
                <a:spLocks/>
              </p:cNvSpPr>
              <p:nvPr/>
            </p:nvSpPr>
            <p:spPr bwMode="auto">
              <a:xfrm>
                <a:off x="10" y="866"/>
                <a:ext cx="15" cy="14"/>
              </a:xfrm>
              <a:custGeom>
                <a:avLst/>
                <a:gdLst>
                  <a:gd name="T0" fmla="*/ 73 w 73"/>
                  <a:gd name="T1" fmla="*/ 0 h 74"/>
                  <a:gd name="T2" fmla="*/ 72 w 73"/>
                  <a:gd name="T3" fmla="*/ 3 h 74"/>
                  <a:gd name="T4" fmla="*/ 70 w 73"/>
                  <a:gd name="T5" fmla="*/ 12 h 74"/>
                  <a:gd name="T6" fmla="*/ 65 w 73"/>
                  <a:gd name="T7" fmla="*/ 23 h 74"/>
                  <a:gd name="T8" fmla="*/ 59 w 73"/>
                  <a:gd name="T9" fmla="*/ 37 h 74"/>
                  <a:gd name="T10" fmla="*/ 48 w 73"/>
                  <a:gd name="T11" fmla="*/ 50 h 74"/>
                  <a:gd name="T12" fmla="*/ 36 w 73"/>
                  <a:gd name="T13" fmla="*/ 60 h 74"/>
                  <a:gd name="T14" fmla="*/ 23 w 73"/>
                  <a:gd name="T15" fmla="*/ 67 h 74"/>
                  <a:gd name="T16" fmla="*/ 12 w 73"/>
                  <a:gd name="T17" fmla="*/ 71 h 74"/>
                  <a:gd name="T18" fmla="*/ 3 w 73"/>
                  <a:gd name="T19" fmla="*/ 74 h 74"/>
                  <a:gd name="T20" fmla="*/ 0 w 73"/>
                  <a:gd name="T21" fmla="*/ 74 h 74"/>
                  <a:gd name="T22" fmla="*/ 1 w 73"/>
                  <a:gd name="T23" fmla="*/ 70 h 74"/>
                  <a:gd name="T24" fmla="*/ 3 w 73"/>
                  <a:gd name="T25" fmla="*/ 63 h 74"/>
                  <a:gd name="T26" fmla="*/ 8 w 73"/>
                  <a:gd name="T27" fmla="*/ 51 h 74"/>
                  <a:gd name="T28" fmla="*/ 14 w 73"/>
                  <a:gd name="T29" fmla="*/ 38 h 74"/>
                  <a:gd name="T30" fmla="*/ 25 w 73"/>
                  <a:gd name="T31" fmla="*/ 25 h 74"/>
                  <a:gd name="T32" fmla="*/ 38 w 73"/>
                  <a:gd name="T33" fmla="*/ 14 h 74"/>
                  <a:gd name="T34" fmla="*/ 50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5" y="23"/>
                    </a:lnTo>
                    <a:lnTo>
                      <a:pt x="59" y="37"/>
                    </a:lnTo>
                    <a:lnTo>
                      <a:pt x="48" y="50"/>
                    </a:lnTo>
                    <a:lnTo>
                      <a:pt x="36" y="60"/>
                    </a:lnTo>
                    <a:lnTo>
                      <a:pt x="23" y="67"/>
                    </a:lnTo>
                    <a:lnTo>
                      <a:pt x="12" y="71"/>
                    </a:lnTo>
                    <a:lnTo>
                      <a:pt x="3" y="74"/>
                    </a:lnTo>
                    <a:lnTo>
                      <a:pt x="0" y="74"/>
                    </a:lnTo>
                    <a:lnTo>
                      <a:pt x="1" y="70"/>
                    </a:lnTo>
                    <a:lnTo>
                      <a:pt x="3" y="63"/>
                    </a:lnTo>
                    <a:lnTo>
                      <a:pt x="8" y="51"/>
                    </a:lnTo>
                    <a:lnTo>
                      <a:pt x="14" y="38"/>
                    </a:lnTo>
                    <a:lnTo>
                      <a:pt x="25" y="25"/>
                    </a:lnTo>
                    <a:lnTo>
                      <a:pt x="38" y="14"/>
                    </a:lnTo>
                    <a:lnTo>
                      <a:pt x="50"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3" name="Freeform 70"/>
              <p:cNvSpPr>
                <a:spLocks/>
              </p:cNvSpPr>
              <p:nvPr/>
            </p:nvSpPr>
            <p:spPr bwMode="auto">
              <a:xfrm>
                <a:off x="12" y="881"/>
                <a:ext cx="20" cy="6"/>
              </a:xfrm>
              <a:custGeom>
                <a:avLst/>
                <a:gdLst>
                  <a:gd name="T0" fmla="*/ 51 w 103"/>
                  <a:gd name="T1" fmla="*/ 0 h 34"/>
                  <a:gd name="T2" fmla="*/ 65 w 103"/>
                  <a:gd name="T3" fmla="*/ 1 h 34"/>
                  <a:gd name="T4" fmla="*/ 77 w 103"/>
                  <a:gd name="T5" fmla="*/ 4 h 34"/>
                  <a:gd name="T6" fmla="*/ 87 w 103"/>
                  <a:gd name="T7" fmla="*/ 8 h 34"/>
                  <a:gd name="T8" fmla="*/ 96 w 103"/>
                  <a:gd name="T9" fmla="*/ 13 h 34"/>
                  <a:gd name="T10" fmla="*/ 101 w 103"/>
                  <a:gd name="T11" fmla="*/ 16 h 34"/>
                  <a:gd name="T12" fmla="*/ 103 w 103"/>
                  <a:gd name="T13" fmla="*/ 17 h 34"/>
                  <a:gd name="T14" fmla="*/ 101 w 103"/>
                  <a:gd name="T15" fmla="*/ 19 h 34"/>
                  <a:gd name="T16" fmla="*/ 96 w 103"/>
                  <a:gd name="T17" fmla="*/ 21 h 34"/>
                  <a:gd name="T18" fmla="*/ 87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7 w 103"/>
                  <a:gd name="T33" fmla="*/ 21 h 34"/>
                  <a:gd name="T34" fmla="*/ 2 w 103"/>
                  <a:gd name="T35" fmla="*/ 19 h 34"/>
                  <a:gd name="T36" fmla="*/ 0 w 103"/>
                  <a:gd name="T37" fmla="*/ 17 h 34"/>
                  <a:gd name="T38" fmla="*/ 2 w 103"/>
                  <a:gd name="T39" fmla="*/ 16 h 34"/>
                  <a:gd name="T40" fmla="*/ 7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7" y="8"/>
                    </a:lnTo>
                    <a:lnTo>
                      <a:pt x="96" y="13"/>
                    </a:lnTo>
                    <a:lnTo>
                      <a:pt x="101" y="16"/>
                    </a:lnTo>
                    <a:lnTo>
                      <a:pt x="103" y="17"/>
                    </a:lnTo>
                    <a:lnTo>
                      <a:pt x="101" y="19"/>
                    </a:lnTo>
                    <a:lnTo>
                      <a:pt x="96" y="21"/>
                    </a:lnTo>
                    <a:lnTo>
                      <a:pt x="87" y="26"/>
                    </a:lnTo>
                    <a:lnTo>
                      <a:pt x="77" y="30"/>
                    </a:lnTo>
                    <a:lnTo>
                      <a:pt x="65" y="33"/>
                    </a:lnTo>
                    <a:lnTo>
                      <a:pt x="51" y="34"/>
                    </a:lnTo>
                    <a:lnTo>
                      <a:pt x="37" y="33"/>
                    </a:lnTo>
                    <a:lnTo>
                      <a:pt x="25" y="30"/>
                    </a:lnTo>
                    <a:lnTo>
                      <a:pt x="15" y="26"/>
                    </a:lnTo>
                    <a:lnTo>
                      <a:pt x="7" y="21"/>
                    </a:lnTo>
                    <a:lnTo>
                      <a:pt x="2" y="19"/>
                    </a:lnTo>
                    <a:lnTo>
                      <a:pt x="0" y="17"/>
                    </a:lnTo>
                    <a:lnTo>
                      <a:pt x="2" y="16"/>
                    </a:lnTo>
                    <a:lnTo>
                      <a:pt x="7"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4" name="Freeform 71"/>
              <p:cNvSpPr>
                <a:spLocks/>
              </p:cNvSpPr>
              <p:nvPr/>
            </p:nvSpPr>
            <p:spPr bwMode="auto">
              <a:xfrm>
                <a:off x="3" y="858"/>
                <a:ext cx="7" cy="21"/>
              </a:xfrm>
              <a:custGeom>
                <a:avLst/>
                <a:gdLst>
                  <a:gd name="T0" fmla="*/ 17 w 34"/>
                  <a:gd name="T1" fmla="*/ 0 h 104"/>
                  <a:gd name="T2" fmla="*/ 18 w 34"/>
                  <a:gd name="T3" fmla="*/ 3 h 104"/>
                  <a:gd name="T4" fmla="*/ 21 w 34"/>
                  <a:gd name="T5" fmla="*/ 8 h 104"/>
                  <a:gd name="T6" fmla="*/ 26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6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9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9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6" y="16"/>
                    </a:lnTo>
                    <a:lnTo>
                      <a:pt x="30" y="26"/>
                    </a:lnTo>
                    <a:lnTo>
                      <a:pt x="33" y="38"/>
                    </a:lnTo>
                    <a:lnTo>
                      <a:pt x="34" y="52"/>
                    </a:lnTo>
                    <a:lnTo>
                      <a:pt x="33" y="66"/>
                    </a:lnTo>
                    <a:lnTo>
                      <a:pt x="30" y="78"/>
                    </a:lnTo>
                    <a:lnTo>
                      <a:pt x="26" y="89"/>
                    </a:lnTo>
                    <a:lnTo>
                      <a:pt x="21" y="98"/>
                    </a:lnTo>
                    <a:lnTo>
                      <a:pt x="18" y="102"/>
                    </a:lnTo>
                    <a:lnTo>
                      <a:pt x="17" y="104"/>
                    </a:lnTo>
                    <a:lnTo>
                      <a:pt x="16" y="102"/>
                    </a:lnTo>
                    <a:lnTo>
                      <a:pt x="13" y="98"/>
                    </a:lnTo>
                    <a:lnTo>
                      <a:pt x="9" y="89"/>
                    </a:lnTo>
                    <a:lnTo>
                      <a:pt x="4" y="78"/>
                    </a:lnTo>
                    <a:lnTo>
                      <a:pt x="1" y="66"/>
                    </a:lnTo>
                    <a:lnTo>
                      <a:pt x="0" y="52"/>
                    </a:lnTo>
                    <a:lnTo>
                      <a:pt x="1" y="38"/>
                    </a:lnTo>
                    <a:lnTo>
                      <a:pt x="4" y="26"/>
                    </a:lnTo>
                    <a:lnTo>
                      <a:pt x="9"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5" name="Freeform 72"/>
              <p:cNvSpPr>
                <a:spLocks/>
              </p:cNvSpPr>
              <p:nvPr/>
            </p:nvSpPr>
            <p:spPr bwMode="auto">
              <a:xfrm>
                <a:off x="-12" y="888"/>
                <a:ext cx="15" cy="14"/>
              </a:xfrm>
              <a:custGeom>
                <a:avLst/>
                <a:gdLst>
                  <a:gd name="T0" fmla="*/ 73 w 73"/>
                  <a:gd name="T1" fmla="*/ 0 h 74"/>
                  <a:gd name="T2" fmla="*/ 72 w 73"/>
                  <a:gd name="T3" fmla="*/ 3 h 74"/>
                  <a:gd name="T4" fmla="*/ 70 w 73"/>
                  <a:gd name="T5" fmla="*/ 12 h 74"/>
                  <a:gd name="T6" fmla="*/ 66 w 73"/>
                  <a:gd name="T7" fmla="*/ 24 h 74"/>
                  <a:gd name="T8" fmla="*/ 59 w 73"/>
                  <a:gd name="T9" fmla="*/ 37 h 74"/>
                  <a:gd name="T10" fmla="*/ 48 w 73"/>
                  <a:gd name="T11" fmla="*/ 50 h 74"/>
                  <a:gd name="T12" fmla="*/ 36 w 73"/>
                  <a:gd name="T13" fmla="*/ 60 h 74"/>
                  <a:gd name="T14" fmla="*/ 23 w 73"/>
                  <a:gd name="T15" fmla="*/ 67 h 74"/>
                  <a:gd name="T16" fmla="*/ 11 w 73"/>
                  <a:gd name="T17" fmla="*/ 71 h 74"/>
                  <a:gd name="T18" fmla="*/ 4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8 w 73"/>
                  <a:gd name="T33" fmla="*/ 14 h 74"/>
                  <a:gd name="T34" fmla="*/ 51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6" y="24"/>
                    </a:lnTo>
                    <a:lnTo>
                      <a:pt x="59" y="37"/>
                    </a:lnTo>
                    <a:lnTo>
                      <a:pt x="48" y="50"/>
                    </a:lnTo>
                    <a:lnTo>
                      <a:pt x="36" y="60"/>
                    </a:lnTo>
                    <a:lnTo>
                      <a:pt x="23" y="67"/>
                    </a:lnTo>
                    <a:lnTo>
                      <a:pt x="11" y="71"/>
                    </a:lnTo>
                    <a:lnTo>
                      <a:pt x="4" y="74"/>
                    </a:lnTo>
                    <a:lnTo>
                      <a:pt x="0" y="74"/>
                    </a:lnTo>
                    <a:lnTo>
                      <a:pt x="0" y="70"/>
                    </a:lnTo>
                    <a:lnTo>
                      <a:pt x="3" y="63"/>
                    </a:lnTo>
                    <a:lnTo>
                      <a:pt x="7" y="51"/>
                    </a:lnTo>
                    <a:lnTo>
                      <a:pt x="14" y="38"/>
                    </a:lnTo>
                    <a:lnTo>
                      <a:pt x="25" y="25"/>
                    </a:lnTo>
                    <a:lnTo>
                      <a:pt x="38" y="14"/>
                    </a:lnTo>
                    <a:lnTo>
                      <a:pt x="51"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6" name="Freeform 73"/>
              <p:cNvSpPr>
                <a:spLocks/>
              </p:cNvSpPr>
              <p:nvPr/>
            </p:nvSpPr>
            <p:spPr bwMode="auto">
              <a:xfrm>
                <a:off x="-19" y="881"/>
                <a:ext cx="21" cy="6"/>
              </a:xfrm>
              <a:custGeom>
                <a:avLst/>
                <a:gdLst>
                  <a:gd name="T0" fmla="*/ 51 w 103"/>
                  <a:gd name="T1" fmla="*/ 0 h 34"/>
                  <a:gd name="T2" fmla="*/ 65 w 103"/>
                  <a:gd name="T3" fmla="*/ 1 h 34"/>
                  <a:gd name="T4" fmla="*/ 77 w 103"/>
                  <a:gd name="T5" fmla="*/ 4 h 34"/>
                  <a:gd name="T6" fmla="*/ 88 w 103"/>
                  <a:gd name="T7" fmla="*/ 8 h 34"/>
                  <a:gd name="T8" fmla="*/ 95 w 103"/>
                  <a:gd name="T9" fmla="*/ 13 h 34"/>
                  <a:gd name="T10" fmla="*/ 100 w 103"/>
                  <a:gd name="T11" fmla="*/ 16 h 34"/>
                  <a:gd name="T12" fmla="*/ 103 w 103"/>
                  <a:gd name="T13" fmla="*/ 17 h 34"/>
                  <a:gd name="T14" fmla="*/ 100 w 103"/>
                  <a:gd name="T15" fmla="*/ 19 h 34"/>
                  <a:gd name="T16" fmla="*/ 95 w 103"/>
                  <a:gd name="T17" fmla="*/ 21 h 34"/>
                  <a:gd name="T18" fmla="*/ 88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6 w 103"/>
                  <a:gd name="T33" fmla="*/ 21 h 34"/>
                  <a:gd name="T34" fmla="*/ 1 w 103"/>
                  <a:gd name="T35" fmla="*/ 19 h 34"/>
                  <a:gd name="T36" fmla="*/ 0 w 103"/>
                  <a:gd name="T37" fmla="*/ 17 h 34"/>
                  <a:gd name="T38" fmla="*/ 1 w 103"/>
                  <a:gd name="T39" fmla="*/ 16 h 34"/>
                  <a:gd name="T40" fmla="*/ 6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8" y="8"/>
                    </a:lnTo>
                    <a:lnTo>
                      <a:pt x="95" y="13"/>
                    </a:lnTo>
                    <a:lnTo>
                      <a:pt x="100" y="16"/>
                    </a:lnTo>
                    <a:lnTo>
                      <a:pt x="103" y="17"/>
                    </a:lnTo>
                    <a:lnTo>
                      <a:pt x="100" y="19"/>
                    </a:lnTo>
                    <a:lnTo>
                      <a:pt x="95" y="21"/>
                    </a:lnTo>
                    <a:lnTo>
                      <a:pt x="88" y="26"/>
                    </a:lnTo>
                    <a:lnTo>
                      <a:pt x="77" y="30"/>
                    </a:lnTo>
                    <a:lnTo>
                      <a:pt x="65" y="33"/>
                    </a:lnTo>
                    <a:lnTo>
                      <a:pt x="51" y="34"/>
                    </a:lnTo>
                    <a:lnTo>
                      <a:pt x="37" y="33"/>
                    </a:lnTo>
                    <a:lnTo>
                      <a:pt x="25" y="30"/>
                    </a:lnTo>
                    <a:lnTo>
                      <a:pt x="15" y="26"/>
                    </a:lnTo>
                    <a:lnTo>
                      <a:pt x="6" y="21"/>
                    </a:lnTo>
                    <a:lnTo>
                      <a:pt x="1" y="19"/>
                    </a:lnTo>
                    <a:lnTo>
                      <a:pt x="0" y="17"/>
                    </a:lnTo>
                    <a:lnTo>
                      <a:pt x="1" y="16"/>
                    </a:lnTo>
                    <a:lnTo>
                      <a:pt x="6"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7" name="Freeform 74"/>
              <p:cNvSpPr>
                <a:spLocks noEditPoints="1"/>
              </p:cNvSpPr>
              <p:nvPr/>
            </p:nvSpPr>
            <p:spPr bwMode="auto">
              <a:xfrm>
                <a:off x="-351" y="477"/>
                <a:ext cx="565" cy="676"/>
              </a:xfrm>
              <a:custGeom>
                <a:avLst/>
                <a:gdLst>
                  <a:gd name="T0" fmla="*/ 1034 w 2824"/>
                  <a:gd name="T1" fmla="*/ 2732 h 3376"/>
                  <a:gd name="T2" fmla="*/ 1128 w 2824"/>
                  <a:gd name="T3" fmla="*/ 2875 h 3376"/>
                  <a:gd name="T4" fmla="*/ 1610 w 2824"/>
                  <a:gd name="T5" fmla="*/ 2894 h 3376"/>
                  <a:gd name="T6" fmla="*/ 1747 w 2824"/>
                  <a:gd name="T7" fmla="*/ 2741 h 3376"/>
                  <a:gd name="T8" fmla="*/ 1516 w 2824"/>
                  <a:gd name="T9" fmla="*/ 2609 h 3376"/>
                  <a:gd name="T10" fmla="*/ 1366 w 2824"/>
                  <a:gd name="T11" fmla="*/ 2653 h 3376"/>
                  <a:gd name="T12" fmla="*/ 2367 w 2824"/>
                  <a:gd name="T13" fmla="*/ 2135 h 3376"/>
                  <a:gd name="T14" fmla="*/ 1578 w 2824"/>
                  <a:gd name="T15" fmla="*/ 2104 h 3376"/>
                  <a:gd name="T16" fmla="*/ 1946 w 2824"/>
                  <a:gd name="T17" fmla="*/ 2193 h 3376"/>
                  <a:gd name="T18" fmla="*/ 1881 w 2824"/>
                  <a:gd name="T19" fmla="*/ 1828 h 3376"/>
                  <a:gd name="T20" fmla="*/ 1527 w 2824"/>
                  <a:gd name="T21" fmla="*/ 1953 h 3376"/>
                  <a:gd name="T22" fmla="*/ 1789 w 2824"/>
                  <a:gd name="T23" fmla="*/ 2310 h 3376"/>
                  <a:gd name="T24" fmla="*/ 2054 w 2824"/>
                  <a:gd name="T25" fmla="*/ 1967 h 3376"/>
                  <a:gd name="T26" fmla="*/ 1959 w 2824"/>
                  <a:gd name="T27" fmla="*/ 2204 h 3376"/>
                  <a:gd name="T28" fmla="*/ 1562 w 2824"/>
                  <a:gd name="T29" fmla="*/ 2109 h 3376"/>
                  <a:gd name="T30" fmla="*/ 1816 w 2824"/>
                  <a:gd name="T31" fmla="*/ 1792 h 3376"/>
                  <a:gd name="T32" fmla="*/ 771 w 2824"/>
                  <a:gd name="T33" fmla="*/ 1852 h 3376"/>
                  <a:gd name="T34" fmla="*/ 863 w 2824"/>
                  <a:gd name="T35" fmla="*/ 2284 h 3376"/>
                  <a:gd name="T36" fmla="*/ 1249 w 2824"/>
                  <a:gd name="T37" fmla="*/ 2074 h 3376"/>
                  <a:gd name="T38" fmla="*/ 2471 w 2824"/>
                  <a:gd name="T39" fmla="*/ 1756 h 3376"/>
                  <a:gd name="T40" fmla="*/ 2628 w 2824"/>
                  <a:gd name="T41" fmla="*/ 1358 h 3376"/>
                  <a:gd name="T42" fmla="*/ 1918 w 2824"/>
                  <a:gd name="T43" fmla="*/ 1168 h 3376"/>
                  <a:gd name="T44" fmla="*/ 2014 w 2824"/>
                  <a:gd name="T45" fmla="*/ 1373 h 3376"/>
                  <a:gd name="T46" fmla="*/ 2228 w 2824"/>
                  <a:gd name="T47" fmla="*/ 1512 h 3376"/>
                  <a:gd name="T48" fmla="*/ 1992 w 2824"/>
                  <a:gd name="T49" fmla="*/ 1446 h 3376"/>
                  <a:gd name="T50" fmla="*/ 1917 w 2824"/>
                  <a:gd name="T51" fmla="*/ 1773 h 3376"/>
                  <a:gd name="T52" fmla="*/ 2121 w 2824"/>
                  <a:gd name="T53" fmla="*/ 1718 h 3376"/>
                  <a:gd name="T54" fmla="*/ 2271 w 2824"/>
                  <a:gd name="T55" fmla="*/ 1634 h 3376"/>
                  <a:gd name="T56" fmla="*/ 2185 w 2824"/>
                  <a:gd name="T57" fmla="*/ 1962 h 3376"/>
                  <a:gd name="T58" fmla="*/ 2499 w 2824"/>
                  <a:gd name="T59" fmla="*/ 2058 h 3376"/>
                  <a:gd name="T60" fmla="*/ 2409 w 2824"/>
                  <a:gd name="T61" fmla="*/ 1769 h 3376"/>
                  <a:gd name="T62" fmla="*/ 2426 w 2824"/>
                  <a:gd name="T63" fmla="*/ 1646 h 3376"/>
                  <a:gd name="T64" fmla="*/ 2729 w 2824"/>
                  <a:gd name="T65" fmla="*/ 1791 h 3376"/>
                  <a:gd name="T66" fmla="*/ 2652 w 2824"/>
                  <a:gd name="T67" fmla="*/ 1484 h 3376"/>
                  <a:gd name="T68" fmla="*/ 2367 w 2824"/>
                  <a:gd name="T69" fmla="*/ 1523 h 3376"/>
                  <a:gd name="T70" fmla="*/ 2532 w 2824"/>
                  <a:gd name="T71" fmla="*/ 1310 h 3376"/>
                  <a:gd name="T72" fmla="*/ 2444 w 2824"/>
                  <a:gd name="T73" fmla="*/ 1053 h 3376"/>
                  <a:gd name="T74" fmla="*/ 2236 w 2824"/>
                  <a:gd name="T75" fmla="*/ 1175 h 3376"/>
                  <a:gd name="T76" fmla="*/ 2283 w 2824"/>
                  <a:gd name="T77" fmla="*/ 1449 h 3376"/>
                  <a:gd name="T78" fmla="*/ 2148 w 2824"/>
                  <a:gd name="T79" fmla="*/ 1172 h 3376"/>
                  <a:gd name="T80" fmla="*/ 1277 w 2824"/>
                  <a:gd name="T81" fmla="*/ 828 h 3376"/>
                  <a:gd name="T82" fmla="*/ 1383 w 2824"/>
                  <a:gd name="T83" fmla="*/ 980 h 3376"/>
                  <a:gd name="T84" fmla="*/ 2028 w 2824"/>
                  <a:gd name="T85" fmla="*/ 967 h 3376"/>
                  <a:gd name="T86" fmla="*/ 452 w 2824"/>
                  <a:gd name="T87" fmla="*/ 638 h 3376"/>
                  <a:gd name="T88" fmla="*/ 159 w 2824"/>
                  <a:gd name="T89" fmla="*/ 1657 h 3376"/>
                  <a:gd name="T90" fmla="*/ 423 w 2824"/>
                  <a:gd name="T91" fmla="*/ 1749 h 3376"/>
                  <a:gd name="T92" fmla="*/ 908 w 2824"/>
                  <a:gd name="T93" fmla="*/ 898 h 3376"/>
                  <a:gd name="T94" fmla="*/ 1383 w 2824"/>
                  <a:gd name="T95" fmla="*/ 133 h 3376"/>
                  <a:gd name="T96" fmla="*/ 679 w 2824"/>
                  <a:gd name="T97" fmla="*/ 463 h 3376"/>
                  <a:gd name="T98" fmla="*/ 1835 w 2824"/>
                  <a:gd name="T99" fmla="*/ 641 h 3376"/>
                  <a:gd name="T100" fmla="*/ 2550 w 2824"/>
                  <a:gd name="T101" fmla="*/ 1057 h 3376"/>
                  <a:gd name="T102" fmla="*/ 2103 w 2824"/>
                  <a:gd name="T103" fmla="*/ 365 h 3376"/>
                  <a:gd name="T104" fmla="*/ 1662 w 2824"/>
                  <a:gd name="T105" fmla="*/ 29 h 3376"/>
                  <a:gd name="T106" fmla="*/ 2577 w 2824"/>
                  <a:gd name="T107" fmla="*/ 693 h 3376"/>
                  <a:gd name="T108" fmla="*/ 2809 w 2824"/>
                  <a:gd name="T109" fmla="*/ 1544 h 3376"/>
                  <a:gd name="T110" fmla="*/ 2682 w 2824"/>
                  <a:gd name="T111" fmla="*/ 1949 h 3376"/>
                  <a:gd name="T112" fmla="*/ 2307 w 2824"/>
                  <a:gd name="T113" fmla="*/ 2436 h 3376"/>
                  <a:gd name="T114" fmla="*/ 1768 w 2824"/>
                  <a:gd name="T115" fmla="*/ 3195 h 3376"/>
                  <a:gd name="T116" fmla="*/ 1232 w 2824"/>
                  <a:gd name="T117" fmla="*/ 3338 h 3376"/>
                  <a:gd name="T118" fmla="*/ 628 w 2824"/>
                  <a:gd name="T119" fmla="*/ 2782 h 3376"/>
                  <a:gd name="T120" fmla="*/ 75 w 2824"/>
                  <a:gd name="T121" fmla="*/ 1851 h 3376"/>
                  <a:gd name="T122" fmla="*/ 189 w 2824"/>
                  <a:gd name="T123" fmla="*/ 693 h 3376"/>
                  <a:gd name="T124" fmla="*/ 1105 w 2824"/>
                  <a:gd name="T125" fmla="*/ 29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24" h="3376">
                    <a:moveTo>
                      <a:pt x="1263" y="2608"/>
                    </a:moveTo>
                    <a:lnTo>
                      <a:pt x="1252" y="2609"/>
                    </a:lnTo>
                    <a:lnTo>
                      <a:pt x="1237" y="2613"/>
                    </a:lnTo>
                    <a:lnTo>
                      <a:pt x="1220" y="2620"/>
                    </a:lnTo>
                    <a:lnTo>
                      <a:pt x="1201" y="2629"/>
                    </a:lnTo>
                    <a:lnTo>
                      <a:pt x="1180" y="2640"/>
                    </a:lnTo>
                    <a:lnTo>
                      <a:pt x="1157" y="2653"/>
                    </a:lnTo>
                    <a:lnTo>
                      <a:pt x="1135" y="2667"/>
                    </a:lnTo>
                    <a:lnTo>
                      <a:pt x="1112" y="2680"/>
                    </a:lnTo>
                    <a:lnTo>
                      <a:pt x="1091" y="2694"/>
                    </a:lnTo>
                    <a:lnTo>
                      <a:pt x="1070" y="2708"/>
                    </a:lnTo>
                    <a:lnTo>
                      <a:pt x="1050" y="2721"/>
                    </a:lnTo>
                    <a:lnTo>
                      <a:pt x="1034" y="2732"/>
                    </a:lnTo>
                    <a:lnTo>
                      <a:pt x="1021" y="2742"/>
                    </a:lnTo>
                    <a:lnTo>
                      <a:pt x="1010" y="2749"/>
                    </a:lnTo>
                    <a:lnTo>
                      <a:pt x="1002" y="2755"/>
                    </a:lnTo>
                    <a:lnTo>
                      <a:pt x="1000" y="2756"/>
                    </a:lnTo>
                    <a:lnTo>
                      <a:pt x="1001" y="2758"/>
                    </a:lnTo>
                    <a:lnTo>
                      <a:pt x="1007" y="2764"/>
                    </a:lnTo>
                    <a:lnTo>
                      <a:pt x="1015" y="2774"/>
                    </a:lnTo>
                    <a:lnTo>
                      <a:pt x="1026" y="2787"/>
                    </a:lnTo>
                    <a:lnTo>
                      <a:pt x="1041" y="2803"/>
                    </a:lnTo>
                    <a:lnTo>
                      <a:pt x="1058" y="2819"/>
                    </a:lnTo>
                    <a:lnTo>
                      <a:pt x="1078" y="2838"/>
                    </a:lnTo>
                    <a:lnTo>
                      <a:pt x="1102" y="2857"/>
                    </a:lnTo>
                    <a:lnTo>
                      <a:pt x="1128" y="2875"/>
                    </a:lnTo>
                    <a:lnTo>
                      <a:pt x="1157" y="2894"/>
                    </a:lnTo>
                    <a:lnTo>
                      <a:pt x="1188" y="2911"/>
                    </a:lnTo>
                    <a:lnTo>
                      <a:pt x="1222" y="2926"/>
                    </a:lnTo>
                    <a:lnTo>
                      <a:pt x="1259" y="2939"/>
                    </a:lnTo>
                    <a:lnTo>
                      <a:pt x="1298" y="2949"/>
                    </a:lnTo>
                    <a:lnTo>
                      <a:pt x="1340" y="2955"/>
                    </a:lnTo>
                    <a:lnTo>
                      <a:pt x="1383" y="2957"/>
                    </a:lnTo>
                    <a:lnTo>
                      <a:pt x="1427" y="2955"/>
                    </a:lnTo>
                    <a:lnTo>
                      <a:pt x="1469" y="2949"/>
                    </a:lnTo>
                    <a:lnTo>
                      <a:pt x="1507" y="2939"/>
                    </a:lnTo>
                    <a:lnTo>
                      <a:pt x="1544" y="2926"/>
                    </a:lnTo>
                    <a:lnTo>
                      <a:pt x="1578" y="2911"/>
                    </a:lnTo>
                    <a:lnTo>
                      <a:pt x="1610" y="2894"/>
                    </a:lnTo>
                    <a:lnTo>
                      <a:pt x="1639" y="2875"/>
                    </a:lnTo>
                    <a:lnTo>
                      <a:pt x="1664" y="2857"/>
                    </a:lnTo>
                    <a:lnTo>
                      <a:pt x="1688" y="2838"/>
                    </a:lnTo>
                    <a:lnTo>
                      <a:pt x="1708" y="2819"/>
                    </a:lnTo>
                    <a:lnTo>
                      <a:pt x="1726" y="2803"/>
                    </a:lnTo>
                    <a:lnTo>
                      <a:pt x="1740" y="2787"/>
                    </a:lnTo>
                    <a:lnTo>
                      <a:pt x="1752" y="2774"/>
                    </a:lnTo>
                    <a:lnTo>
                      <a:pt x="1760" y="2764"/>
                    </a:lnTo>
                    <a:lnTo>
                      <a:pt x="1765" y="2758"/>
                    </a:lnTo>
                    <a:lnTo>
                      <a:pt x="1767" y="2756"/>
                    </a:lnTo>
                    <a:lnTo>
                      <a:pt x="1765" y="2754"/>
                    </a:lnTo>
                    <a:lnTo>
                      <a:pt x="1758" y="2749"/>
                    </a:lnTo>
                    <a:lnTo>
                      <a:pt x="1747" y="2741"/>
                    </a:lnTo>
                    <a:lnTo>
                      <a:pt x="1735" y="2730"/>
                    </a:lnTo>
                    <a:lnTo>
                      <a:pt x="1720" y="2718"/>
                    </a:lnTo>
                    <a:lnTo>
                      <a:pt x="1702" y="2704"/>
                    </a:lnTo>
                    <a:lnTo>
                      <a:pt x="1682" y="2689"/>
                    </a:lnTo>
                    <a:lnTo>
                      <a:pt x="1662" y="2675"/>
                    </a:lnTo>
                    <a:lnTo>
                      <a:pt x="1642" y="2660"/>
                    </a:lnTo>
                    <a:lnTo>
                      <a:pt x="1620" y="2647"/>
                    </a:lnTo>
                    <a:lnTo>
                      <a:pt x="1600" y="2634"/>
                    </a:lnTo>
                    <a:lnTo>
                      <a:pt x="1581" y="2623"/>
                    </a:lnTo>
                    <a:lnTo>
                      <a:pt x="1563" y="2615"/>
                    </a:lnTo>
                    <a:lnTo>
                      <a:pt x="1546" y="2610"/>
                    </a:lnTo>
                    <a:lnTo>
                      <a:pt x="1533" y="2608"/>
                    </a:lnTo>
                    <a:lnTo>
                      <a:pt x="1516" y="2609"/>
                    </a:lnTo>
                    <a:lnTo>
                      <a:pt x="1498" y="2613"/>
                    </a:lnTo>
                    <a:lnTo>
                      <a:pt x="1478" y="2619"/>
                    </a:lnTo>
                    <a:lnTo>
                      <a:pt x="1460" y="2625"/>
                    </a:lnTo>
                    <a:lnTo>
                      <a:pt x="1443" y="2633"/>
                    </a:lnTo>
                    <a:lnTo>
                      <a:pt x="1427" y="2640"/>
                    </a:lnTo>
                    <a:lnTo>
                      <a:pt x="1412" y="2648"/>
                    </a:lnTo>
                    <a:lnTo>
                      <a:pt x="1401" y="2655"/>
                    </a:lnTo>
                    <a:lnTo>
                      <a:pt x="1391" y="2661"/>
                    </a:lnTo>
                    <a:lnTo>
                      <a:pt x="1386" y="2664"/>
                    </a:lnTo>
                    <a:lnTo>
                      <a:pt x="1383" y="2665"/>
                    </a:lnTo>
                    <a:lnTo>
                      <a:pt x="1381" y="2664"/>
                    </a:lnTo>
                    <a:lnTo>
                      <a:pt x="1376" y="2660"/>
                    </a:lnTo>
                    <a:lnTo>
                      <a:pt x="1366" y="2653"/>
                    </a:lnTo>
                    <a:lnTo>
                      <a:pt x="1356" y="2647"/>
                    </a:lnTo>
                    <a:lnTo>
                      <a:pt x="1342" y="2638"/>
                    </a:lnTo>
                    <a:lnTo>
                      <a:pt x="1327" y="2629"/>
                    </a:lnTo>
                    <a:lnTo>
                      <a:pt x="1311" y="2622"/>
                    </a:lnTo>
                    <a:lnTo>
                      <a:pt x="1295" y="2615"/>
                    </a:lnTo>
                    <a:lnTo>
                      <a:pt x="1279" y="2610"/>
                    </a:lnTo>
                    <a:lnTo>
                      <a:pt x="1263" y="2608"/>
                    </a:lnTo>
                    <a:close/>
                    <a:moveTo>
                      <a:pt x="2367" y="2135"/>
                    </a:moveTo>
                    <a:lnTo>
                      <a:pt x="2365" y="2159"/>
                    </a:lnTo>
                    <a:lnTo>
                      <a:pt x="2363" y="2183"/>
                    </a:lnTo>
                    <a:lnTo>
                      <a:pt x="2379" y="2159"/>
                    </a:lnTo>
                    <a:lnTo>
                      <a:pt x="2395" y="2136"/>
                    </a:lnTo>
                    <a:lnTo>
                      <a:pt x="2367" y="2135"/>
                    </a:lnTo>
                    <a:close/>
                    <a:moveTo>
                      <a:pt x="1789" y="1809"/>
                    </a:moveTo>
                    <a:lnTo>
                      <a:pt x="1753" y="1811"/>
                    </a:lnTo>
                    <a:lnTo>
                      <a:pt x="1719" y="1819"/>
                    </a:lnTo>
                    <a:lnTo>
                      <a:pt x="1687" y="1833"/>
                    </a:lnTo>
                    <a:lnTo>
                      <a:pt x="1658" y="1852"/>
                    </a:lnTo>
                    <a:lnTo>
                      <a:pt x="1631" y="1874"/>
                    </a:lnTo>
                    <a:lnTo>
                      <a:pt x="1610" y="1900"/>
                    </a:lnTo>
                    <a:lnTo>
                      <a:pt x="1592" y="1930"/>
                    </a:lnTo>
                    <a:lnTo>
                      <a:pt x="1578" y="1962"/>
                    </a:lnTo>
                    <a:lnTo>
                      <a:pt x="1569" y="1997"/>
                    </a:lnTo>
                    <a:lnTo>
                      <a:pt x="1566" y="2033"/>
                    </a:lnTo>
                    <a:lnTo>
                      <a:pt x="1569" y="2070"/>
                    </a:lnTo>
                    <a:lnTo>
                      <a:pt x="1578" y="2104"/>
                    </a:lnTo>
                    <a:lnTo>
                      <a:pt x="1592" y="2136"/>
                    </a:lnTo>
                    <a:lnTo>
                      <a:pt x="1610" y="2166"/>
                    </a:lnTo>
                    <a:lnTo>
                      <a:pt x="1631" y="2193"/>
                    </a:lnTo>
                    <a:lnTo>
                      <a:pt x="1658" y="2214"/>
                    </a:lnTo>
                    <a:lnTo>
                      <a:pt x="1687" y="2232"/>
                    </a:lnTo>
                    <a:lnTo>
                      <a:pt x="1719" y="2247"/>
                    </a:lnTo>
                    <a:lnTo>
                      <a:pt x="1753" y="2255"/>
                    </a:lnTo>
                    <a:lnTo>
                      <a:pt x="1789" y="2258"/>
                    </a:lnTo>
                    <a:lnTo>
                      <a:pt x="1825" y="2255"/>
                    </a:lnTo>
                    <a:lnTo>
                      <a:pt x="1860" y="2247"/>
                    </a:lnTo>
                    <a:lnTo>
                      <a:pt x="1892" y="2232"/>
                    </a:lnTo>
                    <a:lnTo>
                      <a:pt x="1920" y="2214"/>
                    </a:lnTo>
                    <a:lnTo>
                      <a:pt x="1946" y="2193"/>
                    </a:lnTo>
                    <a:lnTo>
                      <a:pt x="1968" y="2166"/>
                    </a:lnTo>
                    <a:lnTo>
                      <a:pt x="1987" y="2136"/>
                    </a:lnTo>
                    <a:lnTo>
                      <a:pt x="2001" y="2104"/>
                    </a:lnTo>
                    <a:lnTo>
                      <a:pt x="2009" y="2070"/>
                    </a:lnTo>
                    <a:lnTo>
                      <a:pt x="2011" y="2033"/>
                    </a:lnTo>
                    <a:lnTo>
                      <a:pt x="2009" y="2001"/>
                    </a:lnTo>
                    <a:lnTo>
                      <a:pt x="2003" y="1969"/>
                    </a:lnTo>
                    <a:lnTo>
                      <a:pt x="1991" y="1940"/>
                    </a:lnTo>
                    <a:lnTo>
                      <a:pt x="1977" y="1913"/>
                    </a:lnTo>
                    <a:lnTo>
                      <a:pt x="1950" y="1897"/>
                    </a:lnTo>
                    <a:lnTo>
                      <a:pt x="1926" y="1878"/>
                    </a:lnTo>
                    <a:lnTo>
                      <a:pt x="1902" y="1855"/>
                    </a:lnTo>
                    <a:lnTo>
                      <a:pt x="1881" y="1828"/>
                    </a:lnTo>
                    <a:lnTo>
                      <a:pt x="1852" y="1817"/>
                    </a:lnTo>
                    <a:lnTo>
                      <a:pt x="1821" y="1811"/>
                    </a:lnTo>
                    <a:lnTo>
                      <a:pt x="1789" y="1809"/>
                    </a:lnTo>
                    <a:close/>
                    <a:moveTo>
                      <a:pt x="1789" y="1757"/>
                    </a:moveTo>
                    <a:lnTo>
                      <a:pt x="1749" y="1759"/>
                    </a:lnTo>
                    <a:lnTo>
                      <a:pt x="1710" y="1768"/>
                    </a:lnTo>
                    <a:lnTo>
                      <a:pt x="1674" y="1782"/>
                    </a:lnTo>
                    <a:lnTo>
                      <a:pt x="1640" y="1801"/>
                    </a:lnTo>
                    <a:lnTo>
                      <a:pt x="1610" y="1825"/>
                    </a:lnTo>
                    <a:lnTo>
                      <a:pt x="1582" y="1852"/>
                    </a:lnTo>
                    <a:lnTo>
                      <a:pt x="1560" y="1883"/>
                    </a:lnTo>
                    <a:lnTo>
                      <a:pt x="1540" y="1916"/>
                    </a:lnTo>
                    <a:lnTo>
                      <a:pt x="1527" y="1953"/>
                    </a:lnTo>
                    <a:lnTo>
                      <a:pt x="1518" y="1992"/>
                    </a:lnTo>
                    <a:lnTo>
                      <a:pt x="1515" y="2033"/>
                    </a:lnTo>
                    <a:lnTo>
                      <a:pt x="1518" y="2074"/>
                    </a:lnTo>
                    <a:lnTo>
                      <a:pt x="1527" y="2113"/>
                    </a:lnTo>
                    <a:lnTo>
                      <a:pt x="1540" y="2149"/>
                    </a:lnTo>
                    <a:lnTo>
                      <a:pt x="1560" y="2184"/>
                    </a:lnTo>
                    <a:lnTo>
                      <a:pt x="1582" y="2214"/>
                    </a:lnTo>
                    <a:lnTo>
                      <a:pt x="1610" y="2242"/>
                    </a:lnTo>
                    <a:lnTo>
                      <a:pt x="1640" y="2265"/>
                    </a:lnTo>
                    <a:lnTo>
                      <a:pt x="1674" y="2284"/>
                    </a:lnTo>
                    <a:lnTo>
                      <a:pt x="1710" y="2298"/>
                    </a:lnTo>
                    <a:lnTo>
                      <a:pt x="1749" y="2307"/>
                    </a:lnTo>
                    <a:lnTo>
                      <a:pt x="1789" y="2310"/>
                    </a:lnTo>
                    <a:lnTo>
                      <a:pt x="1830" y="2307"/>
                    </a:lnTo>
                    <a:lnTo>
                      <a:pt x="1868" y="2298"/>
                    </a:lnTo>
                    <a:lnTo>
                      <a:pt x="1904" y="2284"/>
                    </a:lnTo>
                    <a:lnTo>
                      <a:pt x="1939" y="2265"/>
                    </a:lnTo>
                    <a:lnTo>
                      <a:pt x="1968" y="2242"/>
                    </a:lnTo>
                    <a:lnTo>
                      <a:pt x="1995" y="2214"/>
                    </a:lnTo>
                    <a:lnTo>
                      <a:pt x="2019" y="2184"/>
                    </a:lnTo>
                    <a:lnTo>
                      <a:pt x="2038" y="2149"/>
                    </a:lnTo>
                    <a:lnTo>
                      <a:pt x="2052" y="2113"/>
                    </a:lnTo>
                    <a:lnTo>
                      <a:pt x="2060" y="2074"/>
                    </a:lnTo>
                    <a:lnTo>
                      <a:pt x="2062" y="2033"/>
                    </a:lnTo>
                    <a:lnTo>
                      <a:pt x="2060" y="1999"/>
                    </a:lnTo>
                    <a:lnTo>
                      <a:pt x="2054" y="1967"/>
                    </a:lnTo>
                    <a:lnTo>
                      <a:pt x="2044" y="1936"/>
                    </a:lnTo>
                    <a:lnTo>
                      <a:pt x="2031" y="1933"/>
                    </a:lnTo>
                    <a:lnTo>
                      <a:pt x="2017" y="1928"/>
                    </a:lnTo>
                    <a:lnTo>
                      <a:pt x="2001" y="1922"/>
                    </a:lnTo>
                    <a:lnTo>
                      <a:pt x="2012" y="1948"/>
                    </a:lnTo>
                    <a:lnTo>
                      <a:pt x="2022" y="1975"/>
                    </a:lnTo>
                    <a:lnTo>
                      <a:pt x="2027" y="2004"/>
                    </a:lnTo>
                    <a:lnTo>
                      <a:pt x="2029" y="2033"/>
                    </a:lnTo>
                    <a:lnTo>
                      <a:pt x="2026" y="2073"/>
                    </a:lnTo>
                    <a:lnTo>
                      <a:pt x="2017" y="2109"/>
                    </a:lnTo>
                    <a:lnTo>
                      <a:pt x="2003" y="2144"/>
                    </a:lnTo>
                    <a:lnTo>
                      <a:pt x="1982" y="2176"/>
                    </a:lnTo>
                    <a:lnTo>
                      <a:pt x="1959" y="2204"/>
                    </a:lnTo>
                    <a:lnTo>
                      <a:pt x="1931" y="2228"/>
                    </a:lnTo>
                    <a:lnTo>
                      <a:pt x="1899" y="2248"/>
                    </a:lnTo>
                    <a:lnTo>
                      <a:pt x="1865" y="2263"/>
                    </a:lnTo>
                    <a:lnTo>
                      <a:pt x="1828" y="2272"/>
                    </a:lnTo>
                    <a:lnTo>
                      <a:pt x="1789" y="2275"/>
                    </a:lnTo>
                    <a:lnTo>
                      <a:pt x="1751" y="2272"/>
                    </a:lnTo>
                    <a:lnTo>
                      <a:pt x="1713" y="2263"/>
                    </a:lnTo>
                    <a:lnTo>
                      <a:pt x="1679" y="2248"/>
                    </a:lnTo>
                    <a:lnTo>
                      <a:pt x="1648" y="2228"/>
                    </a:lnTo>
                    <a:lnTo>
                      <a:pt x="1619" y="2204"/>
                    </a:lnTo>
                    <a:lnTo>
                      <a:pt x="1596" y="2176"/>
                    </a:lnTo>
                    <a:lnTo>
                      <a:pt x="1577" y="2144"/>
                    </a:lnTo>
                    <a:lnTo>
                      <a:pt x="1562" y="2109"/>
                    </a:lnTo>
                    <a:lnTo>
                      <a:pt x="1552" y="2073"/>
                    </a:lnTo>
                    <a:lnTo>
                      <a:pt x="1550" y="2033"/>
                    </a:lnTo>
                    <a:lnTo>
                      <a:pt x="1552" y="1994"/>
                    </a:lnTo>
                    <a:lnTo>
                      <a:pt x="1562" y="1956"/>
                    </a:lnTo>
                    <a:lnTo>
                      <a:pt x="1577" y="1922"/>
                    </a:lnTo>
                    <a:lnTo>
                      <a:pt x="1596" y="1891"/>
                    </a:lnTo>
                    <a:lnTo>
                      <a:pt x="1619" y="1862"/>
                    </a:lnTo>
                    <a:lnTo>
                      <a:pt x="1648" y="1838"/>
                    </a:lnTo>
                    <a:lnTo>
                      <a:pt x="1679" y="1818"/>
                    </a:lnTo>
                    <a:lnTo>
                      <a:pt x="1713" y="1803"/>
                    </a:lnTo>
                    <a:lnTo>
                      <a:pt x="1751" y="1794"/>
                    </a:lnTo>
                    <a:lnTo>
                      <a:pt x="1789" y="1791"/>
                    </a:lnTo>
                    <a:lnTo>
                      <a:pt x="1816" y="1792"/>
                    </a:lnTo>
                    <a:lnTo>
                      <a:pt x="1840" y="1798"/>
                    </a:lnTo>
                    <a:lnTo>
                      <a:pt x="1865" y="1804"/>
                    </a:lnTo>
                    <a:lnTo>
                      <a:pt x="1850" y="1782"/>
                    </a:lnTo>
                    <a:lnTo>
                      <a:pt x="1841" y="1762"/>
                    </a:lnTo>
                    <a:lnTo>
                      <a:pt x="1816" y="1758"/>
                    </a:lnTo>
                    <a:lnTo>
                      <a:pt x="1789" y="1757"/>
                    </a:lnTo>
                    <a:close/>
                    <a:moveTo>
                      <a:pt x="978" y="1757"/>
                    </a:moveTo>
                    <a:lnTo>
                      <a:pt x="937" y="1759"/>
                    </a:lnTo>
                    <a:lnTo>
                      <a:pt x="899" y="1768"/>
                    </a:lnTo>
                    <a:lnTo>
                      <a:pt x="863" y="1782"/>
                    </a:lnTo>
                    <a:lnTo>
                      <a:pt x="828" y="1801"/>
                    </a:lnTo>
                    <a:lnTo>
                      <a:pt x="798" y="1825"/>
                    </a:lnTo>
                    <a:lnTo>
                      <a:pt x="771" y="1852"/>
                    </a:lnTo>
                    <a:lnTo>
                      <a:pt x="748" y="1883"/>
                    </a:lnTo>
                    <a:lnTo>
                      <a:pt x="729" y="1916"/>
                    </a:lnTo>
                    <a:lnTo>
                      <a:pt x="715" y="1953"/>
                    </a:lnTo>
                    <a:lnTo>
                      <a:pt x="707" y="1992"/>
                    </a:lnTo>
                    <a:lnTo>
                      <a:pt x="703" y="2033"/>
                    </a:lnTo>
                    <a:lnTo>
                      <a:pt x="707" y="2074"/>
                    </a:lnTo>
                    <a:lnTo>
                      <a:pt x="715" y="2113"/>
                    </a:lnTo>
                    <a:lnTo>
                      <a:pt x="729" y="2149"/>
                    </a:lnTo>
                    <a:lnTo>
                      <a:pt x="748" y="2184"/>
                    </a:lnTo>
                    <a:lnTo>
                      <a:pt x="771" y="2214"/>
                    </a:lnTo>
                    <a:lnTo>
                      <a:pt x="798" y="2242"/>
                    </a:lnTo>
                    <a:lnTo>
                      <a:pt x="828" y="2265"/>
                    </a:lnTo>
                    <a:lnTo>
                      <a:pt x="863" y="2284"/>
                    </a:lnTo>
                    <a:lnTo>
                      <a:pt x="899" y="2298"/>
                    </a:lnTo>
                    <a:lnTo>
                      <a:pt x="937" y="2307"/>
                    </a:lnTo>
                    <a:lnTo>
                      <a:pt x="978" y="2310"/>
                    </a:lnTo>
                    <a:lnTo>
                      <a:pt x="1018" y="2307"/>
                    </a:lnTo>
                    <a:lnTo>
                      <a:pt x="1057" y="2298"/>
                    </a:lnTo>
                    <a:lnTo>
                      <a:pt x="1093" y="2284"/>
                    </a:lnTo>
                    <a:lnTo>
                      <a:pt x="1126" y="2265"/>
                    </a:lnTo>
                    <a:lnTo>
                      <a:pt x="1157" y="2242"/>
                    </a:lnTo>
                    <a:lnTo>
                      <a:pt x="1184" y="2214"/>
                    </a:lnTo>
                    <a:lnTo>
                      <a:pt x="1207" y="2184"/>
                    </a:lnTo>
                    <a:lnTo>
                      <a:pt x="1225" y="2149"/>
                    </a:lnTo>
                    <a:lnTo>
                      <a:pt x="1239" y="2113"/>
                    </a:lnTo>
                    <a:lnTo>
                      <a:pt x="1249" y="2074"/>
                    </a:lnTo>
                    <a:lnTo>
                      <a:pt x="1251" y="2033"/>
                    </a:lnTo>
                    <a:lnTo>
                      <a:pt x="1249" y="1992"/>
                    </a:lnTo>
                    <a:lnTo>
                      <a:pt x="1239" y="1953"/>
                    </a:lnTo>
                    <a:lnTo>
                      <a:pt x="1225" y="1916"/>
                    </a:lnTo>
                    <a:lnTo>
                      <a:pt x="1207" y="1883"/>
                    </a:lnTo>
                    <a:lnTo>
                      <a:pt x="1184" y="1852"/>
                    </a:lnTo>
                    <a:lnTo>
                      <a:pt x="1157" y="1825"/>
                    </a:lnTo>
                    <a:lnTo>
                      <a:pt x="1126" y="1801"/>
                    </a:lnTo>
                    <a:lnTo>
                      <a:pt x="1093" y="1782"/>
                    </a:lnTo>
                    <a:lnTo>
                      <a:pt x="1057" y="1768"/>
                    </a:lnTo>
                    <a:lnTo>
                      <a:pt x="1018" y="1759"/>
                    </a:lnTo>
                    <a:lnTo>
                      <a:pt x="978" y="1757"/>
                    </a:lnTo>
                    <a:close/>
                    <a:moveTo>
                      <a:pt x="2471" y="1756"/>
                    </a:moveTo>
                    <a:lnTo>
                      <a:pt x="2491" y="1801"/>
                    </a:lnTo>
                    <a:lnTo>
                      <a:pt x="2513" y="1844"/>
                    </a:lnTo>
                    <a:lnTo>
                      <a:pt x="2536" y="1883"/>
                    </a:lnTo>
                    <a:lnTo>
                      <a:pt x="2543" y="1865"/>
                    </a:lnTo>
                    <a:lnTo>
                      <a:pt x="2549" y="1847"/>
                    </a:lnTo>
                    <a:lnTo>
                      <a:pt x="2524" y="1812"/>
                    </a:lnTo>
                    <a:lnTo>
                      <a:pt x="2497" y="1782"/>
                    </a:lnTo>
                    <a:lnTo>
                      <a:pt x="2471" y="1756"/>
                    </a:lnTo>
                    <a:close/>
                    <a:moveTo>
                      <a:pt x="2509" y="1416"/>
                    </a:moveTo>
                    <a:lnTo>
                      <a:pt x="2501" y="1424"/>
                    </a:lnTo>
                    <a:lnTo>
                      <a:pt x="2513" y="1423"/>
                    </a:lnTo>
                    <a:lnTo>
                      <a:pt x="2509" y="1416"/>
                    </a:lnTo>
                    <a:close/>
                    <a:moveTo>
                      <a:pt x="2628" y="1358"/>
                    </a:moveTo>
                    <a:lnTo>
                      <a:pt x="2632" y="1365"/>
                    </a:lnTo>
                    <a:lnTo>
                      <a:pt x="2632" y="1358"/>
                    </a:lnTo>
                    <a:lnTo>
                      <a:pt x="2628" y="1358"/>
                    </a:lnTo>
                    <a:close/>
                    <a:moveTo>
                      <a:pt x="2166" y="1002"/>
                    </a:moveTo>
                    <a:lnTo>
                      <a:pt x="2129" y="1002"/>
                    </a:lnTo>
                    <a:lnTo>
                      <a:pt x="2094" y="1008"/>
                    </a:lnTo>
                    <a:lnTo>
                      <a:pt x="2061" y="1019"/>
                    </a:lnTo>
                    <a:lnTo>
                      <a:pt x="2030" y="1035"/>
                    </a:lnTo>
                    <a:lnTo>
                      <a:pt x="2003" y="1054"/>
                    </a:lnTo>
                    <a:lnTo>
                      <a:pt x="1977" y="1078"/>
                    </a:lnTo>
                    <a:lnTo>
                      <a:pt x="1955" y="1105"/>
                    </a:lnTo>
                    <a:lnTo>
                      <a:pt x="1935" y="1135"/>
                    </a:lnTo>
                    <a:lnTo>
                      <a:pt x="1918" y="1168"/>
                    </a:lnTo>
                    <a:lnTo>
                      <a:pt x="1905" y="1202"/>
                    </a:lnTo>
                    <a:lnTo>
                      <a:pt x="1895" y="1238"/>
                    </a:lnTo>
                    <a:lnTo>
                      <a:pt x="1888" y="1276"/>
                    </a:lnTo>
                    <a:lnTo>
                      <a:pt x="1885" y="1313"/>
                    </a:lnTo>
                    <a:lnTo>
                      <a:pt x="1886" y="1351"/>
                    </a:lnTo>
                    <a:lnTo>
                      <a:pt x="1892" y="1388"/>
                    </a:lnTo>
                    <a:lnTo>
                      <a:pt x="1902" y="1374"/>
                    </a:lnTo>
                    <a:lnTo>
                      <a:pt x="1916" y="1364"/>
                    </a:lnTo>
                    <a:lnTo>
                      <a:pt x="1932" y="1359"/>
                    </a:lnTo>
                    <a:lnTo>
                      <a:pt x="1951" y="1358"/>
                    </a:lnTo>
                    <a:lnTo>
                      <a:pt x="1971" y="1360"/>
                    </a:lnTo>
                    <a:lnTo>
                      <a:pt x="1992" y="1364"/>
                    </a:lnTo>
                    <a:lnTo>
                      <a:pt x="2014" y="1373"/>
                    </a:lnTo>
                    <a:lnTo>
                      <a:pt x="2038" y="1382"/>
                    </a:lnTo>
                    <a:lnTo>
                      <a:pt x="2060" y="1394"/>
                    </a:lnTo>
                    <a:lnTo>
                      <a:pt x="2084" y="1407"/>
                    </a:lnTo>
                    <a:lnTo>
                      <a:pt x="2106" y="1421"/>
                    </a:lnTo>
                    <a:lnTo>
                      <a:pt x="2128" y="1435"/>
                    </a:lnTo>
                    <a:lnTo>
                      <a:pt x="2148" y="1449"/>
                    </a:lnTo>
                    <a:lnTo>
                      <a:pt x="2167" y="1463"/>
                    </a:lnTo>
                    <a:lnTo>
                      <a:pt x="2184" y="1476"/>
                    </a:lnTo>
                    <a:lnTo>
                      <a:pt x="2199" y="1488"/>
                    </a:lnTo>
                    <a:lnTo>
                      <a:pt x="2211" y="1498"/>
                    </a:lnTo>
                    <a:lnTo>
                      <a:pt x="2219" y="1505"/>
                    </a:lnTo>
                    <a:lnTo>
                      <a:pt x="2226" y="1510"/>
                    </a:lnTo>
                    <a:lnTo>
                      <a:pt x="2228" y="1512"/>
                    </a:lnTo>
                    <a:lnTo>
                      <a:pt x="2226" y="1511"/>
                    </a:lnTo>
                    <a:lnTo>
                      <a:pt x="2218" y="1508"/>
                    </a:lnTo>
                    <a:lnTo>
                      <a:pt x="2209" y="1503"/>
                    </a:lnTo>
                    <a:lnTo>
                      <a:pt x="2195" y="1497"/>
                    </a:lnTo>
                    <a:lnTo>
                      <a:pt x="2178" y="1490"/>
                    </a:lnTo>
                    <a:lnTo>
                      <a:pt x="2159" y="1483"/>
                    </a:lnTo>
                    <a:lnTo>
                      <a:pt x="2137" y="1475"/>
                    </a:lnTo>
                    <a:lnTo>
                      <a:pt x="2114" y="1468"/>
                    </a:lnTo>
                    <a:lnTo>
                      <a:pt x="2090" y="1461"/>
                    </a:lnTo>
                    <a:lnTo>
                      <a:pt x="2066" y="1455"/>
                    </a:lnTo>
                    <a:lnTo>
                      <a:pt x="2041" y="1450"/>
                    </a:lnTo>
                    <a:lnTo>
                      <a:pt x="2017" y="1447"/>
                    </a:lnTo>
                    <a:lnTo>
                      <a:pt x="1992" y="1446"/>
                    </a:lnTo>
                    <a:lnTo>
                      <a:pt x="1970" y="1447"/>
                    </a:lnTo>
                    <a:lnTo>
                      <a:pt x="1949" y="1450"/>
                    </a:lnTo>
                    <a:lnTo>
                      <a:pt x="1930" y="1457"/>
                    </a:lnTo>
                    <a:lnTo>
                      <a:pt x="1914" y="1467"/>
                    </a:lnTo>
                    <a:lnTo>
                      <a:pt x="1900" y="1481"/>
                    </a:lnTo>
                    <a:lnTo>
                      <a:pt x="1891" y="1498"/>
                    </a:lnTo>
                    <a:lnTo>
                      <a:pt x="1877" y="1541"/>
                    </a:lnTo>
                    <a:lnTo>
                      <a:pt x="1870" y="1583"/>
                    </a:lnTo>
                    <a:lnTo>
                      <a:pt x="1869" y="1625"/>
                    </a:lnTo>
                    <a:lnTo>
                      <a:pt x="1875" y="1665"/>
                    </a:lnTo>
                    <a:lnTo>
                      <a:pt x="1884" y="1704"/>
                    </a:lnTo>
                    <a:lnTo>
                      <a:pt x="1899" y="1739"/>
                    </a:lnTo>
                    <a:lnTo>
                      <a:pt x="1917" y="1773"/>
                    </a:lnTo>
                    <a:lnTo>
                      <a:pt x="1939" y="1802"/>
                    </a:lnTo>
                    <a:lnTo>
                      <a:pt x="1962" y="1827"/>
                    </a:lnTo>
                    <a:lnTo>
                      <a:pt x="1989" y="1847"/>
                    </a:lnTo>
                    <a:lnTo>
                      <a:pt x="2015" y="1862"/>
                    </a:lnTo>
                    <a:lnTo>
                      <a:pt x="2043" y="1871"/>
                    </a:lnTo>
                    <a:lnTo>
                      <a:pt x="2038" y="1853"/>
                    </a:lnTo>
                    <a:lnTo>
                      <a:pt x="2038" y="1833"/>
                    </a:lnTo>
                    <a:lnTo>
                      <a:pt x="2043" y="1814"/>
                    </a:lnTo>
                    <a:lnTo>
                      <a:pt x="2053" y="1794"/>
                    </a:lnTo>
                    <a:lnTo>
                      <a:pt x="2066" y="1775"/>
                    </a:lnTo>
                    <a:lnTo>
                      <a:pt x="2082" y="1756"/>
                    </a:lnTo>
                    <a:lnTo>
                      <a:pt x="2101" y="1736"/>
                    </a:lnTo>
                    <a:lnTo>
                      <a:pt x="2121" y="1718"/>
                    </a:lnTo>
                    <a:lnTo>
                      <a:pt x="2142" y="1701"/>
                    </a:lnTo>
                    <a:lnTo>
                      <a:pt x="2165" y="1684"/>
                    </a:lnTo>
                    <a:lnTo>
                      <a:pt x="2187" y="1668"/>
                    </a:lnTo>
                    <a:lnTo>
                      <a:pt x="2209" y="1655"/>
                    </a:lnTo>
                    <a:lnTo>
                      <a:pt x="2228" y="1642"/>
                    </a:lnTo>
                    <a:lnTo>
                      <a:pt x="2245" y="1632"/>
                    </a:lnTo>
                    <a:lnTo>
                      <a:pt x="2260" y="1623"/>
                    </a:lnTo>
                    <a:lnTo>
                      <a:pt x="2272" y="1618"/>
                    </a:lnTo>
                    <a:lnTo>
                      <a:pt x="2279" y="1613"/>
                    </a:lnTo>
                    <a:lnTo>
                      <a:pt x="2281" y="1612"/>
                    </a:lnTo>
                    <a:lnTo>
                      <a:pt x="2280" y="1614"/>
                    </a:lnTo>
                    <a:lnTo>
                      <a:pt x="2276" y="1622"/>
                    </a:lnTo>
                    <a:lnTo>
                      <a:pt x="2271" y="1634"/>
                    </a:lnTo>
                    <a:lnTo>
                      <a:pt x="2262" y="1649"/>
                    </a:lnTo>
                    <a:lnTo>
                      <a:pt x="2254" y="1668"/>
                    </a:lnTo>
                    <a:lnTo>
                      <a:pt x="2244" y="1690"/>
                    </a:lnTo>
                    <a:lnTo>
                      <a:pt x="2233" y="1715"/>
                    </a:lnTo>
                    <a:lnTo>
                      <a:pt x="2223" y="1741"/>
                    </a:lnTo>
                    <a:lnTo>
                      <a:pt x="2213" y="1769"/>
                    </a:lnTo>
                    <a:lnTo>
                      <a:pt x="2203" y="1797"/>
                    </a:lnTo>
                    <a:lnTo>
                      <a:pt x="2195" y="1826"/>
                    </a:lnTo>
                    <a:lnTo>
                      <a:pt x="2188" y="1855"/>
                    </a:lnTo>
                    <a:lnTo>
                      <a:pt x="2184" y="1884"/>
                    </a:lnTo>
                    <a:lnTo>
                      <a:pt x="2181" y="1911"/>
                    </a:lnTo>
                    <a:lnTo>
                      <a:pt x="2182" y="1937"/>
                    </a:lnTo>
                    <a:lnTo>
                      <a:pt x="2185" y="1962"/>
                    </a:lnTo>
                    <a:lnTo>
                      <a:pt x="2193" y="1983"/>
                    </a:lnTo>
                    <a:lnTo>
                      <a:pt x="2204" y="2003"/>
                    </a:lnTo>
                    <a:lnTo>
                      <a:pt x="2221" y="2021"/>
                    </a:lnTo>
                    <a:lnTo>
                      <a:pt x="2243" y="2035"/>
                    </a:lnTo>
                    <a:lnTo>
                      <a:pt x="2266" y="2048"/>
                    </a:lnTo>
                    <a:lnTo>
                      <a:pt x="2293" y="2058"/>
                    </a:lnTo>
                    <a:lnTo>
                      <a:pt x="2322" y="2065"/>
                    </a:lnTo>
                    <a:lnTo>
                      <a:pt x="2352" y="2071"/>
                    </a:lnTo>
                    <a:lnTo>
                      <a:pt x="2383" y="2073"/>
                    </a:lnTo>
                    <a:lnTo>
                      <a:pt x="2414" y="2073"/>
                    </a:lnTo>
                    <a:lnTo>
                      <a:pt x="2444" y="2071"/>
                    </a:lnTo>
                    <a:lnTo>
                      <a:pt x="2472" y="2065"/>
                    </a:lnTo>
                    <a:lnTo>
                      <a:pt x="2499" y="2058"/>
                    </a:lnTo>
                    <a:lnTo>
                      <a:pt x="2524" y="2048"/>
                    </a:lnTo>
                    <a:lnTo>
                      <a:pt x="2544" y="2036"/>
                    </a:lnTo>
                    <a:lnTo>
                      <a:pt x="2562" y="2022"/>
                    </a:lnTo>
                    <a:lnTo>
                      <a:pt x="2574" y="2006"/>
                    </a:lnTo>
                    <a:lnTo>
                      <a:pt x="2549" y="1990"/>
                    </a:lnTo>
                    <a:lnTo>
                      <a:pt x="2527" y="1970"/>
                    </a:lnTo>
                    <a:lnTo>
                      <a:pt x="2504" y="1947"/>
                    </a:lnTo>
                    <a:lnTo>
                      <a:pt x="2485" y="1921"/>
                    </a:lnTo>
                    <a:lnTo>
                      <a:pt x="2467" y="1892"/>
                    </a:lnTo>
                    <a:lnTo>
                      <a:pt x="2450" y="1861"/>
                    </a:lnTo>
                    <a:lnTo>
                      <a:pt x="2435" y="1830"/>
                    </a:lnTo>
                    <a:lnTo>
                      <a:pt x="2421" y="1799"/>
                    </a:lnTo>
                    <a:lnTo>
                      <a:pt x="2409" y="1769"/>
                    </a:lnTo>
                    <a:lnTo>
                      <a:pt x="2399" y="1738"/>
                    </a:lnTo>
                    <a:lnTo>
                      <a:pt x="2389" y="1710"/>
                    </a:lnTo>
                    <a:lnTo>
                      <a:pt x="2382" y="1686"/>
                    </a:lnTo>
                    <a:lnTo>
                      <a:pt x="2375" y="1663"/>
                    </a:lnTo>
                    <a:lnTo>
                      <a:pt x="2371" y="1645"/>
                    </a:lnTo>
                    <a:lnTo>
                      <a:pt x="2368" y="1631"/>
                    </a:lnTo>
                    <a:lnTo>
                      <a:pt x="2366" y="1622"/>
                    </a:lnTo>
                    <a:lnTo>
                      <a:pt x="2365" y="1619"/>
                    </a:lnTo>
                    <a:lnTo>
                      <a:pt x="2368" y="1619"/>
                    </a:lnTo>
                    <a:lnTo>
                      <a:pt x="2375" y="1622"/>
                    </a:lnTo>
                    <a:lnTo>
                      <a:pt x="2389" y="1627"/>
                    </a:lnTo>
                    <a:lnTo>
                      <a:pt x="2406" y="1635"/>
                    </a:lnTo>
                    <a:lnTo>
                      <a:pt x="2426" y="1646"/>
                    </a:lnTo>
                    <a:lnTo>
                      <a:pt x="2450" y="1661"/>
                    </a:lnTo>
                    <a:lnTo>
                      <a:pt x="2477" y="1679"/>
                    </a:lnTo>
                    <a:lnTo>
                      <a:pt x="2504" y="1702"/>
                    </a:lnTo>
                    <a:lnTo>
                      <a:pt x="2533" y="1729"/>
                    </a:lnTo>
                    <a:lnTo>
                      <a:pt x="2563" y="1761"/>
                    </a:lnTo>
                    <a:lnTo>
                      <a:pt x="2593" y="1800"/>
                    </a:lnTo>
                    <a:lnTo>
                      <a:pt x="2622" y="1843"/>
                    </a:lnTo>
                    <a:lnTo>
                      <a:pt x="2651" y="1894"/>
                    </a:lnTo>
                    <a:lnTo>
                      <a:pt x="2668" y="1881"/>
                    </a:lnTo>
                    <a:lnTo>
                      <a:pt x="2685" y="1864"/>
                    </a:lnTo>
                    <a:lnTo>
                      <a:pt x="2701" y="1842"/>
                    </a:lnTo>
                    <a:lnTo>
                      <a:pt x="2716" y="1818"/>
                    </a:lnTo>
                    <a:lnTo>
                      <a:pt x="2729" y="1791"/>
                    </a:lnTo>
                    <a:lnTo>
                      <a:pt x="2739" y="1762"/>
                    </a:lnTo>
                    <a:lnTo>
                      <a:pt x="2749" y="1731"/>
                    </a:lnTo>
                    <a:lnTo>
                      <a:pt x="2755" y="1701"/>
                    </a:lnTo>
                    <a:lnTo>
                      <a:pt x="2760" y="1669"/>
                    </a:lnTo>
                    <a:lnTo>
                      <a:pt x="2761" y="1638"/>
                    </a:lnTo>
                    <a:lnTo>
                      <a:pt x="2760" y="1609"/>
                    </a:lnTo>
                    <a:lnTo>
                      <a:pt x="2755" y="1581"/>
                    </a:lnTo>
                    <a:lnTo>
                      <a:pt x="2747" y="1555"/>
                    </a:lnTo>
                    <a:lnTo>
                      <a:pt x="2734" y="1532"/>
                    </a:lnTo>
                    <a:lnTo>
                      <a:pt x="2718" y="1514"/>
                    </a:lnTo>
                    <a:lnTo>
                      <a:pt x="2699" y="1500"/>
                    </a:lnTo>
                    <a:lnTo>
                      <a:pt x="2676" y="1490"/>
                    </a:lnTo>
                    <a:lnTo>
                      <a:pt x="2652" y="1484"/>
                    </a:lnTo>
                    <a:lnTo>
                      <a:pt x="2624" y="1479"/>
                    </a:lnTo>
                    <a:lnTo>
                      <a:pt x="2596" y="1478"/>
                    </a:lnTo>
                    <a:lnTo>
                      <a:pt x="2566" y="1479"/>
                    </a:lnTo>
                    <a:lnTo>
                      <a:pt x="2536" y="1483"/>
                    </a:lnTo>
                    <a:lnTo>
                      <a:pt x="2508" y="1487"/>
                    </a:lnTo>
                    <a:lnTo>
                      <a:pt x="2480" y="1492"/>
                    </a:lnTo>
                    <a:lnTo>
                      <a:pt x="2453" y="1498"/>
                    </a:lnTo>
                    <a:lnTo>
                      <a:pt x="2430" y="1504"/>
                    </a:lnTo>
                    <a:lnTo>
                      <a:pt x="2408" y="1510"/>
                    </a:lnTo>
                    <a:lnTo>
                      <a:pt x="2391" y="1515"/>
                    </a:lnTo>
                    <a:lnTo>
                      <a:pt x="2377" y="1519"/>
                    </a:lnTo>
                    <a:lnTo>
                      <a:pt x="2369" y="1522"/>
                    </a:lnTo>
                    <a:lnTo>
                      <a:pt x="2367" y="1523"/>
                    </a:lnTo>
                    <a:lnTo>
                      <a:pt x="2368" y="1520"/>
                    </a:lnTo>
                    <a:lnTo>
                      <a:pt x="2371" y="1513"/>
                    </a:lnTo>
                    <a:lnTo>
                      <a:pt x="2377" y="1501"/>
                    </a:lnTo>
                    <a:lnTo>
                      <a:pt x="2386" y="1486"/>
                    </a:lnTo>
                    <a:lnTo>
                      <a:pt x="2395" y="1468"/>
                    </a:lnTo>
                    <a:lnTo>
                      <a:pt x="2408" y="1447"/>
                    </a:lnTo>
                    <a:lnTo>
                      <a:pt x="2422" y="1427"/>
                    </a:lnTo>
                    <a:lnTo>
                      <a:pt x="2437" y="1404"/>
                    </a:lnTo>
                    <a:lnTo>
                      <a:pt x="2454" y="1382"/>
                    </a:lnTo>
                    <a:lnTo>
                      <a:pt x="2472" y="1361"/>
                    </a:lnTo>
                    <a:lnTo>
                      <a:pt x="2492" y="1341"/>
                    </a:lnTo>
                    <a:lnTo>
                      <a:pt x="2512" y="1324"/>
                    </a:lnTo>
                    <a:lnTo>
                      <a:pt x="2532" y="1310"/>
                    </a:lnTo>
                    <a:lnTo>
                      <a:pt x="2553" y="1299"/>
                    </a:lnTo>
                    <a:lnTo>
                      <a:pt x="2576" y="1293"/>
                    </a:lnTo>
                    <a:lnTo>
                      <a:pt x="2598" y="1292"/>
                    </a:lnTo>
                    <a:lnTo>
                      <a:pt x="2596" y="1264"/>
                    </a:lnTo>
                    <a:lnTo>
                      <a:pt x="2590" y="1236"/>
                    </a:lnTo>
                    <a:lnTo>
                      <a:pt x="2580" y="1208"/>
                    </a:lnTo>
                    <a:lnTo>
                      <a:pt x="2566" y="1181"/>
                    </a:lnTo>
                    <a:lnTo>
                      <a:pt x="2551" y="1155"/>
                    </a:lnTo>
                    <a:lnTo>
                      <a:pt x="2533" y="1130"/>
                    </a:lnTo>
                    <a:lnTo>
                      <a:pt x="2513" y="1107"/>
                    </a:lnTo>
                    <a:lnTo>
                      <a:pt x="2491" y="1087"/>
                    </a:lnTo>
                    <a:lnTo>
                      <a:pt x="2468" y="1068"/>
                    </a:lnTo>
                    <a:lnTo>
                      <a:pt x="2444" y="1053"/>
                    </a:lnTo>
                    <a:lnTo>
                      <a:pt x="2419" y="1040"/>
                    </a:lnTo>
                    <a:lnTo>
                      <a:pt x="2394" y="1031"/>
                    </a:lnTo>
                    <a:lnTo>
                      <a:pt x="2369" y="1025"/>
                    </a:lnTo>
                    <a:lnTo>
                      <a:pt x="2345" y="1023"/>
                    </a:lnTo>
                    <a:lnTo>
                      <a:pt x="2322" y="1025"/>
                    </a:lnTo>
                    <a:lnTo>
                      <a:pt x="2300" y="1032"/>
                    </a:lnTo>
                    <a:lnTo>
                      <a:pt x="2280" y="1044"/>
                    </a:lnTo>
                    <a:lnTo>
                      <a:pt x="2262" y="1060"/>
                    </a:lnTo>
                    <a:lnTo>
                      <a:pt x="2251" y="1076"/>
                    </a:lnTo>
                    <a:lnTo>
                      <a:pt x="2244" y="1097"/>
                    </a:lnTo>
                    <a:lnTo>
                      <a:pt x="2240" y="1120"/>
                    </a:lnTo>
                    <a:lnTo>
                      <a:pt x="2236" y="1147"/>
                    </a:lnTo>
                    <a:lnTo>
                      <a:pt x="2236" y="1175"/>
                    </a:lnTo>
                    <a:lnTo>
                      <a:pt x="2239" y="1207"/>
                    </a:lnTo>
                    <a:lnTo>
                      <a:pt x="2242" y="1238"/>
                    </a:lnTo>
                    <a:lnTo>
                      <a:pt x="2246" y="1269"/>
                    </a:lnTo>
                    <a:lnTo>
                      <a:pt x="2250" y="1300"/>
                    </a:lnTo>
                    <a:lnTo>
                      <a:pt x="2257" y="1331"/>
                    </a:lnTo>
                    <a:lnTo>
                      <a:pt x="2262" y="1359"/>
                    </a:lnTo>
                    <a:lnTo>
                      <a:pt x="2268" y="1383"/>
                    </a:lnTo>
                    <a:lnTo>
                      <a:pt x="2274" y="1406"/>
                    </a:lnTo>
                    <a:lnTo>
                      <a:pt x="2278" y="1426"/>
                    </a:lnTo>
                    <a:lnTo>
                      <a:pt x="2282" y="1440"/>
                    </a:lnTo>
                    <a:lnTo>
                      <a:pt x="2284" y="1448"/>
                    </a:lnTo>
                    <a:lnTo>
                      <a:pt x="2286" y="1451"/>
                    </a:lnTo>
                    <a:lnTo>
                      <a:pt x="2283" y="1449"/>
                    </a:lnTo>
                    <a:lnTo>
                      <a:pt x="2279" y="1443"/>
                    </a:lnTo>
                    <a:lnTo>
                      <a:pt x="2271" y="1433"/>
                    </a:lnTo>
                    <a:lnTo>
                      <a:pt x="2261" y="1420"/>
                    </a:lnTo>
                    <a:lnTo>
                      <a:pt x="2249" y="1404"/>
                    </a:lnTo>
                    <a:lnTo>
                      <a:pt x="2236" y="1385"/>
                    </a:lnTo>
                    <a:lnTo>
                      <a:pt x="2223" y="1364"/>
                    </a:lnTo>
                    <a:lnTo>
                      <a:pt x="2209" y="1340"/>
                    </a:lnTo>
                    <a:lnTo>
                      <a:pt x="2195" y="1314"/>
                    </a:lnTo>
                    <a:lnTo>
                      <a:pt x="2182" y="1287"/>
                    </a:lnTo>
                    <a:lnTo>
                      <a:pt x="2170" y="1260"/>
                    </a:lnTo>
                    <a:lnTo>
                      <a:pt x="2161" y="1231"/>
                    </a:lnTo>
                    <a:lnTo>
                      <a:pt x="2153" y="1202"/>
                    </a:lnTo>
                    <a:lnTo>
                      <a:pt x="2148" y="1172"/>
                    </a:lnTo>
                    <a:lnTo>
                      <a:pt x="2147" y="1143"/>
                    </a:lnTo>
                    <a:lnTo>
                      <a:pt x="2149" y="1114"/>
                    </a:lnTo>
                    <a:lnTo>
                      <a:pt x="2155" y="1086"/>
                    </a:lnTo>
                    <a:lnTo>
                      <a:pt x="2166" y="1058"/>
                    </a:lnTo>
                    <a:lnTo>
                      <a:pt x="2183" y="1032"/>
                    </a:lnTo>
                    <a:lnTo>
                      <a:pt x="2204" y="1007"/>
                    </a:lnTo>
                    <a:lnTo>
                      <a:pt x="2166" y="1002"/>
                    </a:lnTo>
                    <a:close/>
                    <a:moveTo>
                      <a:pt x="1671" y="745"/>
                    </a:moveTo>
                    <a:lnTo>
                      <a:pt x="1588" y="750"/>
                    </a:lnTo>
                    <a:lnTo>
                      <a:pt x="1508" y="760"/>
                    </a:lnTo>
                    <a:lnTo>
                      <a:pt x="1429" y="777"/>
                    </a:lnTo>
                    <a:lnTo>
                      <a:pt x="1353" y="800"/>
                    </a:lnTo>
                    <a:lnTo>
                      <a:pt x="1277" y="828"/>
                    </a:lnTo>
                    <a:lnTo>
                      <a:pt x="1203" y="862"/>
                    </a:lnTo>
                    <a:lnTo>
                      <a:pt x="1132" y="901"/>
                    </a:lnTo>
                    <a:lnTo>
                      <a:pt x="1063" y="947"/>
                    </a:lnTo>
                    <a:lnTo>
                      <a:pt x="997" y="997"/>
                    </a:lnTo>
                    <a:lnTo>
                      <a:pt x="933" y="1053"/>
                    </a:lnTo>
                    <a:lnTo>
                      <a:pt x="905" y="1082"/>
                    </a:lnTo>
                    <a:lnTo>
                      <a:pt x="967" y="1056"/>
                    </a:lnTo>
                    <a:lnTo>
                      <a:pt x="1032" y="1033"/>
                    </a:lnTo>
                    <a:lnTo>
                      <a:pt x="1098" y="1013"/>
                    </a:lnTo>
                    <a:lnTo>
                      <a:pt x="1167" y="999"/>
                    </a:lnTo>
                    <a:lnTo>
                      <a:pt x="1237" y="989"/>
                    </a:lnTo>
                    <a:lnTo>
                      <a:pt x="1310" y="982"/>
                    </a:lnTo>
                    <a:lnTo>
                      <a:pt x="1383" y="980"/>
                    </a:lnTo>
                    <a:lnTo>
                      <a:pt x="1461" y="982"/>
                    </a:lnTo>
                    <a:lnTo>
                      <a:pt x="1538" y="990"/>
                    </a:lnTo>
                    <a:lnTo>
                      <a:pt x="1613" y="1002"/>
                    </a:lnTo>
                    <a:lnTo>
                      <a:pt x="1686" y="1018"/>
                    </a:lnTo>
                    <a:lnTo>
                      <a:pt x="1756" y="1039"/>
                    </a:lnTo>
                    <a:lnTo>
                      <a:pt x="1823" y="1066"/>
                    </a:lnTo>
                    <a:lnTo>
                      <a:pt x="1888" y="1098"/>
                    </a:lnTo>
                    <a:lnTo>
                      <a:pt x="1901" y="1075"/>
                    </a:lnTo>
                    <a:lnTo>
                      <a:pt x="1916" y="1053"/>
                    </a:lnTo>
                    <a:lnTo>
                      <a:pt x="1942" y="1026"/>
                    </a:lnTo>
                    <a:lnTo>
                      <a:pt x="1968" y="1003"/>
                    </a:lnTo>
                    <a:lnTo>
                      <a:pt x="1997" y="983"/>
                    </a:lnTo>
                    <a:lnTo>
                      <a:pt x="2028" y="967"/>
                    </a:lnTo>
                    <a:lnTo>
                      <a:pt x="2060" y="955"/>
                    </a:lnTo>
                    <a:lnTo>
                      <a:pt x="2093" y="947"/>
                    </a:lnTo>
                    <a:lnTo>
                      <a:pt x="2012" y="888"/>
                    </a:lnTo>
                    <a:lnTo>
                      <a:pt x="1928" y="837"/>
                    </a:lnTo>
                    <a:lnTo>
                      <a:pt x="1841" y="789"/>
                    </a:lnTo>
                    <a:lnTo>
                      <a:pt x="1752" y="747"/>
                    </a:lnTo>
                    <a:lnTo>
                      <a:pt x="1671" y="745"/>
                    </a:lnTo>
                    <a:close/>
                    <a:moveTo>
                      <a:pt x="920" y="581"/>
                    </a:moveTo>
                    <a:lnTo>
                      <a:pt x="821" y="584"/>
                    </a:lnTo>
                    <a:lnTo>
                      <a:pt x="724" y="592"/>
                    </a:lnTo>
                    <a:lnTo>
                      <a:pt x="630" y="602"/>
                    </a:lnTo>
                    <a:lnTo>
                      <a:pt x="539" y="619"/>
                    </a:lnTo>
                    <a:lnTo>
                      <a:pt x="452" y="638"/>
                    </a:lnTo>
                    <a:lnTo>
                      <a:pt x="368" y="661"/>
                    </a:lnTo>
                    <a:lnTo>
                      <a:pt x="321" y="732"/>
                    </a:lnTo>
                    <a:lnTo>
                      <a:pt x="279" y="806"/>
                    </a:lnTo>
                    <a:lnTo>
                      <a:pt x="241" y="883"/>
                    </a:lnTo>
                    <a:lnTo>
                      <a:pt x="209" y="963"/>
                    </a:lnTo>
                    <a:lnTo>
                      <a:pt x="182" y="1046"/>
                    </a:lnTo>
                    <a:lnTo>
                      <a:pt x="160" y="1131"/>
                    </a:lnTo>
                    <a:lnTo>
                      <a:pt x="145" y="1218"/>
                    </a:lnTo>
                    <a:lnTo>
                      <a:pt x="136" y="1307"/>
                    </a:lnTo>
                    <a:lnTo>
                      <a:pt x="132" y="1397"/>
                    </a:lnTo>
                    <a:lnTo>
                      <a:pt x="136" y="1486"/>
                    </a:lnTo>
                    <a:lnTo>
                      <a:pt x="144" y="1572"/>
                    </a:lnTo>
                    <a:lnTo>
                      <a:pt x="159" y="1657"/>
                    </a:lnTo>
                    <a:lnTo>
                      <a:pt x="179" y="1739"/>
                    </a:lnTo>
                    <a:lnTo>
                      <a:pt x="204" y="1820"/>
                    </a:lnTo>
                    <a:lnTo>
                      <a:pt x="235" y="1898"/>
                    </a:lnTo>
                    <a:lnTo>
                      <a:pt x="270" y="1974"/>
                    </a:lnTo>
                    <a:lnTo>
                      <a:pt x="311" y="2047"/>
                    </a:lnTo>
                    <a:lnTo>
                      <a:pt x="354" y="2116"/>
                    </a:lnTo>
                    <a:lnTo>
                      <a:pt x="403" y="2183"/>
                    </a:lnTo>
                    <a:lnTo>
                      <a:pt x="397" y="2114"/>
                    </a:lnTo>
                    <a:lnTo>
                      <a:pt x="395" y="2045"/>
                    </a:lnTo>
                    <a:lnTo>
                      <a:pt x="397" y="1966"/>
                    </a:lnTo>
                    <a:lnTo>
                      <a:pt x="402" y="1891"/>
                    </a:lnTo>
                    <a:lnTo>
                      <a:pt x="411" y="1818"/>
                    </a:lnTo>
                    <a:lnTo>
                      <a:pt x="423" y="1749"/>
                    </a:lnTo>
                    <a:lnTo>
                      <a:pt x="438" y="1683"/>
                    </a:lnTo>
                    <a:lnTo>
                      <a:pt x="456" y="1621"/>
                    </a:lnTo>
                    <a:lnTo>
                      <a:pt x="477" y="1561"/>
                    </a:lnTo>
                    <a:lnTo>
                      <a:pt x="501" y="1504"/>
                    </a:lnTo>
                    <a:lnTo>
                      <a:pt x="525" y="1431"/>
                    </a:lnTo>
                    <a:lnTo>
                      <a:pt x="555" y="1359"/>
                    </a:lnTo>
                    <a:lnTo>
                      <a:pt x="591" y="1286"/>
                    </a:lnTo>
                    <a:lnTo>
                      <a:pt x="632" y="1216"/>
                    </a:lnTo>
                    <a:lnTo>
                      <a:pt x="678" y="1147"/>
                    </a:lnTo>
                    <a:lnTo>
                      <a:pt x="728" y="1081"/>
                    </a:lnTo>
                    <a:lnTo>
                      <a:pt x="784" y="1017"/>
                    </a:lnTo>
                    <a:lnTo>
                      <a:pt x="843" y="956"/>
                    </a:lnTo>
                    <a:lnTo>
                      <a:pt x="908" y="898"/>
                    </a:lnTo>
                    <a:lnTo>
                      <a:pt x="977" y="845"/>
                    </a:lnTo>
                    <a:lnTo>
                      <a:pt x="1047" y="798"/>
                    </a:lnTo>
                    <a:lnTo>
                      <a:pt x="1121" y="756"/>
                    </a:lnTo>
                    <a:lnTo>
                      <a:pt x="1196" y="719"/>
                    </a:lnTo>
                    <a:lnTo>
                      <a:pt x="1274" y="688"/>
                    </a:lnTo>
                    <a:lnTo>
                      <a:pt x="1353" y="661"/>
                    </a:lnTo>
                    <a:lnTo>
                      <a:pt x="1434" y="640"/>
                    </a:lnTo>
                    <a:lnTo>
                      <a:pt x="1330" y="619"/>
                    </a:lnTo>
                    <a:lnTo>
                      <a:pt x="1227" y="601"/>
                    </a:lnTo>
                    <a:lnTo>
                      <a:pt x="1123" y="589"/>
                    </a:lnTo>
                    <a:lnTo>
                      <a:pt x="1021" y="583"/>
                    </a:lnTo>
                    <a:lnTo>
                      <a:pt x="920" y="581"/>
                    </a:lnTo>
                    <a:close/>
                    <a:moveTo>
                      <a:pt x="1383" y="133"/>
                    </a:moveTo>
                    <a:lnTo>
                      <a:pt x="1293" y="136"/>
                    </a:lnTo>
                    <a:lnTo>
                      <a:pt x="1203" y="146"/>
                    </a:lnTo>
                    <a:lnTo>
                      <a:pt x="1117" y="162"/>
                    </a:lnTo>
                    <a:lnTo>
                      <a:pt x="1031" y="185"/>
                    </a:lnTo>
                    <a:lnTo>
                      <a:pt x="949" y="213"/>
                    </a:lnTo>
                    <a:lnTo>
                      <a:pt x="869" y="246"/>
                    </a:lnTo>
                    <a:lnTo>
                      <a:pt x="792" y="284"/>
                    </a:lnTo>
                    <a:lnTo>
                      <a:pt x="717" y="328"/>
                    </a:lnTo>
                    <a:lnTo>
                      <a:pt x="647" y="377"/>
                    </a:lnTo>
                    <a:lnTo>
                      <a:pt x="580" y="431"/>
                    </a:lnTo>
                    <a:lnTo>
                      <a:pt x="517" y="488"/>
                    </a:lnTo>
                    <a:lnTo>
                      <a:pt x="597" y="474"/>
                    </a:lnTo>
                    <a:lnTo>
                      <a:pt x="679" y="463"/>
                    </a:lnTo>
                    <a:lnTo>
                      <a:pt x="763" y="456"/>
                    </a:lnTo>
                    <a:lnTo>
                      <a:pt x="849" y="451"/>
                    </a:lnTo>
                    <a:lnTo>
                      <a:pt x="937" y="450"/>
                    </a:lnTo>
                    <a:lnTo>
                      <a:pt x="1026" y="452"/>
                    </a:lnTo>
                    <a:lnTo>
                      <a:pt x="1116" y="458"/>
                    </a:lnTo>
                    <a:lnTo>
                      <a:pt x="1206" y="467"/>
                    </a:lnTo>
                    <a:lnTo>
                      <a:pt x="1297" y="479"/>
                    </a:lnTo>
                    <a:lnTo>
                      <a:pt x="1388" y="497"/>
                    </a:lnTo>
                    <a:lnTo>
                      <a:pt x="1478" y="517"/>
                    </a:lnTo>
                    <a:lnTo>
                      <a:pt x="1569" y="542"/>
                    </a:lnTo>
                    <a:lnTo>
                      <a:pt x="1659" y="570"/>
                    </a:lnTo>
                    <a:lnTo>
                      <a:pt x="1747" y="604"/>
                    </a:lnTo>
                    <a:lnTo>
                      <a:pt x="1835" y="641"/>
                    </a:lnTo>
                    <a:lnTo>
                      <a:pt x="1922" y="683"/>
                    </a:lnTo>
                    <a:lnTo>
                      <a:pt x="2006" y="730"/>
                    </a:lnTo>
                    <a:lnTo>
                      <a:pt x="2088" y="780"/>
                    </a:lnTo>
                    <a:lnTo>
                      <a:pt x="2167" y="837"/>
                    </a:lnTo>
                    <a:lnTo>
                      <a:pt x="2244" y="897"/>
                    </a:lnTo>
                    <a:lnTo>
                      <a:pt x="2319" y="963"/>
                    </a:lnTo>
                    <a:lnTo>
                      <a:pt x="2345" y="960"/>
                    </a:lnTo>
                    <a:lnTo>
                      <a:pt x="2382" y="963"/>
                    </a:lnTo>
                    <a:lnTo>
                      <a:pt x="2418" y="972"/>
                    </a:lnTo>
                    <a:lnTo>
                      <a:pt x="2453" y="986"/>
                    </a:lnTo>
                    <a:lnTo>
                      <a:pt x="2487" y="1006"/>
                    </a:lnTo>
                    <a:lnTo>
                      <a:pt x="2520" y="1030"/>
                    </a:lnTo>
                    <a:lnTo>
                      <a:pt x="2550" y="1057"/>
                    </a:lnTo>
                    <a:lnTo>
                      <a:pt x="2578" y="1087"/>
                    </a:lnTo>
                    <a:lnTo>
                      <a:pt x="2603" y="1120"/>
                    </a:lnTo>
                    <a:lnTo>
                      <a:pt x="2581" y="1037"/>
                    </a:lnTo>
                    <a:lnTo>
                      <a:pt x="2555" y="955"/>
                    </a:lnTo>
                    <a:lnTo>
                      <a:pt x="2523" y="878"/>
                    </a:lnTo>
                    <a:lnTo>
                      <a:pt x="2485" y="801"/>
                    </a:lnTo>
                    <a:lnTo>
                      <a:pt x="2444" y="729"/>
                    </a:lnTo>
                    <a:lnTo>
                      <a:pt x="2397" y="659"/>
                    </a:lnTo>
                    <a:lnTo>
                      <a:pt x="2345" y="592"/>
                    </a:lnTo>
                    <a:lnTo>
                      <a:pt x="2291" y="529"/>
                    </a:lnTo>
                    <a:lnTo>
                      <a:pt x="2232" y="471"/>
                    </a:lnTo>
                    <a:lnTo>
                      <a:pt x="2169" y="416"/>
                    </a:lnTo>
                    <a:lnTo>
                      <a:pt x="2103" y="365"/>
                    </a:lnTo>
                    <a:lnTo>
                      <a:pt x="2034" y="319"/>
                    </a:lnTo>
                    <a:lnTo>
                      <a:pt x="1961" y="277"/>
                    </a:lnTo>
                    <a:lnTo>
                      <a:pt x="1886" y="240"/>
                    </a:lnTo>
                    <a:lnTo>
                      <a:pt x="1807" y="209"/>
                    </a:lnTo>
                    <a:lnTo>
                      <a:pt x="1727" y="182"/>
                    </a:lnTo>
                    <a:lnTo>
                      <a:pt x="1644" y="161"/>
                    </a:lnTo>
                    <a:lnTo>
                      <a:pt x="1559" y="146"/>
                    </a:lnTo>
                    <a:lnTo>
                      <a:pt x="1472" y="136"/>
                    </a:lnTo>
                    <a:lnTo>
                      <a:pt x="1383" y="133"/>
                    </a:lnTo>
                    <a:close/>
                    <a:moveTo>
                      <a:pt x="1383" y="0"/>
                    </a:moveTo>
                    <a:lnTo>
                      <a:pt x="1477" y="4"/>
                    </a:lnTo>
                    <a:lnTo>
                      <a:pt x="1570" y="13"/>
                    </a:lnTo>
                    <a:lnTo>
                      <a:pt x="1662" y="29"/>
                    </a:lnTo>
                    <a:lnTo>
                      <a:pt x="1751" y="50"/>
                    </a:lnTo>
                    <a:lnTo>
                      <a:pt x="1837" y="78"/>
                    </a:lnTo>
                    <a:lnTo>
                      <a:pt x="1922" y="111"/>
                    </a:lnTo>
                    <a:lnTo>
                      <a:pt x="2003" y="148"/>
                    </a:lnTo>
                    <a:lnTo>
                      <a:pt x="2081" y="191"/>
                    </a:lnTo>
                    <a:lnTo>
                      <a:pt x="2156" y="239"/>
                    </a:lnTo>
                    <a:lnTo>
                      <a:pt x="2228" y="292"/>
                    </a:lnTo>
                    <a:lnTo>
                      <a:pt x="2296" y="349"/>
                    </a:lnTo>
                    <a:lnTo>
                      <a:pt x="2360" y="410"/>
                    </a:lnTo>
                    <a:lnTo>
                      <a:pt x="2421" y="475"/>
                    </a:lnTo>
                    <a:lnTo>
                      <a:pt x="2478" y="544"/>
                    </a:lnTo>
                    <a:lnTo>
                      <a:pt x="2530" y="618"/>
                    </a:lnTo>
                    <a:lnTo>
                      <a:pt x="2577" y="693"/>
                    </a:lnTo>
                    <a:lnTo>
                      <a:pt x="2620" y="772"/>
                    </a:lnTo>
                    <a:lnTo>
                      <a:pt x="2657" y="855"/>
                    </a:lnTo>
                    <a:lnTo>
                      <a:pt x="2690" y="939"/>
                    </a:lnTo>
                    <a:lnTo>
                      <a:pt x="2717" y="1026"/>
                    </a:lnTo>
                    <a:lnTo>
                      <a:pt x="2738" y="1117"/>
                    </a:lnTo>
                    <a:lnTo>
                      <a:pt x="2753" y="1209"/>
                    </a:lnTo>
                    <a:lnTo>
                      <a:pt x="2763" y="1303"/>
                    </a:lnTo>
                    <a:lnTo>
                      <a:pt x="2766" y="1397"/>
                    </a:lnTo>
                    <a:lnTo>
                      <a:pt x="2765" y="1434"/>
                    </a:lnTo>
                    <a:lnTo>
                      <a:pt x="2763" y="1471"/>
                    </a:lnTo>
                    <a:lnTo>
                      <a:pt x="2781" y="1492"/>
                    </a:lnTo>
                    <a:lnTo>
                      <a:pt x="2797" y="1517"/>
                    </a:lnTo>
                    <a:lnTo>
                      <a:pt x="2809" y="1544"/>
                    </a:lnTo>
                    <a:lnTo>
                      <a:pt x="2817" y="1574"/>
                    </a:lnTo>
                    <a:lnTo>
                      <a:pt x="2823" y="1608"/>
                    </a:lnTo>
                    <a:lnTo>
                      <a:pt x="2824" y="1643"/>
                    </a:lnTo>
                    <a:lnTo>
                      <a:pt x="2821" y="1681"/>
                    </a:lnTo>
                    <a:lnTo>
                      <a:pt x="2816" y="1714"/>
                    </a:lnTo>
                    <a:lnTo>
                      <a:pt x="2809" y="1748"/>
                    </a:lnTo>
                    <a:lnTo>
                      <a:pt x="2799" y="1783"/>
                    </a:lnTo>
                    <a:lnTo>
                      <a:pt x="2785" y="1816"/>
                    </a:lnTo>
                    <a:lnTo>
                      <a:pt x="2770" y="1848"/>
                    </a:lnTo>
                    <a:lnTo>
                      <a:pt x="2752" y="1879"/>
                    </a:lnTo>
                    <a:lnTo>
                      <a:pt x="2731" y="1907"/>
                    </a:lnTo>
                    <a:lnTo>
                      <a:pt x="2708" y="1929"/>
                    </a:lnTo>
                    <a:lnTo>
                      <a:pt x="2682" y="1949"/>
                    </a:lnTo>
                    <a:lnTo>
                      <a:pt x="2644" y="1970"/>
                    </a:lnTo>
                    <a:lnTo>
                      <a:pt x="2644" y="1970"/>
                    </a:lnTo>
                    <a:lnTo>
                      <a:pt x="2661" y="1979"/>
                    </a:lnTo>
                    <a:lnTo>
                      <a:pt x="2628" y="2036"/>
                    </a:lnTo>
                    <a:lnTo>
                      <a:pt x="2618" y="2053"/>
                    </a:lnTo>
                    <a:lnTo>
                      <a:pt x="2604" y="2069"/>
                    </a:lnTo>
                    <a:lnTo>
                      <a:pt x="2587" y="2083"/>
                    </a:lnTo>
                    <a:lnTo>
                      <a:pt x="2548" y="2147"/>
                    </a:lnTo>
                    <a:lnTo>
                      <a:pt x="2505" y="2210"/>
                    </a:lnTo>
                    <a:lnTo>
                      <a:pt x="2461" y="2271"/>
                    </a:lnTo>
                    <a:lnTo>
                      <a:pt x="2413" y="2328"/>
                    </a:lnTo>
                    <a:lnTo>
                      <a:pt x="2360" y="2384"/>
                    </a:lnTo>
                    <a:lnTo>
                      <a:pt x="2307" y="2436"/>
                    </a:lnTo>
                    <a:lnTo>
                      <a:pt x="2280" y="2510"/>
                    </a:lnTo>
                    <a:lnTo>
                      <a:pt x="2249" y="2581"/>
                    </a:lnTo>
                    <a:lnTo>
                      <a:pt x="2216" y="2650"/>
                    </a:lnTo>
                    <a:lnTo>
                      <a:pt x="2179" y="2717"/>
                    </a:lnTo>
                    <a:lnTo>
                      <a:pt x="2139" y="2782"/>
                    </a:lnTo>
                    <a:lnTo>
                      <a:pt x="2098" y="2843"/>
                    </a:lnTo>
                    <a:lnTo>
                      <a:pt x="2054" y="2902"/>
                    </a:lnTo>
                    <a:lnTo>
                      <a:pt x="2009" y="2960"/>
                    </a:lnTo>
                    <a:lnTo>
                      <a:pt x="1962" y="3012"/>
                    </a:lnTo>
                    <a:lnTo>
                      <a:pt x="1914" y="3063"/>
                    </a:lnTo>
                    <a:lnTo>
                      <a:pt x="1865" y="3111"/>
                    </a:lnTo>
                    <a:lnTo>
                      <a:pt x="1817" y="3154"/>
                    </a:lnTo>
                    <a:lnTo>
                      <a:pt x="1768" y="3195"/>
                    </a:lnTo>
                    <a:lnTo>
                      <a:pt x="1719" y="3231"/>
                    </a:lnTo>
                    <a:lnTo>
                      <a:pt x="1671" y="3264"/>
                    </a:lnTo>
                    <a:lnTo>
                      <a:pt x="1624" y="3293"/>
                    </a:lnTo>
                    <a:lnTo>
                      <a:pt x="1579" y="3318"/>
                    </a:lnTo>
                    <a:lnTo>
                      <a:pt x="1535" y="3338"/>
                    </a:lnTo>
                    <a:lnTo>
                      <a:pt x="1493" y="3354"/>
                    </a:lnTo>
                    <a:lnTo>
                      <a:pt x="1454" y="3366"/>
                    </a:lnTo>
                    <a:lnTo>
                      <a:pt x="1417" y="3374"/>
                    </a:lnTo>
                    <a:lnTo>
                      <a:pt x="1383" y="3376"/>
                    </a:lnTo>
                    <a:lnTo>
                      <a:pt x="1349" y="3374"/>
                    </a:lnTo>
                    <a:lnTo>
                      <a:pt x="1313" y="3366"/>
                    </a:lnTo>
                    <a:lnTo>
                      <a:pt x="1274" y="3354"/>
                    </a:lnTo>
                    <a:lnTo>
                      <a:pt x="1232" y="3338"/>
                    </a:lnTo>
                    <a:lnTo>
                      <a:pt x="1188" y="3318"/>
                    </a:lnTo>
                    <a:lnTo>
                      <a:pt x="1142" y="3293"/>
                    </a:lnTo>
                    <a:lnTo>
                      <a:pt x="1096" y="3264"/>
                    </a:lnTo>
                    <a:lnTo>
                      <a:pt x="1048" y="3231"/>
                    </a:lnTo>
                    <a:lnTo>
                      <a:pt x="999" y="3195"/>
                    </a:lnTo>
                    <a:lnTo>
                      <a:pt x="950" y="3154"/>
                    </a:lnTo>
                    <a:lnTo>
                      <a:pt x="902" y="3111"/>
                    </a:lnTo>
                    <a:lnTo>
                      <a:pt x="853" y="3063"/>
                    </a:lnTo>
                    <a:lnTo>
                      <a:pt x="805" y="3012"/>
                    </a:lnTo>
                    <a:lnTo>
                      <a:pt x="758" y="2960"/>
                    </a:lnTo>
                    <a:lnTo>
                      <a:pt x="713" y="2902"/>
                    </a:lnTo>
                    <a:lnTo>
                      <a:pt x="669" y="2843"/>
                    </a:lnTo>
                    <a:lnTo>
                      <a:pt x="628" y="2782"/>
                    </a:lnTo>
                    <a:lnTo>
                      <a:pt x="588" y="2717"/>
                    </a:lnTo>
                    <a:lnTo>
                      <a:pt x="551" y="2650"/>
                    </a:lnTo>
                    <a:lnTo>
                      <a:pt x="518" y="2581"/>
                    </a:lnTo>
                    <a:lnTo>
                      <a:pt x="487" y="2510"/>
                    </a:lnTo>
                    <a:lnTo>
                      <a:pt x="461" y="2436"/>
                    </a:lnTo>
                    <a:lnTo>
                      <a:pt x="397" y="2375"/>
                    </a:lnTo>
                    <a:lnTo>
                      <a:pt x="338" y="2310"/>
                    </a:lnTo>
                    <a:lnTo>
                      <a:pt x="283" y="2241"/>
                    </a:lnTo>
                    <a:lnTo>
                      <a:pt x="232" y="2170"/>
                    </a:lnTo>
                    <a:lnTo>
                      <a:pt x="186" y="2094"/>
                    </a:lnTo>
                    <a:lnTo>
                      <a:pt x="144" y="2016"/>
                    </a:lnTo>
                    <a:lnTo>
                      <a:pt x="107" y="1935"/>
                    </a:lnTo>
                    <a:lnTo>
                      <a:pt x="75" y="1851"/>
                    </a:lnTo>
                    <a:lnTo>
                      <a:pt x="49" y="1764"/>
                    </a:lnTo>
                    <a:lnTo>
                      <a:pt x="28" y="1676"/>
                    </a:lnTo>
                    <a:lnTo>
                      <a:pt x="13" y="1585"/>
                    </a:lnTo>
                    <a:lnTo>
                      <a:pt x="3" y="1492"/>
                    </a:lnTo>
                    <a:lnTo>
                      <a:pt x="0" y="1397"/>
                    </a:lnTo>
                    <a:lnTo>
                      <a:pt x="3" y="1303"/>
                    </a:lnTo>
                    <a:lnTo>
                      <a:pt x="13" y="1209"/>
                    </a:lnTo>
                    <a:lnTo>
                      <a:pt x="29" y="1117"/>
                    </a:lnTo>
                    <a:lnTo>
                      <a:pt x="50" y="1026"/>
                    </a:lnTo>
                    <a:lnTo>
                      <a:pt x="77" y="939"/>
                    </a:lnTo>
                    <a:lnTo>
                      <a:pt x="109" y="855"/>
                    </a:lnTo>
                    <a:lnTo>
                      <a:pt x="146" y="772"/>
                    </a:lnTo>
                    <a:lnTo>
                      <a:pt x="189" y="693"/>
                    </a:lnTo>
                    <a:lnTo>
                      <a:pt x="237" y="618"/>
                    </a:lnTo>
                    <a:lnTo>
                      <a:pt x="289" y="544"/>
                    </a:lnTo>
                    <a:lnTo>
                      <a:pt x="345" y="475"/>
                    </a:lnTo>
                    <a:lnTo>
                      <a:pt x="406" y="410"/>
                    </a:lnTo>
                    <a:lnTo>
                      <a:pt x="471" y="349"/>
                    </a:lnTo>
                    <a:lnTo>
                      <a:pt x="539" y="292"/>
                    </a:lnTo>
                    <a:lnTo>
                      <a:pt x="611" y="239"/>
                    </a:lnTo>
                    <a:lnTo>
                      <a:pt x="685" y="191"/>
                    </a:lnTo>
                    <a:lnTo>
                      <a:pt x="764" y="148"/>
                    </a:lnTo>
                    <a:lnTo>
                      <a:pt x="845" y="111"/>
                    </a:lnTo>
                    <a:lnTo>
                      <a:pt x="930" y="78"/>
                    </a:lnTo>
                    <a:lnTo>
                      <a:pt x="1016" y="50"/>
                    </a:lnTo>
                    <a:lnTo>
                      <a:pt x="1105" y="29"/>
                    </a:lnTo>
                    <a:lnTo>
                      <a:pt x="1196" y="13"/>
                    </a:lnTo>
                    <a:lnTo>
                      <a:pt x="1288" y="4"/>
                    </a:lnTo>
                    <a:lnTo>
                      <a:pt x="13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07" name="Group 106"/>
          <p:cNvGrpSpPr/>
          <p:nvPr/>
        </p:nvGrpSpPr>
        <p:grpSpPr>
          <a:xfrm>
            <a:off x="628652" y="4005684"/>
            <a:ext cx="1551215" cy="403807"/>
            <a:chOff x="838202" y="5340910"/>
            <a:chExt cx="2068286" cy="538409"/>
          </a:xfrm>
        </p:grpSpPr>
        <p:sp>
          <p:nvSpPr>
            <p:cNvPr id="13" name="Rectangle 12"/>
            <p:cNvSpPr/>
            <p:nvPr/>
          </p:nvSpPr>
          <p:spPr>
            <a:xfrm>
              <a:off x="838202" y="5340910"/>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閱讀</a:t>
              </a:r>
              <a:r>
                <a:rPr lang="en-US" sz="900" dirty="0">
                  <a:solidFill>
                    <a:prstClr val="white"/>
                  </a:solidFill>
                  <a:latin typeface="Calibri"/>
                  <a:ea typeface="Heiti TC Light"/>
                  <a:cs typeface="Calibri"/>
                </a:rPr>
                <a:t>Reading</a:t>
              </a:r>
            </a:p>
          </p:txBody>
        </p:sp>
        <p:grpSp>
          <p:nvGrpSpPr>
            <p:cNvPr id="89" name="Group 77"/>
            <p:cNvGrpSpPr>
              <a:grpSpLocks noChangeAspect="1"/>
            </p:cNvGrpSpPr>
            <p:nvPr/>
          </p:nvGrpSpPr>
          <p:grpSpPr bwMode="auto">
            <a:xfrm>
              <a:off x="1096681" y="5434422"/>
              <a:ext cx="272877" cy="336005"/>
              <a:chOff x="-84" y="495"/>
              <a:chExt cx="268" cy="330"/>
            </a:xfrm>
            <a:solidFill>
              <a:srgbClr val="0CB27C"/>
            </a:solidFill>
          </p:grpSpPr>
          <p:sp>
            <p:nvSpPr>
              <p:cNvPr id="92" name="Freeform 79"/>
              <p:cNvSpPr>
                <a:spLocks noEditPoints="1"/>
              </p:cNvSpPr>
              <p:nvPr/>
            </p:nvSpPr>
            <p:spPr bwMode="auto">
              <a:xfrm>
                <a:off x="-40" y="495"/>
                <a:ext cx="189" cy="114"/>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93" name="Freeform 80"/>
              <p:cNvSpPr>
                <a:spLocks noEditPoints="1"/>
              </p:cNvSpPr>
              <p:nvPr/>
            </p:nvSpPr>
            <p:spPr bwMode="auto">
              <a:xfrm>
                <a:off x="-84" y="607"/>
                <a:ext cx="268" cy="218"/>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06" name="Group 105"/>
          <p:cNvGrpSpPr/>
          <p:nvPr/>
        </p:nvGrpSpPr>
        <p:grpSpPr>
          <a:xfrm>
            <a:off x="628652" y="4404958"/>
            <a:ext cx="1553240" cy="403806"/>
            <a:chOff x="838202" y="5873277"/>
            <a:chExt cx="2070984" cy="538408"/>
          </a:xfrm>
        </p:grpSpPr>
        <p:sp>
          <p:nvSpPr>
            <p:cNvPr id="14" name="Round Single Corner Rectangle 13"/>
            <p:cNvSpPr/>
            <p:nvPr/>
          </p:nvSpPr>
          <p:spPr>
            <a:xfrm flipH="1" flipV="1">
              <a:off x="838202" y="5873277"/>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00" dirty="0">
                <a:solidFill>
                  <a:prstClr val="white"/>
                </a:solidFill>
                <a:latin typeface="Calibri"/>
                <a:ea typeface="Heiti TC Light"/>
                <a:cs typeface="Calibri"/>
              </a:endParaRPr>
            </a:p>
          </p:txBody>
        </p:sp>
        <p:sp>
          <p:nvSpPr>
            <p:cNvPr id="17" name="Rectangle 16"/>
            <p:cNvSpPr/>
            <p:nvPr/>
          </p:nvSpPr>
          <p:spPr>
            <a:xfrm>
              <a:off x="1292700" y="6003982"/>
              <a:ext cx="1616486" cy="307776"/>
            </a:xfrm>
            <a:prstGeom prst="rect">
              <a:avLst/>
            </a:prstGeom>
            <a:solidFill>
              <a:srgbClr val="07595A"/>
            </a:solidFill>
            <a:ln>
              <a:noFill/>
            </a:ln>
          </p:spPr>
          <p:txBody>
            <a:bodyPr wrap="none">
              <a:spAutoFit/>
            </a:bodyPr>
            <a:lstStyle/>
            <a:p>
              <a:pPr algn="ctr" defTabSz="685783"/>
              <a:r>
                <a:rPr lang="zh-TW" altLang="en-US" sz="900" dirty="0">
                  <a:solidFill>
                    <a:prstClr val="white"/>
                  </a:solidFill>
                  <a:latin typeface="Calibri"/>
                  <a:ea typeface="Heiti TC Light"/>
                  <a:cs typeface="Calibri"/>
                </a:rPr>
                <a:t>雜項</a:t>
              </a:r>
              <a:r>
                <a:rPr lang="en-US" sz="900" dirty="0">
                  <a:solidFill>
                    <a:prstClr val="white"/>
                  </a:solidFill>
                  <a:latin typeface="Calibri"/>
                  <a:ea typeface="Heiti TC Light"/>
                  <a:cs typeface="Calibri"/>
                </a:rPr>
                <a:t>MISCELLANEOUS</a:t>
              </a:r>
            </a:p>
          </p:txBody>
        </p:sp>
        <p:grpSp>
          <p:nvGrpSpPr>
            <p:cNvPr id="95" name="Group 83"/>
            <p:cNvGrpSpPr>
              <a:grpSpLocks noChangeAspect="1"/>
            </p:cNvGrpSpPr>
            <p:nvPr/>
          </p:nvGrpSpPr>
          <p:grpSpPr bwMode="auto">
            <a:xfrm>
              <a:off x="1084601" y="5967837"/>
              <a:ext cx="328173" cy="349289"/>
              <a:chOff x="-271" y="303"/>
              <a:chExt cx="373" cy="397"/>
            </a:xfrm>
            <a:solidFill>
              <a:srgbClr val="0CB27C"/>
            </a:solidFill>
          </p:grpSpPr>
          <p:sp>
            <p:nvSpPr>
              <p:cNvPr id="98" name="Freeform 85"/>
              <p:cNvSpPr>
                <a:spLocks noEditPoints="1"/>
              </p:cNvSpPr>
              <p:nvPr/>
            </p:nvSpPr>
            <p:spPr bwMode="auto">
              <a:xfrm>
                <a:off x="-271" y="361"/>
                <a:ext cx="373" cy="28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99" name="Freeform 86"/>
              <p:cNvSpPr>
                <a:spLocks noEditPoints="1"/>
              </p:cNvSpPr>
              <p:nvPr/>
            </p:nvSpPr>
            <p:spPr bwMode="auto">
              <a:xfrm>
                <a:off x="-149" y="303"/>
                <a:ext cx="135" cy="51"/>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0" name="Freeform 87"/>
              <p:cNvSpPr>
                <a:spLocks noEditPoints="1"/>
              </p:cNvSpPr>
              <p:nvPr/>
            </p:nvSpPr>
            <p:spPr bwMode="auto">
              <a:xfrm>
                <a:off x="-149" y="649"/>
                <a:ext cx="135" cy="51"/>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1" name="Freeform 88"/>
              <p:cNvSpPr>
                <a:spLocks/>
              </p:cNvSpPr>
              <p:nvPr/>
            </p:nvSpPr>
            <p:spPr bwMode="auto">
              <a:xfrm>
                <a:off x="-161" y="400"/>
                <a:ext cx="50" cy="51"/>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2" name="Freeform 89"/>
              <p:cNvSpPr>
                <a:spLocks/>
              </p:cNvSpPr>
              <p:nvPr/>
            </p:nvSpPr>
            <p:spPr bwMode="auto">
              <a:xfrm>
                <a:off x="-181" y="453"/>
                <a:ext cx="90" cy="157"/>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3" name="Freeform 90"/>
              <p:cNvSpPr>
                <a:spLocks/>
              </p:cNvSpPr>
              <p:nvPr/>
            </p:nvSpPr>
            <p:spPr bwMode="auto">
              <a:xfrm>
                <a:off x="-52" y="400"/>
                <a:ext cx="51" cy="51"/>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4" name="Freeform 91"/>
              <p:cNvSpPr>
                <a:spLocks/>
              </p:cNvSpPr>
              <p:nvPr/>
            </p:nvSpPr>
            <p:spPr bwMode="auto">
              <a:xfrm>
                <a:off x="-72" y="453"/>
                <a:ext cx="90" cy="157"/>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sp>
        <p:nvSpPr>
          <p:cNvPr id="115" name="Isosceles Triangle 114"/>
          <p:cNvSpPr/>
          <p:nvPr/>
        </p:nvSpPr>
        <p:spPr>
          <a:xfrm rot="5400000">
            <a:off x="2131842" y="2135101"/>
            <a:ext cx="179614" cy="107414"/>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a:solidFill>
                <a:prstClr val="white"/>
              </a:solidFill>
              <a:latin typeface="Calibri"/>
              <a:ea typeface="Heiti TC Light"/>
              <a:cs typeface="Calibri"/>
            </a:endParaRPr>
          </a:p>
        </p:txBody>
      </p:sp>
      <p:cxnSp>
        <p:nvCxnSpPr>
          <p:cNvPr id="117" name="Straight Connector 116"/>
          <p:cNvCxnSpPr/>
          <p:nvPr/>
        </p:nvCxnSpPr>
        <p:spPr>
          <a:xfrm>
            <a:off x="2179865" y="1583096"/>
            <a:ext cx="630936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3791495" y="2993512"/>
            <a:ext cx="3634740" cy="0"/>
          </a:xfrm>
          <a:prstGeom prst="line">
            <a:avLst/>
          </a:prstGeom>
          <a:ln>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5326380" y="3005063"/>
            <a:ext cx="3634740" cy="0"/>
          </a:xfrm>
          <a:prstGeom prst="line">
            <a:avLst/>
          </a:prstGeom>
          <a:ln>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189664" y="2390710"/>
            <a:ext cx="630936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167942" y="2795162"/>
            <a:ext cx="630936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sp>
        <p:nvSpPr>
          <p:cNvPr id="96" name="Isosceles Triangle 95"/>
          <p:cNvSpPr/>
          <p:nvPr/>
        </p:nvSpPr>
        <p:spPr>
          <a:xfrm rot="5400000">
            <a:off x="2139651" y="2542540"/>
            <a:ext cx="179614" cy="107414"/>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a:solidFill>
                <a:prstClr val="white"/>
              </a:solidFill>
              <a:latin typeface="Calibri"/>
              <a:ea typeface="Heiti TC Light"/>
              <a:cs typeface="Calibri"/>
            </a:endParaRPr>
          </a:p>
        </p:txBody>
      </p:sp>
      <p:sp>
        <p:nvSpPr>
          <p:cNvPr id="97" name="Isosceles Triangle 96"/>
          <p:cNvSpPr/>
          <p:nvPr/>
        </p:nvSpPr>
        <p:spPr>
          <a:xfrm rot="5400000">
            <a:off x="2131842" y="2943358"/>
            <a:ext cx="179614" cy="107414"/>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a:solidFill>
                <a:prstClr val="white"/>
              </a:solidFill>
              <a:latin typeface="Calibri"/>
              <a:ea typeface="Heiti TC Light"/>
              <a:cs typeface="Calibri"/>
            </a:endParaRPr>
          </a:p>
        </p:txBody>
      </p:sp>
      <p:sp>
        <p:nvSpPr>
          <p:cNvPr id="105" name="Rectangle 104"/>
          <p:cNvSpPr/>
          <p:nvPr/>
        </p:nvSpPr>
        <p:spPr>
          <a:xfrm>
            <a:off x="6147931" y="1860527"/>
            <a:ext cx="459680" cy="238525"/>
          </a:xfrm>
          <a:prstGeom prst="rect">
            <a:avLst/>
          </a:prstGeom>
        </p:spPr>
        <p:txBody>
          <a:bodyPr wrap="none" lIns="68579" tIns="34289" rIns="68579" bIns="34289">
            <a:spAutoFit/>
          </a:bodyPr>
          <a:lstStyle/>
          <a:p>
            <a:pPr algn="r" defTabSz="685783" fontAlgn="b"/>
            <a:r>
              <a:rPr lang="en-US" sz="1100" dirty="0" smtClean="0">
                <a:solidFill>
                  <a:prstClr val="white"/>
                </a:solidFill>
                <a:latin typeface="Calibri"/>
                <a:ea typeface="Heiti TC Light"/>
                <a:cs typeface="Calibri"/>
              </a:rPr>
              <a:t>3,432</a:t>
            </a:r>
            <a:endParaRPr lang="en-US" sz="1100" dirty="0">
              <a:solidFill>
                <a:prstClr val="white"/>
              </a:solidFill>
              <a:latin typeface="Calibri"/>
              <a:ea typeface="Heiti TC Light"/>
              <a:cs typeface="Calibri"/>
            </a:endParaRPr>
          </a:p>
        </p:txBody>
      </p:sp>
      <p:sp>
        <p:nvSpPr>
          <p:cNvPr id="116" name="Rectangle 115"/>
          <p:cNvSpPr/>
          <p:nvPr/>
        </p:nvSpPr>
        <p:spPr>
          <a:xfrm>
            <a:off x="7607965" y="1860527"/>
            <a:ext cx="459680" cy="238525"/>
          </a:xfrm>
          <a:prstGeom prst="rect">
            <a:avLst/>
          </a:prstGeom>
        </p:spPr>
        <p:txBody>
          <a:bodyPr wrap="none" lIns="68579" tIns="34289" rIns="68579" bIns="34289">
            <a:spAutoFit/>
          </a:bodyPr>
          <a:lstStyle/>
          <a:p>
            <a:pPr algn="r" defTabSz="685783" fontAlgn="b"/>
            <a:r>
              <a:rPr lang="en-US" sz="1100" dirty="0" smtClean="0">
                <a:solidFill>
                  <a:prstClr val="white"/>
                </a:solidFill>
                <a:latin typeface="Calibri"/>
                <a:ea typeface="Heiti TC Light"/>
                <a:cs typeface="Calibri"/>
              </a:rPr>
              <a:t>3,432</a:t>
            </a:r>
            <a:endParaRPr lang="en-US" sz="1100" dirty="0">
              <a:solidFill>
                <a:prstClr val="white"/>
              </a:solidFill>
              <a:latin typeface="Calibri"/>
              <a:ea typeface="Heiti TC Light"/>
              <a:cs typeface="Calibri"/>
            </a:endParaRPr>
          </a:p>
        </p:txBody>
      </p:sp>
      <p:sp>
        <p:nvSpPr>
          <p:cNvPr id="125" name="Rectangle 124"/>
          <p:cNvSpPr/>
          <p:nvPr/>
        </p:nvSpPr>
        <p:spPr>
          <a:xfrm>
            <a:off x="6285298" y="2489914"/>
            <a:ext cx="281490" cy="238525"/>
          </a:xfrm>
          <a:prstGeom prst="rect">
            <a:avLst/>
          </a:prstGeom>
        </p:spPr>
        <p:txBody>
          <a:bodyPr wrap="none" lIns="68579" tIns="34289" rIns="68579" bIns="34289">
            <a:spAutoFit/>
          </a:bodyPr>
          <a:lstStyle/>
          <a:p>
            <a:pPr algn="r" defTabSz="685783" fontAlgn="b"/>
            <a:r>
              <a:rPr lang="en-US" sz="1100" dirty="0" smtClean="0">
                <a:solidFill>
                  <a:prstClr val="white"/>
                </a:solidFill>
                <a:latin typeface="Calibri"/>
                <a:ea typeface="Heiti TC Light"/>
                <a:cs typeface="Calibri"/>
              </a:rPr>
              <a:t>80</a:t>
            </a:r>
            <a:endParaRPr lang="en-US" sz="1100" dirty="0">
              <a:solidFill>
                <a:prstClr val="white"/>
              </a:solidFill>
              <a:latin typeface="Calibri"/>
              <a:ea typeface="Heiti TC Light"/>
              <a:cs typeface="Calibri"/>
            </a:endParaRPr>
          </a:p>
        </p:txBody>
      </p:sp>
      <p:sp>
        <p:nvSpPr>
          <p:cNvPr id="126" name="Rectangle 125"/>
          <p:cNvSpPr/>
          <p:nvPr/>
        </p:nvSpPr>
        <p:spPr>
          <a:xfrm>
            <a:off x="7745334" y="2489914"/>
            <a:ext cx="281490" cy="238525"/>
          </a:xfrm>
          <a:prstGeom prst="rect">
            <a:avLst/>
          </a:prstGeom>
        </p:spPr>
        <p:txBody>
          <a:bodyPr wrap="none" lIns="68579" tIns="34289" rIns="68579" bIns="34289">
            <a:spAutoFit/>
          </a:bodyPr>
          <a:lstStyle/>
          <a:p>
            <a:pPr algn="r" defTabSz="685783" fontAlgn="b"/>
            <a:r>
              <a:rPr lang="en-US" sz="1100" dirty="0" smtClean="0">
                <a:solidFill>
                  <a:prstClr val="white"/>
                </a:solidFill>
                <a:latin typeface="Calibri"/>
                <a:ea typeface="Heiti TC Light"/>
                <a:cs typeface="Calibri"/>
              </a:rPr>
              <a:t>80</a:t>
            </a:r>
            <a:endParaRPr lang="en-US" sz="1100" dirty="0">
              <a:solidFill>
                <a:prstClr val="white"/>
              </a:solidFill>
              <a:latin typeface="Calibri"/>
              <a:ea typeface="Heiti TC Light"/>
              <a:cs typeface="Calibri"/>
            </a:endParaRPr>
          </a:p>
        </p:txBody>
      </p:sp>
      <p:sp>
        <p:nvSpPr>
          <p:cNvPr id="2" name="Rectangle 1"/>
          <p:cNvSpPr/>
          <p:nvPr/>
        </p:nvSpPr>
        <p:spPr>
          <a:xfrm>
            <a:off x="2471364" y="1858003"/>
            <a:ext cx="2215613" cy="238525"/>
          </a:xfrm>
          <a:prstGeom prst="rect">
            <a:avLst/>
          </a:prstGeom>
        </p:spPr>
        <p:txBody>
          <a:bodyPr wrap="none" lIns="68579" tIns="34289" rIns="68579" bIns="34289">
            <a:spAutoFit/>
          </a:bodyPr>
          <a:lstStyle/>
          <a:p>
            <a:pPr defTabSz="685783" fontAlgn="ctr"/>
            <a:r>
              <a:rPr lang="zh-TW" altLang="en-US" sz="1100" dirty="0">
                <a:solidFill>
                  <a:prstClr val="white"/>
                </a:solidFill>
                <a:latin typeface="Calibri"/>
                <a:ea typeface="Heiti TC Light"/>
                <a:cs typeface="Calibri"/>
              </a:rPr>
              <a:t>服裝與服務</a:t>
            </a:r>
            <a:r>
              <a:rPr lang="en-US" sz="1100" dirty="0" smtClean="0">
                <a:solidFill>
                  <a:prstClr val="white"/>
                </a:solidFill>
                <a:latin typeface="Calibri"/>
                <a:ea typeface="Heiti TC Light"/>
                <a:cs typeface="Calibri"/>
              </a:rPr>
              <a:t>APPAREL </a:t>
            </a:r>
            <a:r>
              <a:rPr lang="en-US" sz="1100" dirty="0">
                <a:solidFill>
                  <a:prstClr val="white"/>
                </a:solidFill>
                <a:latin typeface="Calibri"/>
                <a:ea typeface="Heiti TC Light"/>
                <a:cs typeface="Calibri"/>
              </a:rPr>
              <a:t>AND SERVICES</a:t>
            </a:r>
          </a:p>
        </p:txBody>
      </p:sp>
      <p:sp>
        <p:nvSpPr>
          <p:cNvPr id="129" name="Rectangle 128"/>
          <p:cNvSpPr/>
          <p:nvPr/>
        </p:nvSpPr>
        <p:spPr>
          <a:xfrm>
            <a:off x="2471365" y="2416745"/>
            <a:ext cx="3063101" cy="407802"/>
          </a:xfrm>
          <a:prstGeom prst="rect">
            <a:avLst/>
          </a:prstGeom>
        </p:spPr>
        <p:txBody>
          <a:bodyPr wrap="none" lIns="68579" tIns="34289" rIns="68579" bIns="34289">
            <a:spAutoFit/>
          </a:bodyPr>
          <a:lstStyle/>
          <a:p>
            <a:pPr defTabSz="685783" fontAlgn="ctr"/>
            <a:r>
              <a:rPr lang="zh-TW" altLang="en-US" sz="1100" cap="all" dirty="0">
                <a:solidFill>
                  <a:prstClr val="white"/>
                </a:solidFill>
                <a:latin typeface="Calibri"/>
                <a:ea typeface="Heiti TC Light"/>
                <a:cs typeface="Calibri"/>
              </a:rPr>
              <a:t>購買的和修理汽</a:t>
            </a:r>
            <a:r>
              <a:rPr lang="zh-TW" altLang="en-US" sz="1100" cap="all" dirty="0" smtClean="0">
                <a:solidFill>
                  <a:prstClr val="white"/>
                </a:solidFill>
                <a:latin typeface="Calibri"/>
                <a:ea typeface="Heiti TC Light"/>
                <a:cs typeface="Calibri"/>
              </a:rPr>
              <a:t>車</a:t>
            </a:r>
            <a:endParaRPr lang="en-US" altLang="zh-TW" sz="1100" cap="all" dirty="0" smtClean="0">
              <a:solidFill>
                <a:prstClr val="white"/>
              </a:solidFill>
              <a:latin typeface="Calibri"/>
              <a:ea typeface="Heiti TC Light"/>
              <a:cs typeface="Calibri"/>
            </a:endParaRPr>
          </a:p>
          <a:p>
            <a:pPr defTabSz="685783" fontAlgn="ctr"/>
            <a:r>
              <a:rPr lang="en-US" sz="1100" cap="all" dirty="0" smtClean="0">
                <a:solidFill>
                  <a:prstClr val="white"/>
                </a:solidFill>
                <a:latin typeface="Calibri"/>
                <a:ea typeface="Heiti TC Light"/>
                <a:cs typeface="Calibri"/>
              </a:rPr>
              <a:t>Purchases </a:t>
            </a:r>
            <a:r>
              <a:rPr lang="en-US" sz="1100" cap="all" dirty="0">
                <a:solidFill>
                  <a:prstClr val="white"/>
                </a:solidFill>
                <a:latin typeface="Calibri"/>
                <a:ea typeface="Heiti TC Light"/>
                <a:cs typeface="Calibri"/>
              </a:rPr>
              <a:t>of and repairs to motor vehicles</a:t>
            </a:r>
          </a:p>
        </p:txBody>
      </p:sp>
      <p:sp>
        <p:nvSpPr>
          <p:cNvPr id="130" name="Rectangle 129"/>
          <p:cNvSpPr/>
          <p:nvPr/>
        </p:nvSpPr>
        <p:spPr>
          <a:xfrm>
            <a:off x="6213801" y="2916452"/>
            <a:ext cx="352987" cy="238525"/>
          </a:xfrm>
          <a:prstGeom prst="rect">
            <a:avLst/>
          </a:prstGeom>
        </p:spPr>
        <p:txBody>
          <a:bodyPr wrap="none" lIns="68579" tIns="34289" rIns="68579" bIns="34289">
            <a:spAutoFit/>
          </a:bodyPr>
          <a:lstStyle/>
          <a:p>
            <a:pPr algn="r" defTabSz="685783" fontAlgn="b"/>
            <a:r>
              <a:rPr lang="en-US" sz="1100" dirty="0" smtClean="0">
                <a:solidFill>
                  <a:prstClr val="white"/>
                </a:solidFill>
                <a:latin typeface="Calibri"/>
                <a:ea typeface="Heiti TC Light"/>
                <a:cs typeface="Calibri"/>
              </a:rPr>
              <a:t>119</a:t>
            </a:r>
            <a:endParaRPr lang="en-US" sz="1100" dirty="0">
              <a:solidFill>
                <a:prstClr val="white"/>
              </a:solidFill>
              <a:latin typeface="Calibri"/>
              <a:ea typeface="Heiti TC Light"/>
              <a:cs typeface="Calibri"/>
            </a:endParaRPr>
          </a:p>
        </p:txBody>
      </p:sp>
      <p:sp>
        <p:nvSpPr>
          <p:cNvPr id="131" name="Rectangle 130"/>
          <p:cNvSpPr/>
          <p:nvPr/>
        </p:nvSpPr>
        <p:spPr>
          <a:xfrm>
            <a:off x="7673837" y="3087185"/>
            <a:ext cx="352987" cy="238525"/>
          </a:xfrm>
          <a:prstGeom prst="rect">
            <a:avLst/>
          </a:prstGeom>
        </p:spPr>
        <p:txBody>
          <a:bodyPr wrap="none" lIns="68579" tIns="34289" rIns="68579" bIns="34289">
            <a:spAutoFit/>
          </a:bodyPr>
          <a:lstStyle/>
          <a:p>
            <a:pPr algn="r" defTabSz="685783" fontAlgn="b"/>
            <a:r>
              <a:rPr lang="en-US" sz="1100" dirty="0" smtClean="0">
                <a:solidFill>
                  <a:prstClr val="white"/>
                </a:solidFill>
                <a:latin typeface="Calibri"/>
                <a:ea typeface="Heiti TC Light"/>
                <a:cs typeface="Calibri"/>
              </a:rPr>
              <a:t>712</a:t>
            </a:r>
            <a:endParaRPr lang="en-US" sz="1100" dirty="0">
              <a:solidFill>
                <a:prstClr val="white"/>
              </a:solidFill>
              <a:latin typeface="Calibri"/>
              <a:ea typeface="Heiti TC Light"/>
              <a:cs typeface="Calibri"/>
            </a:endParaRPr>
          </a:p>
        </p:txBody>
      </p:sp>
      <p:sp>
        <p:nvSpPr>
          <p:cNvPr id="132" name="Rectangle 131"/>
          <p:cNvSpPr/>
          <p:nvPr/>
        </p:nvSpPr>
        <p:spPr>
          <a:xfrm>
            <a:off x="2471365" y="2896448"/>
            <a:ext cx="828321" cy="238525"/>
          </a:xfrm>
          <a:prstGeom prst="rect">
            <a:avLst/>
          </a:prstGeom>
        </p:spPr>
        <p:txBody>
          <a:bodyPr wrap="none" lIns="68579" tIns="34289" rIns="68579" bIns="34289">
            <a:spAutoFit/>
          </a:bodyPr>
          <a:lstStyle/>
          <a:p>
            <a:pPr defTabSz="685783" fontAlgn="ctr"/>
            <a:r>
              <a:rPr lang="zh-TW" altLang="en-US" sz="1100" cap="all" dirty="0" smtClean="0">
                <a:solidFill>
                  <a:prstClr val="white"/>
                </a:solidFill>
                <a:latin typeface="Calibri"/>
                <a:ea typeface="Heiti TC Light"/>
                <a:cs typeface="Calibri"/>
              </a:rPr>
              <a:t>藥物</a:t>
            </a:r>
            <a:r>
              <a:rPr lang="en-US" sz="1100" cap="all" dirty="0" smtClean="0">
                <a:solidFill>
                  <a:prstClr val="white"/>
                </a:solidFill>
                <a:latin typeface="Calibri"/>
                <a:ea typeface="Heiti TC Light"/>
                <a:cs typeface="Calibri"/>
              </a:rPr>
              <a:t>Drugs</a:t>
            </a:r>
            <a:endParaRPr lang="en-US" sz="1100" cap="all" dirty="0">
              <a:solidFill>
                <a:prstClr val="white"/>
              </a:solidFill>
              <a:latin typeface="Calibri"/>
              <a:ea typeface="Heiti TC Light"/>
              <a:cs typeface="Calibri"/>
            </a:endParaRPr>
          </a:p>
        </p:txBody>
      </p:sp>
      <p:sp>
        <p:nvSpPr>
          <p:cNvPr id="133" name="Rectangle 132"/>
          <p:cNvSpPr/>
          <p:nvPr/>
        </p:nvSpPr>
        <p:spPr>
          <a:xfrm>
            <a:off x="6213801" y="3350717"/>
            <a:ext cx="352987" cy="238525"/>
          </a:xfrm>
          <a:prstGeom prst="rect">
            <a:avLst/>
          </a:prstGeom>
        </p:spPr>
        <p:txBody>
          <a:bodyPr wrap="none" lIns="68579" tIns="34289" rIns="68579" bIns="34289">
            <a:spAutoFit/>
          </a:bodyPr>
          <a:lstStyle/>
          <a:p>
            <a:pPr algn="r" defTabSz="685783" fontAlgn="b"/>
            <a:r>
              <a:rPr lang="en-US" sz="1100" dirty="0" smtClean="0">
                <a:solidFill>
                  <a:prstClr val="white"/>
                </a:solidFill>
                <a:latin typeface="Calibri"/>
                <a:ea typeface="Heiti TC Light"/>
                <a:cs typeface="Calibri"/>
              </a:rPr>
              <a:t>593</a:t>
            </a:r>
            <a:endParaRPr lang="en-US" sz="1100" dirty="0">
              <a:solidFill>
                <a:prstClr val="white"/>
              </a:solidFill>
              <a:latin typeface="Calibri"/>
              <a:ea typeface="Heiti TC Light"/>
              <a:cs typeface="Calibri"/>
            </a:endParaRPr>
          </a:p>
        </p:txBody>
      </p:sp>
      <p:sp>
        <p:nvSpPr>
          <p:cNvPr id="135" name="Rectangle 134"/>
          <p:cNvSpPr/>
          <p:nvPr/>
        </p:nvSpPr>
        <p:spPr>
          <a:xfrm>
            <a:off x="2471366" y="3330713"/>
            <a:ext cx="1515252" cy="238525"/>
          </a:xfrm>
          <a:prstGeom prst="rect">
            <a:avLst/>
          </a:prstGeom>
        </p:spPr>
        <p:txBody>
          <a:bodyPr wrap="none" lIns="68579" tIns="34289" rIns="68579" bIns="34289">
            <a:spAutoFit/>
          </a:bodyPr>
          <a:lstStyle/>
          <a:p>
            <a:pPr defTabSz="685783" fontAlgn="ctr"/>
            <a:r>
              <a:rPr lang="zh-TW" altLang="en-US" sz="1100" cap="all" dirty="0" smtClean="0">
                <a:solidFill>
                  <a:prstClr val="white"/>
                </a:solidFill>
                <a:latin typeface="Calibri"/>
                <a:ea typeface="Heiti TC Light"/>
                <a:cs typeface="Calibri"/>
              </a:rPr>
              <a:t>醫療</a:t>
            </a:r>
            <a:r>
              <a:rPr lang="en-US" sz="1100" cap="all" dirty="0" smtClean="0">
                <a:solidFill>
                  <a:prstClr val="white"/>
                </a:solidFill>
                <a:latin typeface="Calibri"/>
                <a:ea typeface="Heiti TC Light"/>
                <a:cs typeface="Calibri"/>
              </a:rPr>
              <a:t>Medical </a:t>
            </a:r>
            <a:r>
              <a:rPr lang="en-US" sz="1100" cap="all" dirty="0">
                <a:solidFill>
                  <a:prstClr val="white"/>
                </a:solidFill>
                <a:latin typeface="Calibri"/>
                <a:ea typeface="Heiti TC Light"/>
                <a:cs typeface="Calibri"/>
              </a:rPr>
              <a:t>Services</a:t>
            </a:r>
          </a:p>
        </p:txBody>
      </p:sp>
      <p:cxnSp>
        <p:nvCxnSpPr>
          <p:cNvPr id="136" name="Straight Connector 135"/>
          <p:cNvCxnSpPr/>
          <p:nvPr/>
        </p:nvCxnSpPr>
        <p:spPr>
          <a:xfrm>
            <a:off x="2424794" y="3210108"/>
            <a:ext cx="473202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a:off x="2265254" y="1226821"/>
            <a:ext cx="3343611" cy="377024"/>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latin typeface="Calibri"/>
                <a:ea typeface="Heiti TC Light"/>
                <a:cs typeface="Calibri"/>
              </a:rPr>
              <a:t>可於</a:t>
            </a:r>
            <a:r>
              <a:rPr lang="en-US" altLang="zh-TW" sz="1000" dirty="0" smtClean="0">
                <a:solidFill>
                  <a:srgbClr val="0CB27C"/>
                </a:solidFill>
                <a:latin typeface="Calibri"/>
                <a:ea typeface="Heiti TC Light"/>
                <a:cs typeface="Calibri"/>
              </a:rPr>
              <a:t>SHOP.COM</a:t>
            </a:r>
            <a:r>
              <a:rPr lang="zh-TW" altLang="en-US" sz="1000" dirty="0" smtClean="0">
                <a:solidFill>
                  <a:srgbClr val="0CB27C"/>
                </a:solidFill>
                <a:latin typeface="Calibri"/>
                <a:ea typeface="Heiti TC Light"/>
                <a:cs typeface="Calibri"/>
              </a:rPr>
              <a:t>購買並建立購物年金的項目</a:t>
            </a:r>
            <a:r>
              <a:rPr lang="en-US" sz="1000" dirty="0" smtClean="0">
                <a:solidFill>
                  <a:srgbClr val="0CB27C"/>
                </a:solidFill>
                <a:latin typeface="Calibri"/>
                <a:ea typeface="Heiti TC Light"/>
                <a:cs typeface="Calibri"/>
              </a:rPr>
              <a:t>SHOPPING </a:t>
            </a:r>
            <a:r>
              <a:rPr lang="en-US" sz="1000" dirty="0">
                <a:solidFill>
                  <a:srgbClr val="0CB27C"/>
                </a:solidFill>
                <a:latin typeface="Calibri"/>
                <a:ea typeface="Heiti TC Light"/>
                <a:cs typeface="Calibri"/>
              </a:rPr>
              <a:t>ANNUITY ITEMS PURCHASEABLE ON SHOP.COM</a:t>
            </a:r>
          </a:p>
        </p:txBody>
      </p:sp>
      <p:sp>
        <p:nvSpPr>
          <p:cNvPr id="123" name="Rectangle 122"/>
          <p:cNvSpPr/>
          <p:nvPr/>
        </p:nvSpPr>
        <p:spPr>
          <a:xfrm>
            <a:off x="5608866" y="1279986"/>
            <a:ext cx="1551215" cy="223138"/>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latin typeface="Calibri"/>
                <a:ea typeface="Heiti TC Light"/>
                <a:cs typeface="Calibri"/>
              </a:rPr>
              <a:t>開支</a:t>
            </a:r>
            <a:r>
              <a:rPr lang="en-US" sz="1000" dirty="0" smtClean="0">
                <a:solidFill>
                  <a:srgbClr val="0CB27C"/>
                </a:solidFill>
                <a:latin typeface="Calibri"/>
                <a:ea typeface="Heiti TC Light"/>
                <a:cs typeface="Calibri"/>
              </a:rPr>
              <a:t>Consumer </a:t>
            </a:r>
            <a:r>
              <a:rPr lang="en-US" sz="1000" dirty="0">
                <a:solidFill>
                  <a:srgbClr val="0CB27C"/>
                </a:solidFill>
                <a:latin typeface="Calibri"/>
                <a:ea typeface="Heiti TC Light"/>
                <a:cs typeface="Calibri"/>
              </a:rPr>
              <a:t>Units</a:t>
            </a:r>
          </a:p>
        </p:txBody>
      </p:sp>
      <p:sp>
        <p:nvSpPr>
          <p:cNvPr id="124" name="Rectangle 123"/>
          <p:cNvSpPr/>
          <p:nvPr/>
        </p:nvSpPr>
        <p:spPr>
          <a:xfrm>
            <a:off x="7150287" y="1279986"/>
            <a:ext cx="1329145" cy="223138"/>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latin typeface="Calibri"/>
                <a:ea typeface="Heiti TC Light"/>
                <a:cs typeface="Calibri"/>
              </a:rPr>
              <a:t>小計</a:t>
            </a:r>
            <a:r>
              <a:rPr lang="en-US" sz="1000" dirty="0" smtClean="0">
                <a:solidFill>
                  <a:srgbClr val="0CB27C"/>
                </a:solidFill>
                <a:latin typeface="Calibri"/>
                <a:ea typeface="Heiti TC Light"/>
                <a:cs typeface="Calibri"/>
              </a:rPr>
              <a:t>Sub </a:t>
            </a:r>
            <a:r>
              <a:rPr lang="en-US" sz="1000" dirty="0">
                <a:solidFill>
                  <a:srgbClr val="0CB27C"/>
                </a:solidFill>
                <a:latin typeface="Calibri"/>
                <a:ea typeface="Heiti TC Light"/>
                <a:cs typeface="Calibri"/>
              </a:rPr>
              <a:t>Total</a:t>
            </a:r>
          </a:p>
        </p:txBody>
      </p:sp>
      <p:sp>
        <p:nvSpPr>
          <p:cNvPr id="127" name="Rectangle 126"/>
          <p:cNvSpPr/>
          <p:nvPr/>
        </p:nvSpPr>
        <p:spPr>
          <a:xfrm>
            <a:off x="2221484" y="384015"/>
            <a:ext cx="4850387" cy="346247"/>
          </a:xfrm>
          <a:prstGeom prst="rect">
            <a:avLst/>
          </a:prstGeom>
        </p:spPr>
        <p:txBody>
          <a:bodyPr wrap="none" lIns="68579" tIns="34289" rIns="68579" bIns="34289">
            <a:spAutoFit/>
          </a:bodyPr>
          <a:lstStyle/>
          <a:p>
            <a:pPr defTabSz="685783"/>
            <a:r>
              <a:rPr lang="zh-TW" altLang="en-US" sz="1800" b="1" dirty="0" smtClean="0">
                <a:solidFill>
                  <a:srgbClr val="00B0F0"/>
                </a:solidFill>
                <a:latin typeface="Calibri"/>
                <a:ea typeface="Heiti TC Light"/>
                <a:cs typeface="Calibri"/>
                <a:sym typeface="Century Gothic"/>
              </a:rPr>
              <a:t>錢都花到哪裡去了</a:t>
            </a:r>
            <a:r>
              <a:rPr lang="en-US" altLang="zh-TW" sz="1800" b="1" dirty="0" smtClean="0">
                <a:solidFill>
                  <a:srgbClr val="00B0F0"/>
                </a:solidFill>
                <a:latin typeface="Calibri"/>
                <a:ea typeface="Heiti TC Light"/>
                <a:cs typeface="Calibri"/>
                <a:sym typeface="Century Gothic"/>
              </a:rPr>
              <a:t>﹖</a:t>
            </a:r>
            <a:r>
              <a:rPr lang="en-US" sz="1800" b="1" dirty="0" smtClean="0">
                <a:solidFill>
                  <a:srgbClr val="00B0F0"/>
                </a:solidFill>
                <a:latin typeface="Calibri"/>
                <a:ea typeface="Heiti TC Light"/>
                <a:cs typeface="Calibri"/>
                <a:sym typeface="Century Gothic"/>
              </a:rPr>
              <a:t>Where </a:t>
            </a:r>
            <a:r>
              <a:rPr lang="en-US" sz="1800" b="1" dirty="0">
                <a:solidFill>
                  <a:srgbClr val="00B0F0"/>
                </a:solidFill>
                <a:latin typeface="Calibri"/>
                <a:ea typeface="Heiti TC Light"/>
                <a:cs typeface="Calibri"/>
                <a:sym typeface="Century Gothic"/>
              </a:rPr>
              <a:t>does the money go?</a:t>
            </a:r>
            <a:endParaRPr lang="en-US" sz="1800" b="1" dirty="0">
              <a:solidFill>
                <a:srgbClr val="00B0F0"/>
              </a:solidFill>
              <a:latin typeface="Calibri"/>
              <a:ea typeface="Heiti TC Light"/>
              <a:cs typeface="Calibri"/>
            </a:endParaRPr>
          </a:p>
        </p:txBody>
      </p:sp>
      <p:sp>
        <p:nvSpPr>
          <p:cNvPr id="128" name="Rectangle 127"/>
          <p:cNvSpPr/>
          <p:nvPr/>
        </p:nvSpPr>
        <p:spPr>
          <a:xfrm>
            <a:off x="622300" y="762001"/>
            <a:ext cx="7886700" cy="438580"/>
          </a:xfrm>
          <a:prstGeom prst="rect">
            <a:avLst/>
          </a:prstGeom>
        </p:spPr>
        <p:txBody>
          <a:bodyPr wrap="square" lIns="68579" tIns="34289" rIns="68579" bIns="34289">
            <a:spAutoFit/>
          </a:bodyPr>
          <a:lstStyle/>
          <a:p>
            <a:pPr algn="ctr" defTabSz="685783">
              <a:buClr>
                <a:srgbClr val="404040"/>
              </a:buClr>
              <a:buSzPct val="100000"/>
            </a:pPr>
            <a:r>
              <a:rPr lang="zh-TW" altLang="en-US" sz="1200" dirty="0" smtClean="0">
                <a:solidFill>
                  <a:prstClr val="white"/>
                </a:solidFill>
                <a:latin typeface="Calibri"/>
                <a:ea typeface="Heiti TC Light"/>
                <a:cs typeface="Calibri"/>
              </a:rPr>
              <a:t>稍後，你將會有一個簡單的每月開支和平均開支比較。</a:t>
            </a:r>
            <a:r>
              <a:rPr lang="en-US" sz="1200" dirty="0" smtClean="0">
                <a:solidFill>
                  <a:prstClr val="white"/>
                </a:solidFill>
                <a:latin typeface="Calibri"/>
                <a:ea typeface="Heiti TC Light"/>
                <a:cs typeface="Calibri"/>
              </a:rPr>
              <a:t>Later</a:t>
            </a:r>
            <a:r>
              <a:rPr lang="en-US" sz="1200" dirty="0">
                <a:solidFill>
                  <a:prstClr val="white"/>
                </a:solidFill>
                <a:latin typeface="Calibri"/>
                <a:ea typeface="Heiti TC Light"/>
                <a:cs typeface="Calibri"/>
              </a:rPr>
              <a:t>, you will go through a simple exercise to identify how your monthly spending compares to the average  spending.  </a:t>
            </a:r>
            <a:endParaRPr lang="en-US" sz="1200" dirty="0">
              <a:solidFill>
                <a:prstClr val="white"/>
              </a:solidFill>
              <a:latin typeface="Calibri"/>
              <a:ea typeface="Heiti TC Light"/>
              <a:cs typeface="Calibri"/>
              <a:sym typeface="Century Gothic"/>
            </a:endParaRPr>
          </a:p>
        </p:txBody>
      </p:sp>
    </p:spTree>
    <p:extLst>
      <p:ext uri="{BB962C8B-B14F-4D97-AF65-F5344CB8AC3E}">
        <p14:creationId xmlns:p14="http://schemas.microsoft.com/office/powerpoint/2010/main" val="3055064125"/>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 Same Side Corner Rectangle 17"/>
          <p:cNvSpPr/>
          <p:nvPr/>
        </p:nvSpPr>
        <p:spPr>
          <a:xfrm rot="5400000">
            <a:off x="3499015" y="-161211"/>
            <a:ext cx="3620798" cy="6319157"/>
          </a:xfrm>
          <a:prstGeom prst="round2SameRect">
            <a:avLst>
              <a:gd name="adj1" fmla="val 2703"/>
              <a:gd name="adj2" fmla="val 0"/>
            </a:avLst>
          </a:prstGeom>
          <a:solidFill>
            <a:srgbClr val="033438"/>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473858" defTabSz="685783"/>
            <a:endParaRPr lang="en-US" sz="900" dirty="0">
              <a:solidFill>
                <a:prstClr val="white"/>
              </a:solidFill>
              <a:latin typeface="Calibri"/>
              <a:ea typeface="Heiti TC Light"/>
              <a:cs typeface="Calibri"/>
            </a:endParaRPr>
          </a:p>
        </p:txBody>
      </p:sp>
      <p:grpSp>
        <p:nvGrpSpPr>
          <p:cNvPr id="114" name="Group 113"/>
          <p:cNvGrpSpPr/>
          <p:nvPr/>
        </p:nvGrpSpPr>
        <p:grpSpPr>
          <a:xfrm>
            <a:off x="628652" y="1183822"/>
            <a:ext cx="1551215" cy="403806"/>
            <a:chOff x="838202" y="1578429"/>
            <a:chExt cx="2068286" cy="538408"/>
          </a:xfrm>
        </p:grpSpPr>
        <p:sp>
          <p:nvSpPr>
            <p:cNvPr id="6" name="Round Single Corner Rectangle 5"/>
            <p:cNvSpPr/>
            <p:nvPr/>
          </p:nvSpPr>
          <p:spPr>
            <a:xfrm flipH="1">
              <a:off x="838202" y="1578429"/>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2186" defTabSz="685783"/>
              <a:r>
                <a:rPr lang="zh-TW" altLang="en-US" sz="900" dirty="0">
                  <a:solidFill>
                    <a:prstClr val="white"/>
                  </a:solidFill>
                  <a:latin typeface="Calibri"/>
                  <a:ea typeface="Heiti TC Light"/>
                  <a:cs typeface="Calibri"/>
                </a:rPr>
                <a:t>食物</a:t>
              </a:r>
              <a:r>
                <a:rPr lang="en-US" sz="900" dirty="0">
                  <a:solidFill>
                    <a:prstClr val="white"/>
                  </a:solidFill>
                  <a:latin typeface="Calibri"/>
                  <a:ea typeface="Heiti TC Light"/>
                  <a:cs typeface="Calibri"/>
                </a:rPr>
                <a:t>Food</a:t>
              </a:r>
            </a:p>
          </p:txBody>
        </p:sp>
        <p:grpSp>
          <p:nvGrpSpPr>
            <p:cNvPr id="3" name="Group 4"/>
            <p:cNvGrpSpPr>
              <a:grpSpLocks noChangeAspect="1"/>
            </p:cNvGrpSpPr>
            <p:nvPr/>
          </p:nvGrpSpPr>
          <p:grpSpPr bwMode="auto">
            <a:xfrm>
              <a:off x="1034142" y="1708167"/>
              <a:ext cx="390423" cy="259409"/>
              <a:chOff x="-306" y="415"/>
              <a:chExt cx="298" cy="198"/>
            </a:xfrm>
            <a:solidFill>
              <a:srgbClr val="0CB27C"/>
            </a:solidFill>
          </p:grpSpPr>
          <p:sp>
            <p:nvSpPr>
              <p:cNvPr id="19" name="Freeform 6"/>
              <p:cNvSpPr>
                <a:spLocks/>
              </p:cNvSpPr>
              <p:nvPr/>
            </p:nvSpPr>
            <p:spPr bwMode="auto">
              <a:xfrm>
                <a:off x="-306" y="553"/>
                <a:ext cx="298" cy="60"/>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20" name="Freeform 7"/>
              <p:cNvSpPr>
                <a:spLocks/>
              </p:cNvSpPr>
              <p:nvPr/>
            </p:nvSpPr>
            <p:spPr bwMode="auto">
              <a:xfrm>
                <a:off x="-281" y="430"/>
                <a:ext cx="228" cy="135"/>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21" name="Freeform 8"/>
              <p:cNvSpPr>
                <a:spLocks/>
              </p:cNvSpPr>
              <p:nvPr/>
            </p:nvSpPr>
            <p:spPr bwMode="auto">
              <a:xfrm>
                <a:off x="-142" y="415"/>
                <a:ext cx="125" cy="126"/>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13" name="Group 112"/>
          <p:cNvGrpSpPr/>
          <p:nvPr/>
        </p:nvGrpSpPr>
        <p:grpSpPr>
          <a:xfrm>
            <a:off x="628652" y="1583098"/>
            <a:ext cx="1551215" cy="403807"/>
            <a:chOff x="838202" y="2110795"/>
            <a:chExt cx="2068286" cy="538409"/>
          </a:xfrm>
        </p:grpSpPr>
        <p:sp>
          <p:nvSpPr>
            <p:cNvPr id="7" name="Rectangle 6"/>
            <p:cNvSpPr/>
            <p:nvPr/>
          </p:nvSpPr>
          <p:spPr>
            <a:xfrm>
              <a:off x="838202" y="2110795"/>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住屋</a:t>
              </a:r>
              <a:r>
                <a:rPr lang="en-US" sz="900" dirty="0">
                  <a:solidFill>
                    <a:prstClr val="white"/>
                  </a:solidFill>
                  <a:latin typeface="Calibri"/>
                  <a:ea typeface="Heiti TC Light"/>
                  <a:cs typeface="Calibri"/>
                </a:rPr>
                <a:t>Housing</a:t>
              </a:r>
            </a:p>
          </p:txBody>
        </p:sp>
        <p:grpSp>
          <p:nvGrpSpPr>
            <p:cNvPr id="23" name="Group 11"/>
            <p:cNvGrpSpPr>
              <a:grpSpLocks noChangeAspect="1"/>
            </p:cNvGrpSpPr>
            <p:nvPr/>
          </p:nvGrpSpPr>
          <p:grpSpPr bwMode="auto">
            <a:xfrm>
              <a:off x="1066896" y="2246575"/>
              <a:ext cx="271463" cy="242888"/>
              <a:chOff x="-286" y="391"/>
              <a:chExt cx="171" cy="153"/>
            </a:xfrm>
            <a:solidFill>
              <a:srgbClr val="0CB27C"/>
            </a:solidFill>
          </p:grpSpPr>
          <p:sp>
            <p:nvSpPr>
              <p:cNvPr id="26" name="Freeform 13"/>
              <p:cNvSpPr>
                <a:spLocks/>
              </p:cNvSpPr>
              <p:nvPr/>
            </p:nvSpPr>
            <p:spPr bwMode="auto">
              <a:xfrm>
                <a:off x="-263" y="420"/>
                <a:ext cx="123" cy="124"/>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27" name="Freeform 14"/>
              <p:cNvSpPr>
                <a:spLocks/>
              </p:cNvSpPr>
              <p:nvPr/>
            </p:nvSpPr>
            <p:spPr bwMode="auto">
              <a:xfrm>
                <a:off x="-286" y="391"/>
                <a:ext cx="171" cy="82"/>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28" name="Freeform 15"/>
              <p:cNvSpPr>
                <a:spLocks/>
              </p:cNvSpPr>
              <p:nvPr/>
            </p:nvSpPr>
            <p:spPr bwMode="auto">
              <a:xfrm>
                <a:off x="-152" y="408"/>
                <a:ext cx="17" cy="35"/>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12" name="Group 111"/>
          <p:cNvGrpSpPr/>
          <p:nvPr/>
        </p:nvGrpSpPr>
        <p:grpSpPr>
          <a:xfrm>
            <a:off x="628652" y="1986904"/>
            <a:ext cx="1551215" cy="403807"/>
            <a:chOff x="838202" y="2649204"/>
            <a:chExt cx="2068286" cy="538409"/>
          </a:xfrm>
        </p:grpSpPr>
        <p:sp>
          <p:nvSpPr>
            <p:cNvPr id="8" name="Rectangle 7"/>
            <p:cNvSpPr/>
            <p:nvPr/>
          </p:nvSpPr>
          <p:spPr>
            <a:xfrm>
              <a:off x="838202" y="264920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服裝與服務</a:t>
              </a:r>
              <a:r>
                <a:rPr lang="en-US" sz="900" dirty="0">
                  <a:solidFill>
                    <a:prstClr val="white"/>
                  </a:solidFill>
                  <a:latin typeface="Calibri"/>
                  <a:ea typeface="Heiti TC Light"/>
                  <a:cs typeface="Calibri"/>
                </a:rPr>
                <a:t>Apparel  &amp; Service</a:t>
              </a:r>
            </a:p>
          </p:txBody>
        </p:sp>
        <p:sp>
          <p:nvSpPr>
            <p:cNvPr id="33" name="Freeform 20"/>
            <p:cNvSpPr>
              <a:spLocks noEditPoints="1"/>
            </p:cNvSpPr>
            <p:nvPr/>
          </p:nvSpPr>
          <p:spPr bwMode="auto">
            <a:xfrm>
              <a:off x="1066895" y="2756203"/>
              <a:ext cx="298713" cy="324410"/>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11" name="Group 110"/>
          <p:cNvGrpSpPr/>
          <p:nvPr/>
        </p:nvGrpSpPr>
        <p:grpSpPr>
          <a:xfrm>
            <a:off x="628652" y="2394344"/>
            <a:ext cx="1551215" cy="403807"/>
            <a:chOff x="838202" y="3192457"/>
            <a:chExt cx="2068286" cy="538409"/>
          </a:xfrm>
        </p:grpSpPr>
        <p:sp>
          <p:nvSpPr>
            <p:cNvPr id="9" name="Rectangle 8"/>
            <p:cNvSpPr/>
            <p:nvPr/>
          </p:nvSpPr>
          <p:spPr>
            <a:xfrm>
              <a:off x="838202" y="3192457"/>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交通</a:t>
              </a:r>
              <a:r>
                <a:rPr lang="en-US" sz="900" dirty="0">
                  <a:solidFill>
                    <a:prstClr val="white"/>
                  </a:solidFill>
                  <a:latin typeface="Calibri"/>
                  <a:ea typeface="Heiti TC Light"/>
                  <a:cs typeface="Calibri"/>
                </a:rPr>
                <a:t>Transportation</a:t>
              </a:r>
            </a:p>
          </p:txBody>
        </p:sp>
        <p:sp>
          <p:nvSpPr>
            <p:cNvPr id="38" name="Freeform 25"/>
            <p:cNvSpPr>
              <a:spLocks noEditPoints="1"/>
            </p:cNvSpPr>
            <p:nvPr/>
          </p:nvSpPr>
          <p:spPr bwMode="auto">
            <a:xfrm>
              <a:off x="1024163" y="3292924"/>
              <a:ext cx="340632" cy="334737"/>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10" name="Group 109"/>
          <p:cNvGrpSpPr/>
          <p:nvPr/>
        </p:nvGrpSpPr>
        <p:grpSpPr>
          <a:xfrm>
            <a:off x="628652" y="2795163"/>
            <a:ext cx="1551215" cy="403807"/>
            <a:chOff x="838202" y="3726882"/>
            <a:chExt cx="2068286" cy="538409"/>
          </a:xfrm>
        </p:grpSpPr>
        <p:sp>
          <p:nvSpPr>
            <p:cNvPr id="10" name="Rectangle 9"/>
            <p:cNvSpPr/>
            <p:nvPr/>
          </p:nvSpPr>
          <p:spPr>
            <a:xfrm>
              <a:off x="838202" y="3726882"/>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健康護理</a:t>
              </a:r>
              <a:r>
                <a:rPr lang="en-US" sz="900" dirty="0">
                  <a:solidFill>
                    <a:prstClr val="white"/>
                  </a:solidFill>
                  <a:latin typeface="Calibri"/>
                  <a:ea typeface="Heiti TC Light"/>
                  <a:cs typeface="Calibri"/>
                </a:rPr>
                <a:t>Healthcare</a:t>
              </a:r>
            </a:p>
          </p:txBody>
        </p:sp>
        <p:sp>
          <p:nvSpPr>
            <p:cNvPr id="43" name="Freeform 30"/>
            <p:cNvSpPr>
              <a:spLocks/>
            </p:cNvSpPr>
            <p:nvPr/>
          </p:nvSpPr>
          <p:spPr bwMode="auto">
            <a:xfrm>
              <a:off x="1084601" y="3892453"/>
              <a:ext cx="246289" cy="228595"/>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09" name="Group 108"/>
          <p:cNvGrpSpPr/>
          <p:nvPr/>
        </p:nvGrpSpPr>
        <p:grpSpPr>
          <a:xfrm>
            <a:off x="628652" y="3202602"/>
            <a:ext cx="1551215" cy="403807"/>
            <a:chOff x="838202" y="4270134"/>
            <a:chExt cx="2068286" cy="538409"/>
          </a:xfrm>
        </p:grpSpPr>
        <p:sp>
          <p:nvSpPr>
            <p:cNvPr id="11" name="Rectangle 10"/>
            <p:cNvSpPr/>
            <p:nvPr/>
          </p:nvSpPr>
          <p:spPr>
            <a:xfrm>
              <a:off x="838202" y="4270134"/>
              <a:ext cx="2068286" cy="538409"/>
            </a:xfrm>
            <a:prstGeom prst="rect">
              <a:avLst/>
            </a:prstGeom>
            <a:solidFill>
              <a:srgbClr val="000000"/>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娛樂</a:t>
              </a:r>
              <a:r>
                <a:rPr lang="en-US" sz="900" dirty="0">
                  <a:solidFill>
                    <a:prstClr val="white"/>
                  </a:solidFill>
                  <a:latin typeface="Calibri"/>
                  <a:ea typeface="Heiti TC Light"/>
                  <a:cs typeface="Calibri"/>
                </a:rPr>
                <a:t>Entertainment</a:t>
              </a:r>
            </a:p>
          </p:txBody>
        </p:sp>
        <p:sp>
          <p:nvSpPr>
            <p:cNvPr id="64" name="Freeform 51"/>
            <p:cNvSpPr>
              <a:spLocks noEditPoints="1"/>
            </p:cNvSpPr>
            <p:nvPr/>
          </p:nvSpPr>
          <p:spPr bwMode="auto">
            <a:xfrm>
              <a:off x="1052949" y="4428038"/>
              <a:ext cx="365760" cy="274320"/>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08" name="Group 107"/>
          <p:cNvGrpSpPr/>
          <p:nvPr/>
        </p:nvGrpSpPr>
        <p:grpSpPr>
          <a:xfrm>
            <a:off x="628652" y="3606408"/>
            <a:ext cx="1551215" cy="403807"/>
            <a:chOff x="838202" y="4808543"/>
            <a:chExt cx="2068286" cy="538409"/>
          </a:xfrm>
        </p:grpSpPr>
        <p:sp>
          <p:nvSpPr>
            <p:cNvPr id="12" name="Rectangle 11"/>
            <p:cNvSpPr/>
            <p:nvPr/>
          </p:nvSpPr>
          <p:spPr>
            <a:xfrm>
              <a:off x="838202" y="4808543"/>
              <a:ext cx="2068286" cy="538409"/>
            </a:xfrm>
            <a:prstGeom prst="rect">
              <a:avLst/>
            </a:prstGeom>
            <a:solidFill>
              <a:srgbClr val="000000"/>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smtClean="0">
                  <a:solidFill>
                    <a:prstClr val="white"/>
                  </a:solidFill>
                  <a:latin typeface="Calibri"/>
                  <a:ea typeface="Heiti TC Light"/>
                  <a:cs typeface="Calibri"/>
                </a:rPr>
                <a:t>個人護理產品及服務</a:t>
              </a:r>
              <a:r>
                <a:rPr lang="en-US" sz="900" dirty="0" smtClean="0">
                  <a:solidFill>
                    <a:prstClr val="white"/>
                  </a:solidFill>
                  <a:latin typeface="Calibri"/>
                  <a:ea typeface="Heiti TC Light"/>
                  <a:cs typeface="Calibri"/>
                </a:rPr>
                <a:t>Personal Care Product &amp; Service</a:t>
              </a:r>
              <a:endParaRPr lang="en-US" sz="900" dirty="0">
                <a:solidFill>
                  <a:prstClr val="white"/>
                </a:solidFill>
                <a:latin typeface="Calibri"/>
                <a:ea typeface="Heiti TC Light"/>
                <a:cs typeface="Calibri"/>
              </a:endParaRPr>
            </a:p>
          </p:txBody>
        </p:sp>
        <p:grpSp>
          <p:nvGrpSpPr>
            <p:cNvPr id="66" name="Group 54"/>
            <p:cNvGrpSpPr>
              <a:grpSpLocks noChangeAspect="1"/>
            </p:cNvGrpSpPr>
            <p:nvPr/>
          </p:nvGrpSpPr>
          <p:grpSpPr bwMode="auto">
            <a:xfrm>
              <a:off x="1100270" y="4914728"/>
              <a:ext cx="264526" cy="316495"/>
              <a:chOff x="-351" y="477"/>
              <a:chExt cx="565" cy="676"/>
            </a:xfrm>
            <a:solidFill>
              <a:srgbClr val="0CB27C"/>
            </a:solidFill>
          </p:grpSpPr>
          <p:sp>
            <p:nvSpPr>
              <p:cNvPr id="69" name="Freeform 56"/>
              <p:cNvSpPr>
                <a:spLocks/>
              </p:cNvSpPr>
              <p:nvPr/>
            </p:nvSpPr>
            <p:spPr bwMode="auto">
              <a:xfrm>
                <a:off x="-152" y="866"/>
                <a:ext cx="15" cy="14"/>
              </a:xfrm>
              <a:custGeom>
                <a:avLst/>
                <a:gdLst>
                  <a:gd name="T0" fmla="*/ 73 w 73"/>
                  <a:gd name="T1" fmla="*/ 0 h 74"/>
                  <a:gd name="T2" fmla="*/ 73 w 73"/>
                  <a:gd name="T3" fmla="*/ 3 h 74"/>
                  <a:gd name="T4" fmla="*/ 70 w 73"/>
                  <a:gd name="T5" fmla="*/ 12 h 74"/>
                  <a:gd name="T6" fmla="*/ 66 w 73"/>
                  <a:gd name="T7" fmla="*/ 23 h 74"/>
                  <a:gd name="T8" fmla="*/ 59 w 73"/>
                  <a:gd name="T9" fmla="*/ 37 h 74"/>
                  <a:gd name="T10" fmla="*/ 48 w 73"/>
                  <a:gd name="T11" fmla="*/ 50 h 74"/>
                  <a:gd name="T12" fmla="*/ 35 w 73"/>
                  <a:gd name="T13" fmla="*/ 60 h 74"/>
                  <a:gd name="T14" fmla="*/ 22 w 73"/>
                  <a:gd name="T15" fmla="*/ 67 h 74"/>
                  <a:gd name="T16" fmla="*/ 12 w 73"/>
                  <a:gd name="T17" fmla="*/ 71 h 74"/>
                  <a:gd name="T18" fmla="*/ 3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7 w 73"/>
                  <a:gd name="T33" fmla="*/ 14 h 74"/>
                  <a:gd name="T34" fmla="*/ 50 w 73"/>
                  <a:gd name="T35" fmla="*/ 8 h 74"/>
                  <a:gd name="T36" fmla="*/ 62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3" y="3"/>
                    </a:lnTo>
                    <a:lnTo>
                      <a:pt x="70" y="12"/>
                    </a:lnTo>
                    <a:lnTo>
                      <a:pt x="66" y="23"/>
                    </a:lnTo>
                    <a:lnTo>
                      <a:pt x="59" y="37"/>
                    </a:lnTo>
                    <a:lnTo>
                      <a:pt x="48" y="50"/>
                    </a:lnTo>
                    <a:lnTo>
                      <a:pt x="35" y="60"/>
                    </a:lnTo>
                    <a:lnTo>
                      <a:pt x="22" y="67"/>
                    </a:lnTo>
                    <a:lnTo>
                      <a:pt x="12" y="71"/>
                    </a:lnTo>
                    <a:lnTo>
                      <a:pt x="3" y="74"/>
                    </a:lnTo>
                    <a:lnTo>
                      <a:pt x="0" y="74"/>
                    </a:lnTo>
                    <a:lnTo>
                      <a:pt x="0" y="70"/>
                    </a:lnTo>
                    <a:lnTo>
                      <a:pt x="3" y="63"/>
                    </a:lnTo>
                    <a:lnTo>
                      <a:pt x="7" y="51"/>
                    </a:lnTo>
                    <a:lnTo>
                      <a:pt x="14" y="38"/>
                    </a:lnTo>
                    <a:lnTo>
                      <a:pt x="25" y="25"/>
                    </a:lnTo>
                    <a:lnTo>
                      <a:pt x="37" y="14"/>
                    </a:lnTo>
                    <a:lnTo>
                      <a:pt x="50" y="8"/>
                    </a:lnTo>
                    <a:lnTo>
                      <a:pt x="62"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0" name="Freeform 57"/>
              <p:cNvSpPr>
                <a:spLocks/>
              </p:cNvSpPr>
              <p:nvPr/>
            </p:nvSpPr>
            <p:spPr bwMode="auto">
              <a:xfrm>
                <a:off x="-152" y="888"/>
                <a:ext cx="15" cy="15"/>
              </a:xfrm>
              <a:custGeom>
                <a:avLst/>
                <a:gdLst>
                  <a:gd name="T0" fmla="*/ 0 w 73"/>
                  <a:gd name="T1" fmla="*/ 0 h 75"/>
                  <a:gd name="T2" fmla="*/ 3 w 73"/>
                  <a:gd name="T3" fmla="*/ 1 h 75"/>
                  <a:gd name="T4" fmla="*/ 12 w 73"/>
                  <a:gd name="T5" fmla="*/ 3 h 75"/>
                  <a:gd name="T6" fmla="*/ 22 w 73"/>
                  <a:gd name="T7" fmla="*/ 8 h 75"/>
                  <a:gd name="T8" fmla="*/ 35 w 73"/>
                  <a:gd name="T9" fmla="*/ 14 h 75"/>
                  <a:gd name="T10" fmla="*/ 48 w 73"/>
                  <a:gd name="T11" fmla="*/ 25 h 75"/>
                  <a:gd name="T12" fmla="*/ 59 w 73"/>
                  <a:gd name="T13" fmla="*/ 38 h 75"/>
                  <a:gd name="T14" fmla="*/ 66 w 73"/>
                  <a:gd name="T15" fmla="*/ 51 h 75"/>
                  <a:gd name="T16" fmla="*/ 70 w 73"/>
                  <a:gd name="T17" fmla="*/ 63 h 75"/>
                  <a:gd name="T18" fmla="*/ 73 w 73"/>
                  <a:gd name="T19" fmla="*/ 71 h 75"/>
                  <a:gd name="T20" fmla="*/ 73 w 73"/>
                  <a:gd name="T21" fmla="*/ 75 h 75"/>
                  <a:gd name="T22" fmla="*/ 69 w 73"/>
                  <a:gd name="T23" fmla="*/ 74 h 75"/>
                  <a:gd name="T24" fmla="*/ 62 w 73"/>
                  <a:gd name="T25" fmla="*/ 71 h 75"/>
                  <a:gd name="T26" fmla="*/ 50 w 73"/>
                  <a:gd name="T27" fmla="*/ 67 h 75"/>
                  <a:gd name="T28" fmla="*/ 37 w 73"/>
                  <a:gd name="T29" fmla="*/ 60 h 75"/>
                  <a:gd name="T30" fmla="*/ 25 w 73"/>
                  <a:gd name="T31" fmla="*/ 50 h 75"/>
                  <a:gd name="T32" fmla="*/ 14 w 73"/>
                  <a:gd name="T33" fmla="*/ 37 h 75"/>
                  <a:gd name="T34" fmla="*/ 7 w 73"/>
                  <a:gd name="T35" fmla="*/ 24 h 75"/>
                  <a:gd name="T36" fmla="*/ 3 w 73"/>
                  <a:gd name="T37" fmla="*/ 12 h 75"/>
                  <a:gd name="T38" fmla="*/ 0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2" y="8"/>
                    </a:lnTo>
                    <a:lnTo>
                      <a:pt x="35" y="14"/>
                    </a:lnTo>
                    <a:lnTo>
                      <a:pt x="48" y="25"/>
                    </a:lnTo>
                    <a:lnTo>
                      <a:pt x="59" y="38"/>
                    </a:lnTo>
                    <a:lnTo>
                      <a:pt x="66" y="51"/>
                    </a:lnTo>
                    <a:lnTo>
                      <a:pt x="70" y="63"/>
                    </a:lnTo>
                    <a:lnTo>
                      <a:pt x="73" y="71"/>
                    </a:lnTo>
                    <a:lnTo>
                      <a:pt x="73" y="75"/>
                    </a:lnTo>
                    <a:lnTo>
                      <a:pt x="69" y="74"/>
                    </a:lnTo>
                    <a:lnTo>
                      <a:pt x="62" y="71"/>
                    </a:lnTo>
                    <a:lnTo>
                      <a:pt x="50" y="67"/>
                    </a:lnTo>
                    <a:lnTo>
                      <a:pt x="37" y="60"/>
                    </a:lnTo>
                    <a:lnTo>
                      <a:pt x="25" y="50"/>
                    </a:lnTo>
                    <a:lnTo>
                      <a:pt x="14" y="37"/>
                    </a:lnTo>
                    <a:lnTo>
                      <a:pt x="7" y="24"/>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1" name="Freeform 58"/>
              <p:cNvSpPr>
                <a:spLocks/>
              </p:cNvSpPr>
              <p:nvPr/>
            </p:nvSpPr>
            <p:spPr bwMode="auto">
              <a:xfrm>
                <a:off x="-151" y="881"/>
                <a:ext cx="21" cy="6"/>
              </a:xfrm>
              <a:custGeom>
                <a:avLst/>
                <a:gdLst>
                  <a:gd name="T0" fmla="*/ 52 w 104"/>
                  <a:gd name="T1" fmla="*/ 0 h 34"/>
                  <a:gd name="T2" fmla="*/ 66 w 104"/>
                  <a:gd name="T3" fmla="*/ 1 h 34"/>
                  <a:gd name="T4" fmla="*/ 77 w 104"/>
                  <a:gd name="T5" fmla="*/ 4 h 34"/>
                  <a:gd name="T6" fmla="*/ 88 w 104"/>
                  <a:gd name="T7" fmla="*/ 8 h 34"/>
                  <a:gd name="T8" fmla="*/ 97 w 104"/>
                  <a:gd name="T9" fmla="*/ 13 h 34"/>
                  <a:gd name="T10" fmla="*/ 102 w 104"/>
                  <a:gd name="T11" fmla="*/ 16 h 34"/>
                  <a:gd name="T12" fmla="*/ 104 w 104"/>
                  <a:gd name="T13" fmla="*/ 17 h 34"/>
                  <a:gd name="T14" fmla="*/ 102 w 104"/>
                  <a:gd name="T15" fmla="*/ 19 h 34"/>
                  <a:gd name="T16" fmla="*/ 97 w 104"/>
                  <a:gd name="T17" fmla="*/ 21 h 34"/>
                  <a:gd name="T18" fmla="*/ 88 w 104"/>
                  <a:gd name="T19" fmla="*/ 26 h 34"/>
                  <a:gd name="T20" fmla="*/ 77 w 104"/>
                  <a:gd name="T21" fmla="*/ 30 h 34"/>
                  <a:gd name="T22" fmla="*/ 66 w 104"/>
                  <a:gd name="T23" fmla="*/ 33 h 34"/>
                  <a:gd name="T24" fmla="*/ 52 w 104"/>
                  <a:gd name="T25" fmla="*/ 34 h 34"/>
                  <a:gd name="T26" fmla="*/ 38 w 104"/>
                  <a:gd name="T27" fmla="*/ 33 h 34"/>
                  <a:gd name="T28" fmla="*/ 26 w 104"/>
                  <a:gd name="T29" fmla="*/ 30 h 34"/>
                  <a:gd name="T30" fmla="*/ 15 w 104"/>
                  <a:gd name="T31" fmla="*/ 26 h 34"/>
                  <a:gd name="T32" fmla="*/ 7 w 104"/>
                  <a:gd name="T33" fmla="*/ 21 h 34"/>
                  <a:gd name="T34" fmla="*/ 3 w 104"/>
                  <a:gd name="T35" fmla="*/ 19 h 34"/>
                  <a:gd name="T36" fmla="*/ 0 w 104"/>
                  <a:gd name="T37" fmla="*/ 17 h 34"/>
                  <a:gd name="T38" fmla="*/ 3 w 104"/>
                  <a:gd name="T39" fmla="*/ 16 h 34"/>
                  <a:gd name="T40" fmla="*/ 7 w 104"/>
                  <a:gd name="T41" fmla="*/ 13 h 34"/>
                  <a:gd name="T42" fmla="*/ 15 w 104"/>
                  <a:gd name="T43" fmla="*/ 8 h 34"/>
                  <a:gd name="T44" fmla="*/ 26 w 104"/>
                  <a:gd name="T45" fmla="*/ 4 h 34"/>
                  <a:gd name="T46" fmla="*/ 38 w 104"/>
                  <a:gd name="T47" fmla="*/ 1 h 34"/>
                  <a:gd name="T48" fmla="*/ 52 w 104"/>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34">
                    <a:moveTo>
                      <a:pt x="52" y="0"/>
                    </a:moveTo>
                    <a:lnTo>
                      <a:pt x="66" y="1"/>
                    </a:lnTo>
                    <a:lnTo>
                      <a:pt x="77" y="4"/>
                    </a:lnTo>
                    <a:lnTo>
                      <a:pt x="88" y="8"/>
                    </a:lnTo>
                    <a:lnTo>
                      <a:pt x="97" y="13"/>
                    </a:lnTo>
                    <a:lnTo>
                      <a:pt x="102" y="16"/>
                    </a:lnTo>
                    <a:lnTo>
                      <a:pt x="104" y="17"/>
                    </a:lnTo>
                    <a:lnTo>
                      <a:pt x="102" y="19"/>
                    </a:lnTo>
                    <a:lnTo>
                      <a:pt x="97" y="21"/>
                    </a:lnTo>
                    <a:lnTo>
                      <a:pt x="88" y="26"/>
                    </a:lnTo>
                    <a:lnTo>
                      <a:pt x="77" y="30"/>
                    </a:lnTo>
                    <a:lnTo>
                      <a:pt x="66" y="33"/>
                    </a:lnTo>
                    <a:lnTo>
                      <a:pt x="52" y="34"/>
                    </a:lnTo>
                    <a:lnTo>
                      <a:pt x="38" y="33"/>
                    </a:lnTo>
                    <a:lnTo>
                      <a:pt x="26" y="30"/>
                    </a:lnTo>
                    <a:lnTo>
                      <a:pt x="15" y="26"/>
                    </a:lnTo>
                    <a:lnTo>
                      <a:pt x="7" y="21"/>
                    </a:lnTo>
                    <a:lnTo>
                      <a:pt x="3" y="19"/>
                    </a:lnTo>
                    <a:lnTo>
                      <a:pt x="0" y="17"/>
                    </a:lnTo>
                    <a:lnTo>
                      <a:pt x="3" y="16"/>
                    </a:lnTo>
                    <a:lnTo>
                      <a:pt x="7" y="13"/>
                    </a:lnTo>
                    <a:lnTo>
                      <a:pt x="15" y="8"/>
                    </a:lnTo>
                    <a:lnTo>
                      <a:pt x="26" y="4"/>
                    </a:lnTo>
                    <a:lnTo>
                      <a:pt x="38" y="1"/>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2" name="Freeform 59"/>
              <p:cNvSpPr>
                <a:spLocks noEditPoints="1"/>
              </p:cNvSpPr>
              <p:nvPr/>
            </p:nvSpPr>
            <p:spPr bwMode="auto">
              <a:xfrm>
                <a:off x="-204" y="836"/>
                <a:ext cx="96" cy="96"/>
              </a:xfrm>
              <a:custGeom>
                <a:avLst/>
                <a:gdLst>
                  <a:gd name="T0" fmla="*/ 204 w 480"/>
                  <a:gd name="T1" fmla="*/ 20 h 484"/>
                  <a:gd name="T2" fmla="*/ 137 w 480"/>
                  <a:gd name="T3" fmla="*/ 42 h 484"/>
                  <a:gd name="T4" fmla="*/ 82 w 480"/>
                  <a:gd name="T5" fmla="*/ 83 h 484"/>
                  <a:gd name="T6" fmla="*/ 42 w 480"/>
                  <a:gd name="T7" fmla="*/ 139 h 484"/>
                  <a:gd name="T8" fmla="*/ 20 w 480"/>
                  <a:gd name="T9" fmla="*/ 206 h 484"/>
                  <a:gd name="T10" fmla="*/ 20 w 480"/>
                  <a:gd name="T11" fmla="*/ 279 h 484"/>
                  <a:gd name="T12" fmla="*/ 42 w 480"/>
                  <a:gd name="T13" fmla="*/ 345 h 484"/>
                  <a:gd name="T14" fmla="*/ 82 w 480"/>
                  <a:gd name="T15" fmla="*/ 402 h 484"/>
                  <a:gd name="T16" fmla="*/ 137 w 480"/>
                  <a:gd name="T17" fmla="*/ 441 h 484"/>
                  <a:gd name="T18" fmla="*/ 204 w 480"/>
                  <a:gd name="T19" fmla="*/ 464 h 484"/>
                  <a:gd name="T20" fmla="*/ 276 w 480"/>
                  <a:gd name="T21" fmla="*/ 464 h 484"/>
                  <a:gd name="T22" fmla="*/ 342 w 480"/>
                  <a:gd name="T23" fmla="*/ 441 h 484"/>
                  <a:gd name="T24" fmla="*/ 397 w 480"/>
                  <a:gd name="T25" fmla="*/ 402 h 484"/>
                  <a:gd name="T26" fmla="*/ 437 w 480"/>
                  <a:gd name="T27" fmla="*/ 345 h 484"/>
                  <a:gd name="T28" fmla="*/ 459 w 480"/>
                  <a:gd name="T29" fmla="*/ 279 h 484"/>
                  <a:gd name="T30" fmla="*/ 459 w 480"/>
                  <a:gd name="T31" fmla="*/ 205 h 484"/>
                  <a:gd name="T32" fmla="*/ 437 w 480"/>
                  <a:gd name="T33" fmla="*/ 138 h 484"/>
                  <a:gd name="T34" fmla="*/ 397 w 480"/>
                  <a:gd name="T35" fmla="*/ 83 h 484"/>
                  <a:gd name="T36" fmla="*/ 342 w 480"/>
                  <a:gd name="T37" fmla="*/ 42 h 484"/>
                  <a:gd name="T38" fmla="*/ 276 w 480"/>
                  <a:gd name="T39" fmla="*/ 20 h 484"/>
                  <a:gd name="T40" fmla="*/ 240 w 480"/>
                  <a:gd name="T41" fmla="*/ 0 h 484"/>
                  <a:gd name="T42" fmla="*/ 316 w 480"/>
                  <a:gd name="T43" fmla="*/ 12 h 484"/>
                  <a:gd name="T44" fmla="*/ 382 w 480"/>
                  <a:gd name="T45" fmla="*/ 47 h 484"/>
                  <a:gd name="T46" fmla="*/ 433 w 480"/>
                  <a:gd name="T47" fmla="*/ 100 h 484"/>
                  <a:gd name="T48" fmla="*/ 467 w 480"/>
                  <a:gd name="T49" fmla="*/ 165 h 484"/>
                  <a:gd name="T50" fmla="*/ 480 w 480"/>
                  <a:gd name="T51" fmla="*/ 242 h 484"/>
                  <a:gd name="T52" fmla="*/ 467 w 480"/>
                  <a:gd name="T53" fmla="*/ 318 h 484"/>
                  <a:gd name="T54" fmla="*/ 433 w 480"/>
                  <a:gd name="T55" fmla="*/ 385 h 484"/>
                  <a:gd name="T56" fmla="*/ 382 w 480"/>
                  <a:gd name="T57" fmla="*/ 437 h 484"/>
                  <a:gd name="T58" fmla="*/ 316 w 480"/>
                  <a:gd name="T59" fmla="*/ 472 h 484"/>
                  <a:gd name="T60" fmla="*/ 240 w 480"/>
                  <a:gd name="T61" fmla="*/ 484 h 484"/>
                  <a:gd name="T62" fmla="*/ 164 w 480"/>
                  <a:gd name="T63" fmla="*/ 472 h 484"/>
                  <a:gd name="T64" fmla="*/ 98 w 480"/>
                  <a:gd name="T65" fmla="*/ 437 h 484"/>
                  <a:gd name="T66" fmla="*/ 47 w 480"/>
                  <a:gd name="T67" fmla="*/ 385 h 484"/>
                  <a:gd name="T68" fmla="*/ 12 w 480"/>
                  <a:gd name="T69" fmla="*/ 318 h 484"/>
                  <a:gd name="T70" fmla="*/ 0 w 480"/>
                  <a:gd name="T71" fmla="*/ 242 h 484"/>
                  <a:gd name="T72" fmla="*/ 12 w 480"/>
                  <a:gd name="T73" fmla="*/ 165 h 484"/>
                  <a:gd name="T74" fmla="*/ 47 w 480"/>
                  <a:gd name="T75" fmla="*/ 100 h 484"/>
                  <a:gd name="T76" fmla="*/ 98 w 480"/>
                  <a:gd name="T77" fmla="*/ 47 h 484"/>
                  <a:gd name="T78" fmla="*/ 164 w 480"/>
                  <a:gd name="T79" fmla="*/ 12 h 484"/>
                  <a:gd name="T80" fmla="*/ 240 w 480"/>
                  <a:gd name="T8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0" h="484">
                    <a:moveTo>
                      <a:pt x="240" y="18"/>
                    </a:moveTo>
                    <a:lnTo>
                      <a:pt x="204" y="20"/>
                    </a:lnTo>
                    <a:lnTo>
                      <a:pt x="169" y="28"/>
                    </a:lnTo>
                    <a:lnTo>
                      <a:pt x="137" y="42"/>
                    </a:lnTo>
                    <a:lnTo>
                      <a:pt x="108" y="61"/>
                    </a:lnTo>
                    <a:lnTo>
                      <a:pt x="82" y="83"/>
                    </a:lnTo>
                    <a:lnTo>
                      <a:pt x="59" y="109"/>
                    </a:lnTo>
                    <a:lnTo>
                      <a:pt x="42" y="139"/>
                    </a:lnTo>
                    <a:lnTo>
                      <a:pt x="28" y="171"/>
                    </a:lnTo>
                    <a:lnTo>
                      <a:pt x="20" y="206"/>
                    </a:lnTo>
                    <a:lnTo>
                      <a:pt x="17" y="242"/>
                    </a:lnTo>
                    <a:lnTo>
                      <a:pt x="20" y="279"/>
                    </a:lnTo>
                    <a:lnTo>
                      <a:pt x="28" y="313"/>
                    </a:lnTo>
                    <a:lnTo>
                      <a:pt x="42" y="345"/>
                    </a:lnTo>
                    <a:lnTo>
                      <a:pt x="59" y="375"/>
                    </a:lnTo>
                    <a:lnTo>
                      <a:pt x="82" y="402"/>
                    </a:lnTo>
                    <a:lnTo>
                      <a:pt x="108" y="423"/>
                    </a:lnTo>
                    <a:lnTo>
                      <a:pt x="137" y="441"/>
                    </a:lnTo>
                    <a:lnTo>
                      <a:pt x="169" y="456"/>
                    </a:lnTo>
                    <a:lnTo>
                      <a:pt x="204" y="464"/>
                    </a:lnTo>
                    <a:lnTo>
                      <a:pt x="240" y="467"/>
                    </a:lnTo>
                    <a:lnTo>
                      <a:pt x="276" y="464"/>
                    </a:lnTo>
                    <a:lnTo>
                      <a:pt x="310" y="456"/>
                    </a:lnTo>
                    <a:lnTo>
                      <a:pt x="342" y="441"/>
                    </a:lnTo>
                    <a:lnTo>
                      <a:pt x="371" y="423"/>
                    </a:lnTo>
                    <a:lnTo>
                      <a:pt x="397" y="402"/>
                    </a:lnTo>
                    <a:lnTo>
                      <a:pt x="419" y="375"/>
                    </a:lnTo>
                    <a:lnTo>
                      <a:pt x="437" y="345"/>
                    </a:lnTo>
                    <a:lnTo>
                      <a:pt x="451" y="313"/>
                    </a:lnTo>
                    <a:lnTo>
                      <a:pt x="459" y="279"/>
                    </a:lnTo>
                    <a:lnTo>
                      <a:pt x="462" y="242"/>
                    </a:lnTo>
                    <a:lnTo>
                      <a:pt x="459" y="205"/>
                    </a:lnTo>
                    <a:lnTo>
                      <a:pt x="451" y="171"/>
                    </a:lnTo>
                    <a:lnTo>
                      <a:pt x="437" y="138"/>
                    </a:lnTo>
                    <a:lnTo>
                      <a:pt x="419" y="109"/>
                    </a:lnTo>
                    <a:lnTo>
                      <a:pt x="397" y="83"/>
                    </a:lnTo>
                    <a:lnTo>
                      <a:pt x="371" y="61"/>
                    </a:lnTo>
                    <a:lnTo>
                      <a:pt x="342" y="42"/>
                    </a:lnTo>
                    <a:lnTo>
                      <a:pt x="310" y="28"/>
                    </a:lnTo>
                    <a:lnTo>
                      <a:pt x="276" y="20"/>
                    </a:lnTo>
                    <a:lnTo>
                      <a:pt x="240" y="18"/>
                    </a:lnTo>
                    <a:close/>
                    <a:moveTo>
                      <a:pt x="240" y="0"/>
                    </a:moveTo>
                    <a:lnTo>
                      <a:pt x="278" y="3"/>
                    </a:lnTo>
                    <a:lnTo>
                      <a:pt x="316" y="12"/>
                    </a:lnTo>
                    <a:lnTo>
                      <a:pt x="350" y="27"/>
                    </a:lnTo>
                    <a:lnTo>
                      <a:pt x="382" y="47"/>
                    </a:lnTo>
                    <a:lnTo>
                      <a:pt x="410" y="71"/>
                    </a:lnTo>
                    <a:lnTo>
                      <a:pt x="433" y="100"/>
                    </a:lnTo>
                    <a:lnTo>
                      <a:pt x="452" y="131"/>
                    </a:lnTo>
                    <a:lnTo>
                      <a:pt x="467" y="165"/>
                    </a:lnTo>
                    <a:lnTo>
                      <a:pt x="477" y="203"/>
                    </a:lnTo>
                    <a:lnTo>
                      <a:pt x="480" y="242"/>
                    </a:lnTo>
                    <a:lnTo>
                      <a:pt x="477" y="282"/>
                    </a:lnTo>
                    <a:lnTo>
                      <a:pt x="467" y="318"/>
                    </a:lnTo>
                    <a:lnTo>
                      <a:pt x="452" y="353"/>
                    </a:lnTo>
                    <a:lnTo>
                      <a:pt x="433" y="385"/>
                    </a:lnTo>
                    <a:lnTo>
                      <a:pt x="410" y="413"/>
                    </a:lnTo>
                    <a:lnTo>
                      <a:pt x="382" y="437"/>
                    </a:lnTo>
                    <a:lnTo>
                      <a:pt x="350" y="457"/>
                    </a:lnTo>
                    <a:lnTo>
                      <a:pt x="316" y="472"/>
                    </a:lnTo>
                    <a:lnTo>
                      <a:pt x="278" y="481"/>
                    </a:lnTo>
                    <a:lnTo>
                      <a:pt x="240" y="484"/>
                    </a:lnTo>
                    <a:lnTo>
                      <a:pt x="201" y="481"/>
                    </a:lnTo>
                    <a:lnTo>
                      <a:pt x="164" y="472"/>
                    </a:lnTo>
                    <a:lnTo>
                      <a:pt x="130" y="457"/>
                    </a:lnTo>
                    <a:lnTo>
                      <a:pt x="98" y="437"/>
                    </a:lnTo>
                    <a:lnTo>
                      <a:pt x="70" y="413"/>
                    </a:lnTo>
                    <a:lnTo>
                      <a:pt x="47" y="385"/>
                    </a:lnTo>
                    <a:lnTo>
                      <a:pt x="26" y="353"/>
                    </a:lnTo>
                    <a:lnTo>
                      <a:pt x="12" y="318"/>
                    </a:lnTo>
                    <a:lnTo>
                      <a:pt x="3" y="282"/>
                    </a:lnTo>
                    <a:lnTo>
                      <a:pt x="0" y="242"/>
                    </a:lnTo>
                    <a:lnTo>
                      <a:pt x="3" y="203"/>
                    </a:lnTo>
                    <a:lnTo>
                      <a:pt x="12" y="165"/>
                    </a:lnTo>
                    <a:lnTo>
                      <a:pt x="26" y="131"/>
                    </a:lnTo>
                    <a:lnTo>
                      <a:pt x="47" y="100"/>
                    </a:lnTo>
                    <a:lnTo>
                      <a:pt x="70" y="71"/>
                    </a:lnTo>
                    <a:lnTo>
                      <a:pt x="98" y="47"/>
                    </a:lnTo>
                    <a:lnTo>
                      <a:pt x="130" y="27"/>
                    </a:lnTo>
                    <a:lnTo>
                      <a:pt x="164" y="12"/>
                    </a:lnTo>
                    <a:lnTo>
                      <a:pt x="201" y="3"/>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3" name="Freeform 60"/>
              <p:cNvSpPr>
                <a:spLocks/>
              </p:cNvSpPr>
              <p:nvPr/>
            </p:nvSpPr>
            <p:spPr bwMode="auto">
              <a:xfrm>
                <a:off x="-174" y="866"/>
                <a:ext cx="15" cy="14"/>
              </a:xfrm>
              <a:custGeom>
                <a:avLst/>
                <a:gdLst>
                  <a:gd name="T0" fmla="*/ 0 w 73"/>
                  <a:gd name="T1" fmla="*/ 0 h 74"/>
                  <a:gd name="T2" fmla="*/ 3 w 73"/>
                  <a:gd name="T3" fmla="*/ 1 h 74"/>
                  <a:gd name="T4" fmla="*/ 11 w 73"/>
                  <a:gd name="T5" fmla="*/ 3 h 74"/>
                  <a:gd name="T6" fmla="*/ 22 w 73"/>
                  <a:gd name="T7" fmla="*/ 8 h 74"/>
                  <a:gd name="T8" fmla="*/ 35 w 73"/>
                  <a:gd name="T9" fmla="*/ 14 h 74"/>
                  <a:gd name="T10" fmla="*/ 48 w 73"/>
                  <a:gd name="T11" fmla="*/ 25 h 74"/>
                  <a:gd name="T12" fmla="*/ 59 w 73"/>
                  <a:gd name="T13" fmla="*/ 38 h 74"/>
                  <a:gd name="T14" fmla="*/ 65 w 73"/>
                  <a:gd name="T15" fmla="*/ 51 h 74"/>
                  <a:gd name="T16" fmla="*/ 69 w 73"/>
                  <a:gd name="T17" fmla="*/ 63 h 74"/>
                  <a:gd name="T18" fmla="*/ 72 w 73"/>
                  <a:gd name="T19" fmla="*/ 70 h 74"/>
                  <a:gd name="T20" fmla="*/ 73 w 73"/>
                  <a:gd name="T21" fmla="*/ 74 h 74"/>
                  <a:gd name="T22" fmla="*/ 69 w 73"/>
                  <a:gd name="T23" fmla="*/ 74 h 74"/>
                  <a:gd name="T24" fmla="*/ 61 w 73"/>
                  <a:gd name="T25" fmla="*/ 71 h 74"/>
                  <a:gd name="T26" fmla="*/ 50 w 73"/>
                  <a:gd name="T27" fmla="*/ 67 h 74"/>
                  <a:gd name="T28" fmla="*/ 37 w 73"/>
                  <a:gd name="T29" fmla="*/ 60 h 74"/>
                  <a:gd name="T30" fmla="*/ 25 w 73"/>
                  <a:gd name="T31" fmla="*/ 50 h 74"/>
                  <a:gd name="T32" fmla="*/ 14 w 73"/>
                  <a:gd name="T33" fmla="*/ 37 h 74"/>
                  <a:gd name="T34" fmla="*/ 6 w 73"/>
                  <a:gd name="T35" fmla="*/ 23 h 74"/>
                  <a:gd name="T36" fmla="*/ 2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3" y="1"/>
                    </a:lnTo>
                    <a:lnTo>
                      <a:pt x="11" y="3"/>
                    </a:lnTo>
                    <a:lnTo>
                      <a:pt x="22" y="8"/>
                    </a:lnTo>
                    <a:lnTo>
                      <a:pt x="35" y="14"/>
                    </a:lnTo>
                    <a:lnTo>
                      <a:pt x="48" y="25"/>
                    </a:lnTo>
                    <a:lnTo>
                      <a:pt x="59" y="38"/>
                    </a:lnTo>
                    <a:lnTo>
                      <a:pt x="65" y="51"/>
                    </a:lnTo>
                    <a:lnTo>
                      <a:pt x="69" y="63"/>
                    </a:lnTo>
                    <a:lnTo>
                      <a:pt x="72" y="70"/>
                    </a:lnTo>
                    <a:lnTo>
                      <a:pt x="73" y="74"/>
                    </a:lnTo>
                    <a:lnTo>
                      <a:pt x="69" y="74"/>
                    </a:lnTo>
                    <a:lnTo>
                      <a:pt x="61" y="71"/>
                    </a:lnTo>
                    <a:lnTo>
                      <a:pt x="50" y="67"/>
                    </a:lnTo>
                    <a:lnTo>
                      <a:pt x="37" y="60"/>
                    </a:lnTo>
                    <a:lnTo>
                      <a:pt x="25" y="50"/>
                    </a:lnTo>
                    <a:lnTo>
                      <a:pt x="14" y="37"/>
                    </a:lnTo>
                    <a:lnTo>
                      <a:pt x="6" y="23"/>
                    </a:lnTo>
                    <a:lnTo>
                      <a:pt x="2"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4" name="Freeform 61"/>
              <p:cNvSpPr>
                <a:spLocks/>
              </p:cNvSpPr>
              <p:nvPr/>
            </p:nvSpPr>
            <p:spPr bwMode="auto">
              <a:xfrm>
                <a:off x="-174" y="888"/>
                <a:ext cx="15" cy="14"/>
              </a:xfrm>
              <a:custGeom>
                <a:avLst/>
                <a:gdLst>
                  <a:gd name="T0" fmla="*/ 73 w 73"/>
                  <a:gd name="T1" fmla="*/ 0 h 74"/>
                  <a:gd name="T2" fmla="*/ 72 w 73"/>
                  <a:gd name="T3" fmla="*/ 3 h 74"/>
                  <a:gd name="T4" fmla="*/ 69 w 73"/>
                  <a:gd name="T5" fmla="*/ 12 h 74"/>
                  <a:gd name="T6" fmla="*/ 65 w 73"/>
                  <a:gd name="T7" fmla="*/ 24 h 74"/>
                  <a:gd name="T8" fmla="*/ 59 w 73"/>
                  <a:gd name="T9" fmla="*/ 37 h 74"/>
                  <a:gd name="T10" fmla="*/ 48 w 73"/>
                  <a:gd name="T11" fmla="*/ 50 h 74"/>
                  <a:gd name="T12" fmla="*/ 35 w 73"/>
                  <a:gd name="T13" fmla="*/ 60 h 74"/>
                  <a:gd name="T14" fmla="*/ 22 w 73"/>
                  <a:gd name="T15" fmla="*/ 67 h 74"/>
                  <a:gd name="T16" fmla="*/ 11 w 73"/>
                  <a:gd name="T17" fmla="*/ 71 h 74"/>
                  <a:gd name="T18" fmla="*/ 3 w 73"/>
                  <a:gd name="T19" fmla="*/ 74 h 74"/>
                  <a:gd name="T20" fmla="*/ 0 w 73"/>
                  <a:gd name="T21" fmla="*/ 74 h 74"/>
                  <a:gd name="T22" fmla="*/ 0 w 73"/>
                  <a:gd name="T23" fmla="*/ 70 h 74"/>
                  <a:gd name="T24" fmla="*/ 2 w 73"/>
                  <a:gd name="T25" fmla="*/ 63 h 74"/>
                  <a:gd name="T26" fmla="*/ 6 w 73"/>
                  <a:gd name="T27" fmla="*/ 51 h 74"/>
                  <a:gd name="T28" fmla="*/ 14 w 73"/>
                  <a:gd name="T29" fmla="*/ 38 h 74"/>
                  <a:gd name="T30" fmla="*/ 25 w 73"/>
                  <a:gd name="T31" fmla="*/ 25 h 74"/>
                  <a:gd name="T32" fmla="*/ 37 w 73"/>
                  <a:gd name="T33" fmla="*/ 14 h 74"/>
                  <a:gd name="T34" fmla="*/ 50 w 73"/>
                  <a:gd name="T35" fmla="*/ 8 h 74"/>
                  <a:gd name="T36" fmla="*/ 61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69" y="12"/>
                    </a:lnTo>
                    <a:lnTo>
                      <a:pt x="65" y="24"/>
                    </a:lnTo>
                    <a:lnTo>
                      <a:pt x="59" y="37"/>
                    </a:lnTo>
                    <a:lnTo>
                      <a:pt x="48" y="50"/>
                    </a:lnTo>
                    <a:lnTo>
                      <a:pt x="35" y="60"/>
                    </a:lnTo>
                    <a:lnTo>
                      <a:pt x="22" y="67"/>
                    </a:lnTo>
                    <a:lnTo>
                      <a:pt x="11" y="71"/>
                    </a:lnTo>
                    <a:lnTo>
                      <a:pt x="3" y="74"/>
                    </a:lnTo>
                    <a:lnTo>
                      <a:pt x="0" y="74"/>
                    </a:lnTo>
                    <a:lnTo>
                      <a:pt x="0" y="70"/>
                    </a:lnTo>
                    <a:lnTo>
                      <a:pt x="2" y="63"/>
                    </a:lnTo>
                    <a:lnTo>
                      <a:pt x="6" y="51"/>
                    </a:lnTo>
                    <a:lnTo>
                      <a:pt x="14" y="38"/>
                    </a:lnTo>
                    <a:lnTo>
                      <a:pt x="25" y="25"/>
                    </a:lnTo>
                    <a:lnTo>
                      <a:pt x="37" y="14"/>
                    </a:lnTo>
                    <a:lnTo>
                      <a:pt x="50" y="8"/>
                    </a:lnTo>
                    <a:lnTo>
                      <a:pt x="61"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5" name="Freeform 62"/>
              <p:cNvSpPr>
                <a:spLocks/>
              </p:cNvSpPr>
              <p:nvPr/>
            </p:nvSpPr>
            <p:spPr bwMode="auto">
              <a:xfrm>
                <a:off x="-181" y="881"/>
                <a:ext cx="20" cy="6"/>
              </a:xfrm>
              <a:custGeom>
                <a:avLst/>
                <a:gdLst>
                  <a:gd name="T0" fmla="*/ 51 w 102"/>
                  <a:gd name="T1" fmla="*/ 0 h 34"/>
                  <a:gd name="T2" fmla="*/ 65 w 102"/>
                  <a:gd name="T3" fmla="*/ 1 h 34"/>
                  <a:gd name="T4" fmla="*/ 77 w 102"/>
                  <a:gd name="T5" fmla="*/ 4 h 34"/>
                  <a:gd name="T6" fmla="*/ 87 w 102"/>
                  <a:gd name="T7" fmla="*/ 8 h 34"/>
                  <a:gd name="T8" fmla="*/ 95 w 102"/>
                  <a:gd name="T9" fmla="*/ 13 h 34"/>
                  <a:gd name="T10" fmla="*/ 100 w 102"/>
                  <a:gd name="T11" fmla="*/ 16 h 34"/>
                  <a:gd name="T12" fmla="*/ 102 w 102"/>
                  <a:gd name="T13" fmla="*/ 17 h 34"/>
                  <a:gd name="T14" fmla="*/ 100 w 102"/>
                  <a:gd name="T15" fmla="*/ 19 h 34"/>
                  <a:gd name="T16" fmla="*/ 95 w 102"/>
                  <a:gd name="T17" fmla="*/ 21 h 34"/>
                  <a:gd name="T18" fmla="*/ 87 w 102"/>
                  <a:gd name="T19" fmla="*/ 26 h 34"/>
                  <a:gd name="T20" fmla="*/ 77 w 102"/>
                  <a:gd name="T21" fmla="*/ 30 h 34"/>
                  <a:gd name="T22" fmla="*/ 65 w 102"/>
                  <a:gd name="T23" fmla="*/ 33 h 34"/>
                  <a:gd name="T24" fmla="*/ 51 w 102"/>
                  <a:gd name="T25" fmla="*/ 34 h 34"/>
                  <a:gd name="T26" fmla="*/ 37 w 102"/>
                  <a:gd name="T27" fmla="*/ 33 h 34"/>
                  <a:gd name="T28" fmla="*/ 24 w 102"/>
                  <a:gd name="T29" fmla="*/ 30 h 34"/>
                  <a:gd name="T30" fmla="*/ 15 w 102"/>
                  <a:gd name="T31" fmla="*/ 26 h 34"/>
                  <a:gd name="T32" fmla="*/ 6 w 102"/>
                  <a:gd name="T33" fmla="*/ 21 h 34"/>
                  <a:gd name="T34" fmla="*/ 1 w 102"/>
                  <a:gd name="T35" fmla="*/ 19 h 34"/>
                  <a:gd name="T36" fmla="*/ 0 w 102"/>
                  <a:gd name="T37" fmla="*/ 17 h 34"/>
                  <a:gd name="T38" fmla="*/ 1 w 102"/>
                  <a:gd name="T39" fmla="*/ 16 h 34"/>
                  <a:gd name="T40" fmla="*/ 6 w 102"/>
                  <a:gd name="T41" fmla="*/ 13 h 34"/>
                  <a:gd name="T42" fmla="*/ 15 w 102"/>
                  <a:gd name="T43" fmla="*/ 8 h 34"/>
                  <a:gd name="T44" fmla="*/ 24 w 102"/>
                  <a:gd name="T45" fmla="*/ 4 h 34"/>
                  <a:gd name="T46" fmla="*/ 37 w 102"/>
                  <a:gd name="T47" fmla="*/ 1 h 34"/>
                  <a:gd name="T48" fmla="*/ 51 w 102"/>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34">
                    <a:moveTo>
                      <a:pt x="51" y="0"/>
                    </a:moveTo>
                    <a:lnTo>
                      <a:pt x="65" y="1"/>
                    </a:lnTo>
                    <a:lnTo>
                      <a:pt x="77" y="4"/>
                    </a:lnTo>
                    <a:lnTo>
                      <a:pt x="87" y="8"/>
                    </a:lnTo>
                    <a:lnTo>
                      <a:pt x="95" y="13"/>
                    </a:lnTo>
                    <a:lnTo>
                      <a:pt x="100" y="16"/>
                    </a:lnTo>
                    <a:lnTo>
                      <a:pt x="102" y="17"/>
                    </a:lnTo>
                    <a:lnTo>
                      <a:pt x="100" y="19"/>
                    </a:lnTo>
                    <a:lnTo>
                      <a:pt x="95" y="21"/>
                    </a:lnTo>
                    <a:lnTo>
                      <a:pt x="87" y="26"/>
                    </a:lnTo>
                    <a:lnTo>
                      <a:pt x="77" y="30"/>
                    </a:lnTo>
                    <a:lnTo>
                      <a:pt x="65" y="33"/>
                    </a:lnTo>
                    <a:lnTo>
                      <a:pt x="51" y="34"/>
                    </a:lnTo>
                    <a:lnTo>
                      <a:pt x="37" y="33"/>
                    </a:lnTo>
                    <a:lnTo>
                      <a:pt x="24" y="30"/>
                    </a:lnTo>
                    <a:lnTo>
                      <a:pt x="15" y="26"/>
                    </a:lnTo>
                    <a:lnTo>
                      <a:pt x="6" y="21"/>
                    </a:lnTo>
                    <a:lnTo>
                      <a:pt x="1" y="19"/>
                    </a:lnTo>
                    <a:lnTo>
                      <a:pt x="0" y="17"/>
                    </a:lnTo>
                    <a:lnTo>
                      <a:pt x="1" y="16"/>
                    </a:lnTo>
                    <a:lnTo>
                      <a:pt x="6" y="13"/>
                    </a:lnTo>
                    <a:lnTo>
                      <a:pt x="15" y="8"/>
                    </a:lnTo>
                    <a:lnTo>
                      <a:pt x="24"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6" name="Freeform 63"/>
              <p:cNvSpPr>
                <a:spLocks/>
              </p:cNvSpPr>
              <p:nvPr/>
            </p:nvSpPr>
            <p:spPr bwMode="auto">
              <a:xfrm>
                <a:off x="-159" y="889"/>
                <a:ext cx="7" cy="21"/>
              </a:xfrm>
              <a:custGeom>
                <a:avLst/>
                <a:gdLst>
                  <a:gd name="T0" fmla="*/ 17 w 34"/>
                  <a:gd name="T1" fmla="*/ 0 h 104"/>
                  <a:gd name="T2" fmla="*/ 18 w 34"/>
                  <a:gd name="T3" fmla="*/ 2 h 104"/>
                  <a:gd name="T4" fmla="*/ 21 w 34"/>
                  <a:gd name="T5" fmla="*/ 7 h 104"/>
                  <a:gd name="T6" fmla="*/ 25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5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8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8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5" y="15"/>
                    </a:lnTo>
                    <a:lnTo>
                      <a:pt x="30" y="26"/>
                    </a:lnTo>
                    <a:lnTo>
                      <a:pt x="33" y="39"/>
                    </a:lnTo>
                    <a:lnTo>
                      <a:pt x="34" y="52"/>
                    </a:lnTo>
                    <a:lnTo>
                      <a:pt x="33" y="66"/>
                    </a:lnTo>
                    <a:lnTo>
                      <a:pt x="30" y="79"/>
                    </a:lnTo>
                    <a:lnTo>
                      <a:pt x="25" y="89"/>
                    </a:lnTo>
                    <a:lnTo>
                      <a:pt x="21" y="97"/>
                    </a:lnTo>
                    <a:lnTo>
                      <a:pt x="18" y="102"/>
                    </a:lnTo>
                    <a:lnTo>
                      <a:pt x="17" y="104"/>
                    </a:lnTo>
                    <a:lnTo>
                      <a:pt x="16" y="102"/>
                    </a:lnTo>
                    <a:lnTo>
                      <a:pt x="13" y="97"/>
                    </a:lnTo>
                    <a:lnTo>
                      <a:pt x="8" y="89"/>
                    </a:lnTo>
                    <a:lnTo>
                      <a:pt x="4" y="79"/>
                    </a:lnTo>
                    <a:lnTo>
                      <a:pt x="1" y="66"/>
                    </a:lnTo>
                    <a:lnTo>
                      <a:pt x="0" y="52"/>
                    </a:lnTo>
                    <a:lnTo>
                      <a:pt x="1" y="39"/>
                    </a:lnTo>
                    <a:lnTo>
                      <a:pt x="4" y="26"/>
                    </a:lnTo>
                    <a:lnTo>
                      <a:pt x="8"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7" name="Freeform 64"/>
              <p:cNvSpPr>
                <a:spLocks/>
              </p:cNvSpPr>
              <p:nvPr/>
            </p:nvSpPr>
            <p:spPr bwMode="auto">
              <a:xfrm>
                <a:off x="-151" y="1022"/>
                <a:ext cx="153" cy="19"/>
              </a:xfrm>
              <a:custGeom>
                <a:avLst/>
                <a:gdLst>
                  <a:gd name="T0" fmla="*/ 261 w 767"/>
                  <a:gd name="T1" fmla="*/ 1 h 96"/>
                  <a:gd name="T2" fmla="*/ 306 w 767"/>
                  <a:gd name="T3" fmla="*/ 11 h 96"/>
                  <a:gd name="T4" fmla="*/ 344 w 767"/>
                  <a:gd name="T5" fmla="*/ 23 h 96"/>
                  <a:gd name="T6" fmla="*/ 373 w 767"/>
                  <a:gd name="T7" fmla="*/ 32 h 96"/>
                  <a:gd name="T8" fmla="*/ 395 w 767"/>
                  <a:gd name="T9" fmla="*/ 32 h 96"/>
                  <a:gd name="T10" fmla="*/ 432 w 767"/>
                  <a:gd name="T11" fmla="*/ 24 h 96"/>
                  <a:gd name="T12" fmla="*/ 478 w 767"/>
                  <a:gd name="T13" fmla="*/ 14 h 96"/>
                  <a:gd name="T14" fmla="*/ 534 w 767"/>
                  <a:gd name="T15" fmla="*/ 6 h 96"/>
                  <a:gd name="T16" fmla="*/ 593 w 767"/>
                  <a:gd name="T17" fmla="*/ 6 h 96"/>
                  <a:gd name="T18" fmla="*/ 650 w 767"/>
                  <a:gd name="T19" fmla="*/ 11 h 96"/>
                  <a:gd name="T20" fmla="*/ 702 w 767"/>
                  <a:gd name="T21" fmla="*/ 19 h 96"/>
                  <a:gd name="T22" fmla="*/ 741 w 767"/>
                  <a:gd name="T23" fmla="*/ 27 h 96"/>
                  <a:gd name="T24" fmla="*/ 764 w 767"/>
                  <a:gd name="T25" fmla="*/ 33 h 96"/>
                  <a:gd name="T26" fmla="*/ 764 w 767"/>
                  <a:gd name="T27" fmla="*/ 35 h 96"/>
                  <a:gd name="T28" fmla="*/ 744 w 767"/>
                  <a:gd name="T29" fmla="*/ 45 h 96"/>
                  <a:gd name="T30" fmla="*/ 708 w 767"/>
                  <a:gd name="T31" fmla="*/ 60 h 96"/>
                  <a:gd name="T32" fmla="*/ 657 w 767"/>
                  <a:gd name="T33" fmla="*/ 76 h 96"/>
                  <a:gd name="T34" fmla="*/ 593 w 767"/>
                  <a:gd name="T35" fmla="*/ 89 h 96"/>
                  <a:gd name="T36" fmla="*/ 516 w 767"/>
                  <a:gd name="T37" fmla="*/ 92 h 96"/>
                  <a:gd name="T38" fmla="*/ 429 w 767"/>
                  <a:gd name="T39" fmla="*/ 87 h 96"/>
                  <a:gd name="T40" fmla="*/ 353 w 767"/>
                  <a:gd name="T41" fmla="*/ 87 h 96"/>
                  <a:gd name="T42" fmla="*/ 292 w 767"/>
                  <a:gd name="T43" fmla="*/ 93 h 96"/>
                  <a:gd name="T44" fmla="*/ 235 w 767"/>
                  <a:gd name="T45" fmla="*/ 96 h 96"/>
                  <a:gd name="T46" fmla="*/ 164 w 767"/>
                  <a:gd name="T47" fmla="*/ 89 h 96"/>
                  <a:gd name="T48" fmla="*/ 103 w 767"/>
                  <a:gd name="T49" fmla="*/ 75 h 96"/>
                  <a:gd name="T50" fmla="*/ 55 w 767"/>
                  <a:gd name="T51" fmla="*/ 59 h 96"/>
                  <a:gd name="T52" fmla="*/ 21 w 767"/>
                  <a:gd name="T53" fmla="*/ 43 h 96"/>
                  <a:gd name="T54" fmla="*/ 2 w 767"/>
                  <a:gd name="T55" fmla="*/ 34 h 96"/>
                  <a:gd name="T56" fmla="*/ 3 w 767"/>
                  <a:gd name="T57" fmla="*/ 33 h 96"/>
                  <a:gd name="T58" fmla="*/ 26 w 767"/>
                  <a:gd name="T59" fmla="*/ 27 h 96"/>
                  <a:gd name="T60" fmla="*/ 65 w 767"/>
                  <a:gd name="T61" fmla="*/ 19 h 96"/>
                  <a:gd name="T62" fmla="*/ 117 w 767"/>
                  <a:gd name="T63" fmla="*/ 10 h 96"/>
                  <a:gd name="T64" fmla="*/ 176 w 767"/>
                  <a:gd name="T65" fmla="*/ 4 h 96"/>
                  <a:gd name="T66" fmla="*/ 237 w 767"/>
                  <a:gd name="T6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7" h="96">
                    <a:moveTo>
                      <a:pt x="237" y="0"/>
                    </a:moveTo>
                    <a:lnTo>
                      <a:pt x="261" y="1"/>
                    </a:lnTo>
                    <a:lnTo>
                      <a:pt x="283" y="6"/>
                    </a:lnTo>
                    <a:lnTo>
                      <a:pt x="306" y="11"/>
                    </a:lnTo>
                    <a:lnTo>
                      <a:pt x="326" y="17"/>
                    </a:lnTo>
                    <a:lnTo>
                      <a:pt x="344" y="23"/>
                    </a:lnTo>
                    <a:lnTo>
                      <a:pt x="360" y="28"/>
                    </a:lnTo>
                    <a:lnTo>
                      <a:pt x="373" y="32"/>
                    </a:lnTo>
                    <a:lnTo>
                      <a:pt x="383" y="33"/>
                    </a:lnTo>
                    <a:lnTo>
                      <a:pt x="395" y="32"/>
                    </a:lnTo>
                    <a:lnTo>
                      <a:pt x="412" y="28"/>
                    </a:lnTo>
                    <a:lnTo>
                      <a:pt x="432" y="24"/>
                    </a:lnTo>
                    <a:lnTo>
                      <a:pt x="454" y="19"/>
                    </a:lnTo>
                    <a:lnTo>
                      <a:pt x="478" y="14"/>
                    </a:lnTo>
                    <a:lnTo>
                      <a:pt x="505" y="9"/>
                    </a:lnTo>
                    <a:lnTo>
                      <a:pt x="534" y="6"/>
                    </a:lnTo>
                    <a:lnTo>
                      <a:pt x="563" y="5"/>
                    </a:lnTo>
                    <a:lnTo>
                      <a:pt x="593" y="6"/>
                    </a:lnTo>
                    <a:lnTo>
                      <a:pt x="623" y="8"/>
                    </a:lnTo>
                    <a:lnTo>
                      <a:pt x="650" y="11"/>
                    </a:lnTo>
                    <a:lnTo>
                      <a:pt x="677" y="14"/>
                    </a:lnTo>
                    <a:lnTo>
                      <a:pt x="702" y="19"/>
                    </a:lnTo>
                    <a:lnTo>
                      <a:pt x="723" y="23"/>
                    </a:lnTo>
                    <a:lnTo>
                      <a:pt x="741" y="27"/>
                    </a:lnTo>
                    <a:lnTo>
                      <a:pt x="755" y="31"/>
                    </a:lnTo>
                    <a:lnTo>
                      <a:pt x="764" y="33"/>
                    </a:lnTo>
                    <a:lnTo>
                      <a:pt x="767" y="33"/>
                    </a:lnTo>
                    <a:lnTo>
                      <a:pt x="764" y="35"/>
                    </a:lnTo>
                    <a:lnTo>
                      <a:pt x="757" y="38"/>
                    </a:lnTo>
                    <a:lnTo>
                      <a:pt x="744" y="45"/>
                    </a:lnTo>
                    <a:lnTo>
                      <a:pt x="728" y="52"/>
                    </a:lnTo>
                    <a:lnTo>
                      <a:pt x="708" y="60"/>
                    </a:lnTo>
                    <a:lnTo>
                      <a:pt x="685" y="68"/>
                    </a:lnTo>
                    <a:lnTo>
                      <a:pt x="657" y="76"/>
                    </a:lnTo>
                    <a:lnTo>
                      <a:pt x="626" y="83"/>
                    </a:lnTo>
                    <a:lnTo>
                      <a:pt x="593" y="89"/>
                    </a:lnTo>
                    <a:lnTo>
                      <a:pt x="556" y="92"/>
                    </a:lnTo>
                    <a:lnTo>
                      <a:pt x="516" y="92"/>
                    </a:lnTo>
                    <a:lnTo>
                      <a:pt x="474" y="90"/>
                    </a:lnTo>
                    <a:lnTo>
                      <a:pt x="429" y="87"/>
                    </a:lnTo>
                    <a:lnTo>
                      <a:pt x="383" y="84"/>
                    </a:lnTo>
                    <a:lnTo>
                      <a:pt x="353" y="87"/>
                    </a:lnTo>
                    <a:lnTo>
                      <a:pt x="322" y="90"/>
                    </a:lnTo>
                    <a:lnTo>
                      <a:pt x="292" y="93"/>
                    </a:lnTo>
                    <a:lnTo>
                      <a:pt x="263" y="96"/>
                    </a:lnTo>
                    <a:lnTo>
                      <a:pt x="235" y="96"/>
                    </a:lnTo>
                    <a:lnTo>
                      <a:pt x="198" y="93"/>
                    </a:lnTo>
                    <a:lnTo>
                      <a:pt x="164" y="89"/>
                    </a:lnTo>
                    <a:lnTo>
                      <a:pt x="132" y="82"/>
                    </a:lnTo>
                    <a:lnTo>
                      <a:pt x="103" y="75"/>
                    </a:lnTo>
                    <a:lnTo>
                      <a:pt x="77" y="66"/>
                    </a:lnTo>
                    <a:lnTo>
                      <a:pt x="55" y="59"/>
                    </a:lnTo>
                    <a:lnTo>
                      <a:pt x="35" y="50"/>
                    </a:lnTo>
                    <a:lnTo>
                      <a:pt x="21" y="43"/>
                    </a:lnTo>
                    <a:lnTo>
                      <a:pt x="9" y="38"/>
                    </a:lnTo>
                    <a:lnTo>
                      <a:pt x="2" y="34"/>
                    </a:lnTo>
                    <a:lnTo>
                      <a:pt x="0" y="33"/>
                    </a:lnTo>
                    <a:lnTo>
                      <a:pt x="3" y="33"/>
                    </a:lnTo>
                    <a:lnTo>
                      <a:pt x="12" y="31"/>
                    </a:lnTo>
                    <a:lnTo>
                      <a:pt x="26" y="27"/>
                    </a:lnTo>
                    <a:lnTo>
                      <a:pt x="43" y="23"/>
                    </a:lnTo>
                    <a:lnTo>
                      <a:pt x="65" y="19"/>
                    </a:lnTo>
                    <a:lnTo>
                      <a:pt x="90" y="14"/>
                    </a:lnTo>
                    <a:lnTo>
                      <a:pt x="117" y="10"/>
                    </a:lnTo>
                    <a:lnTo>
                      <a:pt x="146" y="7"/>
                    </a:lnTo>
                    <a:lnTo>
                      <a:pt x="176" y="4"/>
                    </a:lnTo>
                    <a:lnTo>
                      <a:pt x="206" y="1"/>
                    </a:lnTo>
                    <a:lnTo>
                      <a:pt x="2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8" name="Freeform 65"/>
              <p:cNvSpPr>
                <a:spLocks/>
              </p:cNvSpPr>
              <p:nvPr/>
            </p:nvSpPr>
            <p:spPr bwMode="auto">
              <a:xfrm>
                <a:off x="-159" y="858"/>
                <a:ext cx="7" cy="21"/>
              </a:xfrm>
              <a:custGeom>
                <a:avLst/>
                <a:gdLst>
                  <a:gd name="T0" fmla="*/ 17 w 34"/>
                  <a:gd name="T1" fmla="*/ 0 h 104"/>
                  <a:gd name="T2" fmla="*/ 18 w 34"/>
                  <a:gd name="T3" fmla="*/ 3 h 104"/>
                  <a:gd name="T4" fmla="*/ 21 w 34"/>
                  <a:gd name="T5" fmla="*/ 8 h 104"/>
                  <a:gd name="T6" fmla="*/ 25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5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8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8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5" y="16"/>
                    </a:lnTo>
                    <a:lnTo>
                      <a:pt x="30" y="26"/>
                    </a:lnTo>
                    <a:lnTo>
                      <a:pt x="33" y="38"/>
                    </a:lnTo>
                    <a:lnTo>
                      <a:pt x="34" y="52"/>
                    </a:lnTo>
                    <a:lnTo>
                      <a:pt x="33" y="66"/>
                    </a:lnTo>
                    <a:lnTo>
                      <a:pt x="30" y="78"/>
                    </a:lnTo>
                    <a:lnTo>
                      <a:pt x="25" y="89"/>
                    </a:lnTo>
                    <a:lnTo>
                      <a:pt x="21" y="98"/>
                    </a:lnTo>
                    <a:lnTo>
                      <a:pt x="18" y="102"/>
                    </a:lnTo>
                    <a:lnTo>
                      <a:pt x="17" y="104"/>
                    </a:lnTo>
                    <a:lnTo>
                      <a:pt x="16" y="102"/>
                    </a:lnTo>
                    <a:lnTo>
                      <a:pt x="13" y="98"/>
                    </a:lnTo>
                    <a:lnTo>
                      <a:pt x="8" y="89"/>
                    </a:lnTo>
                    <a:lnTo>
                      <a:pt x="4" y="78"/>
                    </a:lnTo>
                    <a:lnTo>
                      <a:pt x="1" y="66"/>
                    </a:lnTo>
                    <a:lnTo>
                      <a:pt x="0" y="52"/>
                    </a:lnTo>
                    <a:lnTo>
                      <a:pt x="1" y="38"/>
                    </a:lnTo>
                    <a:lnTo>
                      <a:pt x="4" y="26"/>
                    </a:lnTo>
                    <a:lnTo>
                      <a:pt x="8"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9" name="Freeform 66"/>
              <p:cNvSpPr>
                <a:spLocks/>
              </p:cNvSpPr>
              <p:nvPr/>
            </p:nvSpPr>
            <p:spPr bwMode="auto">
              <a:xfrm>
                <a:off x="-12" y="866"/>
                <a:ext cx="15" cy="14"/>
              </a:xfrm>
              <a:custGeom>
                <a:avLst/>
                <a:gdLst>
                  <a:gd name="T0" fmla="*/ 0 w 73"/>
                  <a:gd name="T1" fmla="*/ 0 h 74"/>
                  <a:gd name="T2" fmla="*/ 4 w 73"/>
                  <a:gd name="T3" fmla="*/ 1 h 74"/>
                  <a:gd name="T4" fmla="*/ 11 w 73"/>
                  <a:gd name="T5" fmla="*/ 3 h 74"/>
                  <a:gd name="T6" fmla="*/ 23 w 73"/>
                  <a:gd name="T7" fmla="*/ 8 h 74"/>
                  <a:gd name="T8" fmla="*/ 36 w 73"/>
                  <a:gd name="T9" fmla="*/ 14 h 74"/>
                  <a:gd name="T10" fmla="*/ 48 w 73"/>
                  <a:gd name="T11" fmla="*/ 25 h 74"/>
                  <a:gd name="T12" fmla="*/ 59 w 73"/>
                  <a:gd name="T13" fmla="*/ 38 h 74"/>
                  <a:gd name="T14" fmla="*/ 66 w 73"/>
                  <a:gd name="T15" fmla="*/ 51 h 74"/>
                  <a:gd name="T16" fmla="*/ 70 w 73"/>
                  <a:gd name="T17" fmla="*/ 63 h 74"/>
                  <a:gd name="T18" fmla="*/ 72 w 73"/>
                  <a:gd name="T19" fmla="*/ 70 h 74"/>
                  <a:gd name="T20" fmla="*/ 73 w 73"/>
                  <a:gd name="T21" fmla="*/ 74 h 74"/>
                  <a:gd name="T22" fmla="*/ 70 w 73"/>
                  <a:gd name="T23" fmla="*/ 74 h 74"/>
                  <a:gd name="T24" fmla="*/ 61 w 73"/>
                  <a:gd name="T25" fmla="*/ 71 h 74"/>
                  <a:gd name="T26" fmla="*/ 51 w 73"/>
                  <a:gd name="T27" fmla="*/ 67 h 74"/>
                  <a:gd name="T28" fmla="*/ 38 w 73"/>
                  <a:gd name="T29" fmla="*/ 60 h 74"/>
                  <a:gd name="T30" fmla="*/ 25 w 73"/>
                  <a:gd name="T31" fmla="*/ 50 h 74"/>
                  <a:gd name="T32" fmla="*/ 14 w 73"/>
                  <a:gd name="T33" fmla="*/ 37 h 74"/>
                  <a:gd name="T34" fmla="*/ 7 w 73"/>
                  <a:gd name="T35" fmla="*/ 23 h 74"/>
                  <a:gd name="T36" fmla="*/ 3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4" y="1"/>
                    </a:lnTo>
                    <a:lnTo>
                      <a:pt x="11" y="3"/>
                    </a:lnTo>
                    <a:lnTo>
                      <a:pt x="23" y="8"/>
                    </a:lnTo>
                    <a:lnTo>
                      <a:pt x="36" y="14"/>
                    </a:lnTo>
                    <a:lnTo>
                      <a:pt x="48" y="25"/>
                    </a:lnTo>
                    <a:lnTo>
                      <a:pt x="59" y="38"/>
                    </a:lnTo>
                    <a:lnTo>
                      <a:pt x="66" y="51"/>
                    </a:lnTo>
                    <a:lnTo>
                      <a:pt x="70" y="63"/>
                    </a:lnTo>
                    <a:lnTo>
                      <a:pt x="72" y="70"/>
                    </a:lnTo>
                    <a:lnTo>
                      <a:pt x="73" y="74"/>
                    </a:lnTo>
                    <a:lnTo>
                      <a:pt x="70" y="74"/>
                    </a:lnTo>
                    <a:lnTo>
                      <a:pt x="61" y="71"/>
                    </a:lnTo>
                    <a:lnTo>
                      <a:pt x="51" y="67"/>
                    </a:lnTo>
                    <a:lnTo>
                      <a:pt x="38" y="60"/>
                    </a:lnTo>
                    <a:lnTo>
                      <a:pt x="25" y="50"/>
                    </a:lnTo>
                    <a:lnTo>
                      <a:pt x="14" y="37"/>
                    </a:lnTo>
                    <a:lnTo>
                      <a:pt x="7" y="23"/>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0" name="Freeform 67"/>
              <p:cNvSpPr>
                <a:spLocks/>
              </p:cNvSpPr>
              <p:nvPr/>
            </p:nvSpPr>
            <p:spPr bwMode="auto">
              <a:xfrm>
                <a:off x="10" y="888"/>
                <a:ext cx="15" cy="15"/>
              </a:xfrm>
              <a:custGeom>
                <a:avLst/>
                <a:gdLst>
                  <a:gd name="T0" fmla="*/ 0 w 73"/>
                  <a:gd name="T1" fmla="*/ 0 h 75"/>
                  <a:gd name="T2" fmla="*/ 3 w 73"/>
                  <a:gd name="T3" fmla="*/ 1 h 75"/>
                  <a:gd name="T4" fmla="*/ 12 w 73"/>
                  <a:gd name="T5" fmla="*/ 3 h 75"/>
                  <a:gd name="T6" fmla="*/ 23 w 73"/>
                  <a:gd name="T7" fmla="*/ 8 h 75"/>
                  <a:gd name="T8" fmla="*/ 36 w 73"/>
                  <a:gd name="T9" fmla="*/ 14 h 75"/>
                  <a:gd name="T10" fmla="*/ 48 w 73"/>
                  <a:gd name="T11" fmla="*/ 25 h 75"/>
                  <a:gd name="T12" fmla="*/ 59 w 73"/>
                  <a:gd name="T13" fmla="*/ 38 h 75"/>
                  <a:gd name="T14" fmla="*/ 65 w 73"/>
                  <a:gd name="T15" fmla="*/ 51 h 75"/>
                  <a:gd name="T16" fmla="*/ 70 w 73"/>
                  <a:gd name="T17" fmla="*/ 63 h 75"/>
                  <a:gd name="T18" fmla="*/ 72 w 73"/>
                  <a:gd name="T19" fmla="*/ 71 h 75"/>
                  <a:gd name="T20" fmla="*/ 73 w 73"/>
                  <a:gd name="T21" fmla="*/ 75 h 75"/>
                  <a:gd name="T22" fmla="*/ 70 w 73"/>
                  <a:gd name="T23" fmla="*/ 74 h 75"/>
                  <a:gd name="T24" fmla="*/ 61 w 73"/>
                  <a:gd name="T25" fmla="*/ 71 h 75"/>
                  <a:gd name="T26" fmla="*/ 50 w 73"/>
                  <a:gd name="T27" fmla="*/ 67 h 75"/>
                  <a:gd name="T28" fmla="*/ 38 w 73"/>
                  <a:gd name="T29" fmla="*/ 60 h 75"/>
                  <a:gd name="T30" fmla="*/ 25 w 73"/>
                  <a:gd name="T31" fmla="*/ 50 h 75"/>
                  <a:gd name="T32" fmla="*/ 14 w 73"/>
                  <a:gd name="T33" fmla="*/ 37 h 75"/>
                  <a:gd name="T34" fmla="*/ 8 w 73"/>
                  <a:gd name="T35" fmla="*/ 24 h 75"/>
                  <a:gd name="T36" fmla="*/ 3 w 73"/>
                  <a:gd name="T37" fmla="*/ 12 h 75"/>
                  <a:gd name="T38" fmla="*/ 1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3" y="8"/>
                    </a:lnTo>
                    <a:lnTo>
                      <a:pt x="36" y="14"/>
                    </a:lnTo>
                    <a:lnTo>
                      <a:pt x="48" y="25"/>
                    </a:lnTo>
                    <a:lnTo>
                      <a:pt x="59" y="38"/>
                    </a:lnTo>
                    <a:lnTo>
                      <a:pt x="65" y="51"/>
                    </a:lnTo>
                    <a:lnTo>
                      <a:pt x="70" y="63"/>
                    </a:lnTo>
                    <a:lnTo>
                      <a:pt x="72" y="71"/>
                    </a:lnTo>
                    <a:lnTo>
                      <a:pt x="73" y="75"/>
                    </a:lnTo>
                    <a:lnTo>
                      <a:pt x="70" y="74"/>
                    </a:lnTo>
                    <a:lnTo>
                      <a:pt x="61" y="71"/>
                    </a:lnTo>
                    <a:lnTo>
                      <a:pt x="50" y="67"/>
                    </a:lnTo>
                    <a:lnTo>
                      <a:pt x="38" y="60"/>
                    </a:lnTo>
                    <a:lnTo>
                      <a:pt x="25" y="50"/>
                    </a:lnTo>
                    <a:lnTo>
                      <a:pt x="14" y="37"/>
                    </a:lnTo>
                    <a:lnTo>
                      <a:pt x="8" y="24"/>
                    </a:lnTo>
                    <a:lnTo>
                      <a:pt x="3" y="12"/>
                    </a:lnTo>
                    <a:lnTo>
                      <a:pt x="1"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1" name="Freeform 68"/>
              <p:cNvSpPr>
                <a:spLocks/>
              </p:cNvSpPr>
              <p:nvPr/>
            </p:nvSpPr>
            <p:spPr bwMode="auto">
              <a:xfrm>
                <a:off x="3" y="889"/>
                <a:ext cx="7" cy="21"/>
              </a:xfrm>
              <a:custGeom>
                <a:avLst/>
                <a:gdLst>
                  <a:gd name="T0" fmla="*/ 17 w 34"/>
                  <a:gd name="T1" fmla="*/ 0 h 104"/>
                  <a:gd name="T2" fmla="*/ 18 w 34"/>
                  <a:gd name="T3" fmla="*/ 2 h 104"/>
                  <a:gd name="T4" fmla="*/ 21 w 34"/>
                  <a:gd name="T5" fmla="*/ 7 h 104"/>
                  <a:gd name="T6" fmla="*/ 26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6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9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9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6" y="15"/>
                    </a:lnTo>
                    <a:lnTo>
                      <a:pt x="30" y="26"/>
                    </a:lnTo>
                    <a:lnTo>
                      <a:pt x="33" y="39"/>
                    </a:lnTo>
                    <a:lnTo>
                      <a:pt x="34" y="52"/>
                    </a:lnTo>
                    <a:lnTo>
                      <a:pt x="33" y="66"/>
                    </a:lnTo>
                    <a:lnTo>
                      <a:pt x="30" y="79"/>
                    </a:lnTo>
                    <a:lnTo>
                      <a:pt x="26" y="89"/>
                    </a:lnTo>
                    <a:lnTo>
                      <a:pt x="21" y="97"/>
                    </a:lnTo>
                    <a:lnTo>
                      <a:pt x="18" y="102"/>
                    </a:lnTo>
                    <a:lnTo>
                      <a:pt x="17" y="104"/>
                    </a:lnTo>
                    <a:lnTo>
                      <a:pt x="16" y="102"/>
                    </a:lnTo>
                    <a:lnTo>
                      <a:pt x="13" y="97"/>
                    </a:lnTo>
                    <a:lnTo>
                      <a:pt x="9" y="89"/>
                    </a:lnTo>
                    <a:lnTo>
                      <a:pt x="4" y="79"/>
                    </a:lnTo>
                    <a:lnTo>
                      <a:pt x="1" y="66"/>
                    </a:lnTo>
                    <a:lnTo>
                      <a:pt x="0" y="52"/>
                    </a:lnTo>
                    <a:lnTo>
                      <a:pt x="1" y="39"/>
                    </a:lnTo>
                    <a:lnTo>
                      <a:pt x="4" y="26"/>
                    </a:lnTo>
                    <a:lnTo>
                      <a:pt x="9"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2" name="Freeform 69"/>
              <p:cNvSpPr>
                <a:spLocks/>
              </p:cNvSpPr>
              <p:nvPr/>
            </p:nvSpPr>
            <p:spPr bwMode="auto">
              <a:xfrm>
                <a:off x="10" y="866"/>
                <a:ext cx="15" cy="14"/>
              </a:xfrm>
              <a:custGeom>
                <a:avLst/>
                <a:gdLst>
                  <a:gd name="T0" fmla="*/ 73 w 73"/>
                  <a:gd name="T1" fmla="*/ 0 h 74"/>
                  <a:gd name="T2" fmla="*/ 72 w 73"/>
                  <a:gd name="T3" fmla="*/ 3 h 74"/>
                  <a:gd name="T4" fmla="*/ 70 w 73"/>
                  <a:gd name="T5" fmla="*/ 12 h 74"/>
                  <a:gd name="T6" fmla="*/ 65 w 73"/>
                  <a:gd name="T7" fmla="*/ 23 h 74"/>
                  <a:gd name="T8" fmla="*/ 59 w 73"/>
                  <a:gd name="T9" fmla="*/ 37 h 74"/>
                  <a:gd name="T10" fmla="*/ 48 w 73"/>
                  <a:gd name="T11" fmla="*/ 50 h 74"/>
                  <a:gd name="T12" fmla="*/ 36 w 73"/>
                  <a:gd name="T13" fmla="*/ 60 h 74"/>
                  <a:gd name="T14" fmla="*/ 23 w 73"/>
                  <a:gd name="T15" fmla="*/ 67 h 74"/>
                  <a:gd name="T16" fmla="*/ 12 w 73"/>
                  <a:gd name="T17" fmla="*/ 71 h 74"/>
                  <a:gd name="T18" fmla="*/ 3 w 73"/>
                  <a:gd name="T19" fmla="*/ 74 h 74"/>
                  <a:gd name="T20" fmla="*/ 0 w 73"/>
                  <a:gd name="T21" fmla="*/ 74 h 74"/>
                  <a:gd name="T22" fmla="*/ 1 w 73"/>
                  <a:gd name="T23" fmla="*/ 70 h 74"/>
                  <a:gd name="T24" fmla="*/ 3 w 73"/>
                  <a:gd name="T25" fmla="*/ 63 h 74"/>
                  <a:gd name="T26" fmla="*/ 8 w 73"/>
                  <a:gd name="T27" fmla="*/ 51 h 74"/>
                  <a:gd name="T28" fmla="*/ 14 w 73"/>
                  <a:gd name="T29" fmla="*/ 38 h 74"/>
                  <a:gd name="T30" fmla="*/ 25 w 73"/>
                  <a:gd name="T31" fmla="*/ 25 h 74"/>
                  <a:gd name="T32" fmla="*/ 38 w 73"/>
                  <a:gd name="T33" fmla="*/ 14 h 74"/>
                  <a:gd name="T34" fmla="*/ 50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5" y="23"/>
                    </a:lnTo>
                    <a:lnTo>
                      <a:pt x="59" y="37"/>
                    </a:lnTo>
                    <a:lnTo>
                      <a:pt x="48" y="50"/>
                    </a:lnTo>
                    <a:lnTo>
                      <a:pt x="36" y="60"/>
                    </a:lnTo>
                    <a:lnTo>
                      <a:pt x="23" y="67"/>
                    </a:lnTo>
                    <a:lnTo>
                      <a:pt x="12" y="71"/>
                    </a:lnTo>
                    <a:lnTo>
                      <a:pt x="3" y="74"/>
                    </a:lnTo>
                    <a:lnTo>
                      <a:pt x="0" y="74"/>
                    </a:lnTo>
                    <a:lnTo>
                      <a:pt x="1" y="70"/>
                    </a:lnTo>
                    <a:lnTo>
                      <a:pt x="3" y="63"/>
                    </a:lnTo>
                    <a:lnTo>
                      <a:pt x="8" y="51"/>
                    </a:lnTo>
                    <a:lnTo>
                      <a:pt x="14" y="38"/>
                    </a:lnTo>
                    <a:lnTo>
                      <a:pt x="25" y="25"/>
                    </a:lnTo>
                    <a:lnTo>
                      <a:pt x="38" y="14"/>
                    </a:lnTo>
                    <a:lnTo>
                      <a:pt x="50"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3" name="Freeform 70"/>
              <p:cNvSpPr>
                <a:spLocks/>
              </p:cNvSpPr>
              <p:nvPr/>
            </p:nvSpPr>
            <p:spPr bwMode="auto">
              <a:xfrm>
                <a:off x="12" y="881"/>
                <a:ext cx="20" cy="6"/>
              </a:xfrm>
              <a:custGeom>
                <a:avLst/>
                <a:gdLst>
                  <a:gd name="T0" fmla="*/ 51 w 103"/>
                  <a:gd name="T1" fmla="*/ 0 h 34"/>
                  <a:gd name="T2" fmla="*/ 65 w 103"/>
                  <a:gd name="T3" fmla="*/ 1 h 34"/>
                  <a:gd name="T4" fmla="*/ 77 w 103"/>
                  <a:gd name="T5" fmla="*/ 4 h 34"/>
                  <a:gd name="T6" fmla="*/ 87 w 103"/>
                  <a:gd name="T7" fmla="*/ 8 h 34"/>
                  <a:gd name="T8" fmla="*/ 96 w 103"/>
                  <a:gd name="T9" fmla="*/ 13 h 34"/>
                  <a:gd name="T10" fmla="*/ 101 w 103"/>
                  <a:gd name="T11" fmla="*/ 16 h 34"/>
                  <a:gd name="T12" fmla="*/ 103 w 103"/>
                  <a:gd name="T13" fmla="*/ 17 h 34"/>
                  <a:gd name="T14" fmla="*/ 101 w 103"/>
                  <a:gd name="T15" fmla="*/ 19 h 34"/>
                  <a:gd name="T16" fmla="*/ 96 w 103"/>
                  <a:gd name="T17" fmla="*/ 21 h 34"/>
                  <a:gd name="T18" fmla="*/ 87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7 w 103"/>
                  <a:gd name="T33" fmla="*/ 21 h 34"/>
                  <a:gd name="T34" fmla="*/ 2 w 103"/>
                  <a:gd name="T35" fmla="*/ 19 h 34"/>
                  <a:gd name="T36" fmla="*/ 0 w 103"/>
                  <a:gd name="T37" fmla="*/ 17 h 34"/>
                  <a:gd name="T38" fmla="*/ 2 w 103"/>
                  <a:gd name="T39" fmla="*/ 16 h 34"/>
                  <a:gd name="T40" fmla="*/ 7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7" y="8"/>
                    </a:lnTo>
                    <a:lnTo>
                      <a:pt x="96" y="13"/>
                    </a:lnTo>
                    <a:lnTo>
                      <a:pt x="101" y="16"/>
                    </a:lnTo>
                    <a:lnTo>
                      <a:pt x="103" y="17"/>
                    </a:lnTo>
                    <a:lnTo>
                      <a:pt x="101" y="19"/>
                    </a:lnTo>
                    <a:lnTo>
                      <a:pt x="96" y="21"/>
                    </a:lnTo>
                    <a:lnTo>
                      <a:pt x="87" y="26"/>
                    </a:lnTo>
                    <a:lnTo>
                      <a:pt x="77" y="30"/>
                    </a:lnTo>
                    <a:lnTo>
                      <a:pt x="65" y="33"/>
                    </a:lnTo>
                    <a:lnTo>
                      <a:pt x="51" y="34"/>
                    </a:lnTo>
                    <a:lnTo>
                      <a:pt x="37" y="33"/>
                    </a:lnTo>
                    <a:lnTo>
                      <a:pt x="25" y="30"/>
                    </a:lnTo>
                    <a:lnTo>
                      <a:pt x="15" y="26"/>
                    </a:lnTo>
                    <a:lnTo>
                      <a:pt x="7" y="21"/>
                    </a:lnTo>
                    <a:lnTo>
                      <a:pt x="2" y="19"/>
                    </a:lnTo>
                    <a:lnTo>
                      <a:pt x="0" y="17"/>
                    </a:lnTo>
                    <a:lnTo>
                      <a:pt x="2" y="16"/>
                    </a:lnTo>
                    <a:lnTo>
                      <a:pt x="7"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4" name="Freeform 71"/>
              <p:cNvSpPr>
                <a:spLocks/>
              </p:cNvSpPr>
              <p:nvPr/>
            </p:nvSpPr>
            <p:spPr bwMode="auto">
              <a:xfrm>
                <a:off x="3" y="858"/>
                <a:ext cx="7" cy="21"/>
              </a:xfrm>
              <a:custGeom>
                <a:avLst/>
                <a:gdLst>
                  <a:gd name="T0" fmla="*/ 17 w 34"/>
                  <a:gd name="T1" fmla="*/ 0 h 104"/>
                  <a:gd name="T2" fmla="*/ 18 w 34"/>
                  <a:gd name="T3" fmla="*/ 3 h 104"/>
                  <a:gd name="T4" fmla="*/ 21 w 34"/>
                  <a:gd name="T5" fmla="*/ 8 h 104"/>
                  <a:gd name="T6" fmla="*/ 26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6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9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9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6" y="16"/>
                    </a:lnTo>
                    <a:lnTo>
                      <a:pt x="30" y="26"/>
                    </a:lnTo>
                    <a:lnTo>
                      <a:pt x="33" y="38"/>
                    </a:lnTo>
                    <a:lnTo>
                      <a:pt x="34" y="52"/>
                    </a:lnTo>
                    <a:lnTo>
                      <a:pt x="33" y="66"/>
                    </a:lnTo>
                    <a:lnTo>
                      <a:pt x="30" y="78"/>
                    </a:lnTo>
                    <a:lnTo>
                      <a:pt x="26" y="89"/>
                    </a:lnTo>
                    <a:lnTo>
                      <a:pt x="21" y="98"/>
                    </a:lnTo>
                    <a:lnTo>
                      <a:pt x="18" y="102"/>
                    </a:lnTo>
                    <a:lnTo>
                      <a:pt x="17" y="104"/>
                    </a:lnTo>
                    <a:lnTo>
                      <a:pt x="16" y="102"/>
                    </a:lnTo>
                    <a:lnTo>
                      <a:pt x="13" y="98"/>
                    </a:lnTo>
                    <a:lnTo>
                      <a:pt x="9" y="89"/>
                    </a:lnTo>
                    <a:lnTo>
                      <a:pt x="4" y="78"/>
                    </a:lnTo>
                    <a:lnTo>
                      <a:pt x="1" y="66"/>
                    </a:lnTo>
                    <a:lnTo>
                      <a:pt x="0" y="52"/>
                    </a:lnTo>
                    <a:lnTo>
                      <a:pt x="1" y="38"/>
                    </a:lnTo>
                    <a:lnTo>
                      <a:pt x="4" y="26"/>
                    </a:lnTo>
                    <a:lnTo>
                      <a:pt x="9"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5" name="Freeform 72"/>
              <p:cNvSpPr>
                <a:spLocks/>
              </p:cNvSpPr>
              <p:nvPr/>
            </p:nvSpPr>
            <p:spPr bwMode="auto">
              <a:xfrm>
                <a:off x="-12" y="888"/>
                <a:ext cx="15" cy="14"/>
              </a:xfrm>
              <a:custGeom>
                <a:avLst/>
                <a:gdLst>
                  <a:gd name="T0" fmla="*/ 73 w 73"/>
                  <a:gd name="T1" fmla="*/ 0 h 74"/>
                  <a:gd name="T2" fmla="*/ 72 w 73"/>
                  <a:gd name="T3" fmla="*/ 3 h 74"/>
                  <a:gd name="T4" fmla="*/ 70 w 73"/>
                  <a:gd name="T5" fmla="*/ 12 h 74"/>
                  <a:gd name="T6" fmla="*/ 66 w 73"/>
                  <a:gd name="T7" fmla="*/ 24 h 74"/>
                  <a:gd name="T8" fmla="*/ 59 w 73"/>
                  <a:gd name="T9" fmla="*/ 37 h 74"/>
                  <a:gd name="T10" fmla="*/ 48 w 73"/>
                  <a:gd name="T11" fmla="*/ 50 h 74"/>
                  <a:gd name="T12" fmla="*/ 36 w 73"/>
                  <a:gd name="T13" fmla="*/ 60 h 74"/>
                  <a:gd name="T14" fmla="*/ 23 w 73"/>
                  <a:gd name="T15" fmla="*/ 67 h 74"/>
                  <a:gd name="T16" fmla="*/ 11 w 73"/>
                  <a:gd name="T17" fmla="*/ 71 h 74"/>
                  <a:gd name="T18" fmla="*/ 4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8 w 73"/>
                  <a:gd name="T33" fmla="*/ 14 h 74"/>
                  <a:gd name="T34" fmla="*/ 51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6" y="24"/>
                    </a:lnTo>
                    <a:lnTo>
                      <a:pt x="59" y="37"/>
                    </a:lnTo>
                    <a:lnTo>
                      <a:pt x="48" y="50"/>
                    </a:lnTo>
                    <a:lnTo>
                      <a:pt x="36" y="60"/>
                    </a:lnTo>
                    <a:lnTo>
                      <a:pt x="23" y="67"/>
                    </a:lnTo>
                    <a:lnTo>
                      <a:pt x="11" y="71"/>
                    </a:lnTo>
                    <a:lnTo>
                      <a:pt x="4" y="74"/>
                    </a:lnTo>
                    <a:lnTo>
                      <a:pt x="0" y="74"/>
                    </a:lnTo>
                    <a:lnTo>
                      <a:pt x="0" y="70"/>
                    </a:lnTo>
                    <a:lnTo>
                      <a:pt x="3" y="63"/>
                    </a:lnTo>
                    <a:lnTo>
                      <a:pt x="7" y="51"/>
                    </a:lnTo>
                    <a:lnTo>
                      <a:pt x="14" y="38"/>
                    </a:lnTo>
                    <a:lnTo>
                      <a:pt x="25" y="25"/>
                    </a:lnTo>
                    <a:lnTo>
                      <a:pt x="38" y="14"/>
                    </a:lnTo>
                    <a:lnTo>
                      <a:pt x="51"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6" name="Freeform 73"/>
              <p:cNvSpPr>
                <a:spLocks/>
              </p:cNvSpPr>
              <p:nvPr/>
            </p:nvSpPr>
            <p:spPr bwMode="auto">
              <a:xfrm>
                <a:off x="-19" y="881"/>
                <a:ext cx="21" cy="6"/>
              </a:xfrm>
              <a:custGeom>
                <a:avLst/>
                <a:gdLst>
                  <a:gd name="T0" fmla="*/ 51 w 103"/>
                  <a:gd name="T1" fmla="*/ 0 h 34"/>
                  <a:gd name="T2" fmla="*/ 65 w 103"/>
                  <a:gd name="T3" fmla="*/ 1 h 34"/>
                  <a:gd name="T4" fmla="*/ 77 w 103"/>
                  <a:gd name="T5" fmla="*/ 4 h 34"/>
                  <a:gd name="T6" fmla="*/ 88 w 103"/>
                  <a:gd name="T7" fmla="*/ 8 h 34"/>
                  <a:gd name="T8" fmla="*/ 95 w 103"/>
                  <a:gd name="T9" fmla="*/ 13 h 34"/>
                  <a:gd name="T10" fmla="*/ 100 w 103"/>
                  <a:gd name="T11" fmla="*/ 16 h 34"/>
                  <a:gd name="T12" fmla="*/ 103 w 103"/>
                  <a:gd name="T13" fmla="*/ 17 h 34"/>
                  <a:gd name="T14" fmla="*/ 100 w 103"/>
                  <a:gd name="T15" fmla="*/ 19 h 34"/>
                  <a:gd name="T16" fmla="*/ 95 w 103"/>
                  <a:gd name="T17" fmla="*/ 21 h 34"/>
                  <a:gd name="T18" fmla="*/ 88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6 w 103"/>
                  <a:gd name="T33" fmla="*/ 21 h 34"/>
                  <a:gd name="T34" fmla="*/ 1 w 103"/>
                  <a:gd name="T35" fmla="*/ 19 h 34"/>
                  <a:gd name="T36" fmla="*/ 0 w 103"/>
                  <a:gd name="T37" fmla="*/ 17 h 34"/>
                  <a:gd name="T38" fmla="*/ 1 w 103"/>
                  <a:gd name="T39" fmla="*/ 16 h 34"/>
                  <a:gd name="T40" fmla="*/ 6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8" y="8"/>
                    </a:lnTo>
                    <a:lnTo>
                      <a:pt x="95" y="13"/>
                    </a:lnTo>
                    <a:lnTo>
                      <a:pt x="100" y="16"/>
                    </a:lnTo>
                    <a:lnTo>
                      <a:pt x="103" y="17"/>
                    </a:lnTo>
                    <a:lnTo>
                      <a:pt x="100" y="19"/>
                    </a:lnTo>
                    <a:lnTo>
                      <a:pt x="95" y="21"/>
                    </a:lnTo>
                    <a:lnTo>
                      <a:pt x="88" y="26"/>
                    </a:lnTo>
                    <a:lnTo>
                      <a:pt x="77" y="30"/>
                    </a:lnTo>
                    <a:lnTo>
                      <a:pt x="65" y="33"/>
                    </a:lnTo>
                    <a:lnTo>
                      <a:pt x="51" y="34"/>
                    </a:lnTo>
                    <a:lnTo>
                      <a:pt x="37" y="33"/>
                    </a:lnTo>
                    <a:lnTo>
                      <a:pt x="25" y="30"/>
                    </a:lnTo>
                    <a:lnTo>
                      <a:pt x="15" y="26"/>
                    </a:lnTo>
                    <a:lnTo>
                      <a:pt x="6" y="21"/>
                    </a:lnTo>
                    <a:lnTo>
                      <a:pt x="1" y="19"/>
                    </a:lnTo>
                    <a:lnTo>
                      <a:pt x="0" y="17"/>
                    </a:lnTo>
                    <a:lnTo>
                      <a:pt x="1" y="16"/>
                    </a:lnTo>
                    <a:lnTo>
                      <a:pt x="6"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7" name="Freeform 74"/>
              <p:cNvSpPr>
                <a:spLocks noEditPoints="1"/>
              </p:cNvSpPr>
              <p:nvPr/>
            </p:nvSpPr>
            <p:spPr bwMode="auto">
              <a:xfrm>
                <a:off x="-351" y="477"/>
                <a:ext cx="565" cy="676"/>
              </a:xfrm>
              <a:custGeom>
                <a:avLst/>
                <a:gdLst>
                  <a:gd name="T0" fmla="*/ 1034 w 2824"/>
                  <a:gd name="T1" fmla="*/ 2732 h 3376"/>
                  <a:gd name="T2" fmla="*/ 1128 w 2824"/>
                  <a:gd name="T3" fmla="*/ 2875 h 3376"/>
                  <a:gd name="T4" fmla="*/ 1610 w 2824"/>
                  <a:gd name="T5" fmla="*/ 2894 h 3376"/>
                  <a:gd name="T6" fmla="*/ 1747 w 2824"/>
                  <a:gd name="T7" fmla="*/ 2741 h 3376"/>
                  <a:gd name="T8" fmla="*/ 1516 w 2824"/>
                  <a:gd name="T9" fmla="*/ 2609 h 3376"/>
                  <a:gd name="T10" fmla="*/ 1366 w 2824"/>
                  <a:gd name="T11" fmla="*/ 2653 h 3376"/>
                  <a:gd name="T12" fmla="*/ 2367 w 2824"/>
                  <a:gd name="T13" fmla="*/ 2135 h 3376"/>
                  <a:gd name="T14" fmla="*/ 1578 w 2824"/>
                  <a:gd name="T15" fmla="*/ 2104 h 3376"/>
                  <a:gd name="T16" fmla="*/ 1946 w 2824"/>
                  <a:gd name="T17" fmla="*/ 2193 h 3376"/>
                  <a:gd name="T18" fmla="*/ 1881 w 2824"/>
                  <a:gd name="T19" fmla="*/ 1828 h 3376"/>
                  <a:gd name="T20" fmla="*/ 1527 w 2824"/>
                  <a:gd name="T21" fmla="*/ 1953 h 3376"/>
                  <a:gd name="T22" fmla="*/ 1789 w 2824"/>
                  <a:gd name="T23" fmla="*/ 2310 h 3376"/>
                  <a:gd name="T24" fmla="*/ 2054 w 2824"/>
                  <a:gd name="T25" fmla="*/ 1967 h 3376"/>
                  <a:gd name="T26" fmla="*/ 1959 w 2824"/>
                  <a:gd name="T27" fmla="*/ 2204 h 3376"/>
                  <a:gd name="T28" fmla="*/ 1562 w 2824"/>
                  <a:gd name="T29" fmla="*/ 2109 h 3376"/>
                  <a:gd name="T30" fmla="*/ 1816 w 2824"/>
                  <a:gd name="T31" fmla="*/ 1792 h 3376"/>
                  <a:gd name="T32" fmla="*/ 771 w 2824"/>
                  <a:gd name="T33" fmla="*/ 1852 h 3376"/>
                  <a:gd name="T34" fmla="*/ 863 w 2824"/>
                  <a:gd name="T35" fmla="*/ 2284 h 3376"/>
                  <a:gd name="T36" fmla="*/ 1249 w 2824"/>
                  <a:gd name="T37" fmla="*/ 2074 h 3376"/>
                  <a:gd name="T38" fmla="*/ 2471 w 2824"/>
                  <a:gd name="T39" fmla="*/ 1756 h 3376"/>
                  <a:gd name="T40" fmla="*/ 2628 w 2824"/>
                  <a:gd name="T41" fmla="*/ 1358 h 3376"/>
                  <a:gd name="T42" fmla="*/ 1918 w 2824"/>
                  <a:gd name="T43" fmla="*/ 1168 h 3376"/>
                  <a:gd name="T44" fmla="*/ 2014 w 2824"/>
                  <a:gd name="T45" fmla="*/ 1373 h 3376"/>
                  <a:gd name="T46" fmla="*/ 2228 w 2824"/>
                  <a:gd name="T47" fmla="*/ 1512 h 3376"/>
                  <a:gd name="T48" fmla="*/ 1992 w 2824"/>
                  <a:gd name="T49" fmla="*/ 1446 h 3376"/>
                  <a:gd name="T50" fmla="*/ 1917 w 2824"/>
                  <a:gd name="T51" fmla="*/ 1773 h 3376"/>
                  <a:gd name="T52" fmla="*/ 2121 w 2824"/>
                  <a:gd name="T53" fmla="*/ 1718 h 3376"/>
                  <a:gd name="T54" fmla="*/ 2271 w 2824"/>
                  <a:gd name="T55" fmla="*/ 1634 h 3376"/>
                  <a:gd name="T56" fmla="*/ 2185 w 2824"/>
                  <a:gd name="T57" fmla="*/ 1962 h 3376"/>
                  <a:gd name="T58" fmla="*/ 2499 w 2824"/>
                  <a:gd name="T59" fmla="*/ 2058 h 3376"/>
                  <a:gd name="T60" fmla="*/ 2409 w 2824"/>
                  <a:gd name="T61" fmla="*/ 1769 h 3376"/>
                  <a:gd name="T62" fmla="*/ 2426 w 2824"/>
                  <a:gd name="T63" fmla="*/ 1646 h 3376"/>
                  <a:gd name="T64" fmla="*/ 2729 w 2824"/>
                  <a:gd name="T65" fmla="*/ 1791 h 3376"/>
                  <a:gd name="T66" fmla="*/ 2652 w 2824"/>
                  <a:gd name="T67" fmla="*/ 1484 h 3376"/>
                  <a:gd name="T68" fmla="*/ 2367 w 2824"/>
                  <a:gd name="T69" fmla="*/ 1523 h 3376"/>
                  <a:gd name="T70" fmla="*/ 2532 w 2824"/>
                  <a:gd name="T71" fmla="*/ 1310 h 3376"/>
                  <a:gd name="T72" fmla="*/ 2444 w 2824"/>
                  <a:gd name="T73" fmla="*/ 1053 h 3376"/>
                  <a:gd name="T74" fmla="*/ 2236 w 2824"/>
                  <a:gd name="T75" fmla="*/ 1175 h 3376"/>
                  <a:gd name="T76" fmla="*/ 2283 w 2824"/>
                  <a:gd name="T77" fmla="*/ 1449 h 3376"/>
                  <a:gd name="T78" fmla="*/ 2148 w 2824"/>
                  <a:gd name="T79" fmla="*/ 1172 h 3376"/>
                  <a:gd name="T80" fmla="*/ 1277 w 2824"/>
                  <a:gd name="T81" fmla="*/ 828 h 3376"/>
                  <a:gd name="T82" fmla="*/ 1383 w 2824"/>
                  <a:gd name="T83" fmla="*/ 980 h 3376"/>
                  <a:gd name="T84" fmla="*/ 2028 w 2824"/>
                  <a:gd name="T85" fmla="*/ 967 h 3376"/>
                  <a:gd name="T86" fmla="*/ 452 w 2824"/>
                  <a:gd name="T87" fmla="*/ 638 h 3376"/>
                  <a:gd name="T88" fmla="*/ 159 w 2824"/>
                  <a:gd name="T89" fmla="*/ 1657 h 3376"/>
                  <a:gd name="T90" fmla="*/ 423 w 2824"/>
                  <a:gd name="T91" fmla="*/ 1749 h 3376"/>
                  <a:gd name="T92" fmla="*/ 908 w 2824"/>
                  <a:gd name="T93" fmla="*/ 898 h 3376"/>
                  <a:gd name="T94" fmla="*/ 1383 w 2824"/>
                  <a:gd name="T95" fmla="*/ 133 h 3376"/>
                  <a:gd name="T96" fmla="*/ 679 w 2824"/>
                  <a:gd name="T97" fmla="*/ 463 h 3376"/>
                  <a:gd name="T98" fmla="*/ 1835 w 2824"/>
                  <a:gd name="T99" fmla="*/ 641 h 3376"/>
                  <a:gd name="T100" fmla="*/ 2550 w 2824"/>
                  <a:gd name="T101" fmla="*/ 1057 h 3376"/>
                  <a:gd name="T102" fmla="*/ 2103 w 2824"/>
                  <a:gd name="T103" fmla="*/ 365 h 3376"/>
                  <a:gd name="T104" fmla="*/ 1662 w 2824"/>
                  <a:gd name="T105" fmla="*/ 29 h 3376"/>
                  <a:gd name="T106" fmla="*/ 2577 w 2824"/>
                  <a:gd name="T107" fmla="*/ 693 h 3376"/>
                  <a:gd name="T108" fmla="*/ 2809 w 2824"/>
                  <a:gd name="T109" fmla="*/ 1544 h 3376"/>
                  <a:gd name="T110" fmla="*/ 2682 w 2824"/>
                  <a:gd name="T111" fmla="*/ 1949 h 3376"/>
                  <a:gd name="T112" fmla="*/ 2307 w 2824"/>
                  <a:gd name="T113" fmla="*/ 2436 h 3376"/>
                  <a:gd name="T114" fmla="*/ 1768 w 2824"/>
                  <a:gd name="T115" fmla="*/ 3195 h 3376"/>
                  <a:gd name="T116" fmla="*/ 1232 w 2824"/>
                  <a:gd name="T117" fmla="*/ 3338 h 3376"/>
                  <a:gd name="T118" fmla="*/ 628 w 2824"/>
                  <a:gd name="T119" fmla="*/ 2782 h 3376"/>
                  <a:gd name="T120" fmla="*/ 75 w 2824"/>
                  <a:gd name="T121" fmla="*/ 1851 h 3376"/>
                  <a:gd name="T122" fmla="*/ 189 w 2824"/>
                  <a:gd name="T123" fmla="*/ 693 h 3376"/>
                  <a:gd name="T124" fmla="*/ 1105 w 2824"/>
                  <a:gd name="T125" fmla="*/ 29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24" h="3376">
                    <a:moveTo>
                      <a:pt x="1263" y="2608"/>
                    </a:moveTo>
                    <a:lnTo>
                      <a:pt x="1252" y="2609"/>
                    </a:lnTo>
                    <a:lnTo>
                      <a:pt x="1237" y="2613"/>
                    </a:lnTo>
                    <a:lnTo>
                      <a:pt x="1220" y="2620"/>
                    </a:lnTo>
                    <a:lnTo>
                      <a:pt x="1201" y="2629"/>
                    </a:lnTo>
                    <a:lnTo>
                      <a:pt x="1180" y="2640"/>
                    </a:lnTo>
                    <a:lnTo>
                      <a:pt x="1157" y="2653"/>
                    </a:lnTo>
                    <a:lnTo>
                      <a:pt x="1135" y="2667"/>
                    </a:lnTo>
                    <a:lnTo>
                      <a:pt x="1112" y="2680"/>
                    </a:lnTo>
                    <a:lnTo>
                      <a:pt x="1091" y="2694"/>
                    </a:lnTo>
                    <a:lnTo>
                      <a:pt x="1070" y="2708"/>
                    </a:lnTo>
                    <a:lnTo>
                      <a:pt x="1050" y="2721"/>
                    </a:lnTo>
                    <a:lnTo>
                      <a:pt x="1034" y="2732"/>
                    </a:lnTo>
                    <a:lnTo>
                      <a:pt x="1021" y="2742"/>
                    </a:lnTo>
                    <a:lnTo>
                      <a:pt x="1010" y="2749"/>
                    </a:lnTo>
                    <a:lnTo>
                      <a:pt x="1002" y="2755"/>
                    </a:lnTo>
                    <a:lnTo>
                      <a:pt x="1000" y="2756"/>
                    </a:lnTo>
                    <a:lnTo>
                      <a:pt x="1001" y="2758"/>
                    </a:lnTo>
                    <a:lnTo>
                      <a:pt x="1007" y="2764"/>
                    </a:lnTo>
                    <a:lnTo>
                      <a:pt x="1015" y="2774"/>
                    </a:lnTo>
                    <a:lnTo>
                      <a:pt x="1026" y="2787"/>
                    </a:lnTo>
                    <a:lnTo>
                      <a:pt x="1041" y="2803"/>
                    </a:lnTo>
                    <a:lnTo>
                      <a:pt x="1058" y="2819"/>
                    </a:lnTo>
                    <a:lnTo>
                      <a:pt x="1078" y="2838"/>
                    </a:lnTo>
                    <a:lnTo>
                      <a:pt x="1102" y="2857"/>
                    </a:lnTo>
                    <a:lnTo>
                      <a:pt x="1128" y="2875"/>
                    </a:lnTo>
                    <a:lnTo>
                      <a:pt x="1157" y="2894"/>
                    </a:lnTo>
                    <a:lnTo>
                      <a:pt x="1188" y="2911"/>
                    </a:lnTo>
                    <a:lnTo>
                      <a:pt x="1222" y="2926"/>
                    </a:lnTo>
                    <a:lnTo>
                      <a:pt x="1259" y="2939"/>
                    </a:lnTo>
                    <a:lnTo>
                      <a:pt x="1298" y="2949"/>
                    </a:lnTo>
                    <a:lnTo>
                      <a:pt x="1340" y="2955"/>
                    </a:lnTo>
                    <a:lnTo>
                      <a:pt x="1383" y="2957"/>
                    </a:lnTo>
                    <a:lnTo>
                      <a:pt x="1427" y="2955"/>
                    </a:lnTo>
                    <a:lnTo>
                      <a:pt x="1469" y="2949"/>
                    </a:lnTo>
                    <a:lnTo>
                      <a:pt x="1507" y="2939"/>
                    </a:lnTo>
                    <a:lnTo>
                      <a:pt x="1544" y="2926"/>
                    </a:lnTo>
                    <a:lnTo>
                      <a:pt x="1578" y="2911"/>
                    </a:lnTo>
                    <a:lnTo>
                      <a:pt x="1610" y="2894"/>
                    </a:lnTo>
                    <a:lnTo>
                      <a:pt x="1639" y="2875"/>
                    </a:lnTo>
                    <a:lnTo>
                      <a:pt x="1664" y="2857"/>
                    </a:lnTo>
                    <a:lnTo>
                      <a:pt x="1688" y="2838"/>
                    </a:lnTo>
                    <a:lnTo>
                      <a:pt x="1708" y="2819"/>
                    </a:lnTo>
                    <a:lnTo>
                      <a:pt x="1726" y="2803"/>
                    </a:lnTo>
                    <a:lnTo>
                      <a:pt x="1740" y="2787"/>
                    </a:lnTo>
                    <a:lnTo>
                      <a:pt x="1752" y="2774"/>
                    </a:lnTo>
                    <a:lnTo>
                      <a:pt x="1760" y="2764"/>
                    </a:lnTo>
                    <a:lnTo>
                      <a:pt x="1765" y="2758"/>
                    </a:lnTo>
                    <a:lnTo>
                      <a:pt x="1767" y="2756"/>
                    </a:lnTo>
                    <a:lnTo>
                      <a:pt x="1765" y="2754"/>
                    </a:lnTo>
                    <a:lnTo>
                      <a:pt x="1758" y="2749"/>
                    </a:lnTo>
                    <a:lnTo>
                      <a:pt x="1747" y="2741"/>
                    </a:lnTo>
                    <a:lnTo>
                      <a:pt x="1735" y="2730"/>
                    </a:lnTo>
                    <a:lnTo>
                      <a:pt x="1720" y="2718"/>
                    </a:lnTo>
                    <a:lnTo>
                      <a:pt x="1702" y="2704"/>
                    </a:lnTo>
                    <a:lnTo>
                      <a:pt x="1682" y="2689"/>
                    </a:lnTo>
                    <a:lnTo>
                      <a:pt x="1662" y="2675"/>
                    </a:lnTo>
                    <a:lnTo>
                      <a:pt x="1642" y="2660"/>
                    </a:lnTo>
                    <a:lnTo>
                      <a:pt x="1620" y="2647"/>
                    </a:lnTo>
                    <a:lnTo>
                      <a:pt x="1600" y="2634"/>
                    </a:lnTo>
                    <a:lnTo>
                      <a:pt x="1581" y="2623"/>
                    </a:lnTo>
                    <a:lnTo>
                      <a:pt x="1563" y="2615"/>
                    </a:lnTo>
                    <a:lnTo>
                      <a:pt x="1546" y="2610"/>
                    </a:lnTo>
                    <a:lnTo>
                      <a:pt x="1533" y="2608"/>
                    </a:lnTo>
                    <a:lnTo>
                      <a:pt x="1516" y="2609"/>
                    </a:lnTo>
                    <a:lnTo>
                      <a:pt x="1498" y="2613"/>
                    </a:lnTo>
                    <a:lnTo>
                      <a:pt x="1478" y="2619"/>
                    </a:lnTo>
                    <a:lnTo>
                      <a:pt x="1460" y="2625"/>
                    </a:lnTo>
                    <a:lnTo>
                      <a:pt x="1443" y="2633"/>
                    </a:lnTo>
                    <a:lnTo>
                      <a:pt x="1427" y="2640"/>
                    </a:lnTo>
                    <a:lnTo>
                      <a:pt x="1412" y="2648"/>
                    </a:lnTo>
                    <a:lnTo>
                      <a:pt x="1401" y="2655"/>
                    </a:lnTo>
                    <a:lnTo>
                      <a:pt x="1391" y="2661"/>
                    </a:lnTo>
                    <a:lnTo>
                      <a:pt x="1386" y="2664"/>
                    </a:lnTo>
                    <a:lnTo>
                      <a:pt x="1383" y="2665"/>
                    </a:lnTo>
                    <a:lnTo>
                      <a:pt x="1381" y="2664"/>
                    </a:lnTo>
                    <a:lnTo>
                      <a:pt x="1376" y="2660"/>
                    </a:lnTo>
                    <a:lnTo>
                      <a:pt x="1366" y="2653"/>
                    </a:lnTo>
                    <a:lnTo>
                      <a:pt x="1356" y="2647"/>
                    </a:lnTo>
                    <a:lnTo>
                      <a:pt x="1342" y="2638"/>
                    </a:lnTo>
                    <a:lnTo>
                      <a:pt x="1327" y="2629"/>
                    </a:lnTo>
                    <a:lnTo>
                      <a:pt x="1311" y="2622"/>
                    </a:lnTo>
                    <a:lnTo>
                      <a:pt x="1295" y="2615"/>
                    </a:lnTo>
                    <a:lnTo>
                      <a:pt x="1279" y="2610"/>
                    </a:lnTo>
                    <a:lnTo>
                      <a:pt x="1263" y="2608"/>
                    </a:lnTo>
                    <a:close/>
                    <a:moveTo>
                      <a:pt x="2367" y="2135"/>
                    </a:moveTo>
                    <a:lnTo>
                      <a:pt x="2365" y="2159"/>
                    </a:lnTo>
                    <a:lnTo>
                      <a:pt x="2363" y="2183"/>
                    </a:lnTo>
                    <a:lnTo>
                      <a:pt x="2379" y="2159"/>
                    </a:lnTo>
                    <a:lnTo>
                      <a:pt x="2395" y="2136"/>
                    </a:lnTo>
                    <a:lnTo>
                      <a:pt x="2367" y="2135"/>
                    </a:lnTo>
                    <a:close/>
                    <a:moveTo>
                      <a:pt x="1789" y="1809"/>
                    </a:moveTo>
                    <a:lnTo>
                      <a:pt x="1753" y="1811"/>
                    </a:lnTo>
                    <a:lnTo>
                      <a:pt x="1719" y="1819"/>
                    </a:lnTo>
                    <a:lnTo>
                      <a:pt x="1687" y="1833"/>
                    </a:lnTo>
                    <a:lnTo>
                      <a:pt x="1658" y="1852"/>
                    </a:lnTo>
                    <a:lnTo>
                      <a:pt x="1631" y="1874"/>
                    </a:lnTo>
                    <a:lnTo>
                      <a:pt x="1610" y="1900"/>
                    </a:lnTo>
                    <a:lnTo>
                      <a:pt x="1592" y="1930"/>
                    </a:lnTo>
                    <a:lnTo>
                      <a:pt x="1578" y="1962"/>
                    </a:lnTo>
                    <a:lnTo>
                      <a:pt x="1569" y="1997"/>
                    </a:lnTo>
                    <a:lnTo>
                      <a:pt x="1566" y="2033"/>
                    </a:lnTo>
                    <a:lnTo>
                      <a:pt x="1569" y="2070"/>
                    </a:lnTo>
                    <a:lnTo>
                      <a:pt x="1578" y="2104"/>
                    </a:lnTo>
                    <a:lnTo>
                      <a:pt x="1592" y="2136"/>
                    </a:lnTo>
                    <a:lnTo>
                      <a:pt x="1610" y="2166"/>
                    </a:lnTo>
                    <a:lnTo>
                      <a:pt x="1631" y="2193"/>
                    </a:lnTo>
                    <a:lnTo>
                      <a:pt x="1658" y="2214"/>
                    </a:lnTo>
                    <a:lnTo>
                      <a:pt x="1687" y="2232"/>
                    </a:lnTo>
                    <a:lnTo>
                      <a:pt x="1719" y="2247"/>
                    </a:lnTo>
                    <a:lnTo>
                      <a:pt x="1753" y="2255"/>
                    </a:lnTo>
                    <a:lnTo>
                      <a:pt x="1789" y="2258"/>
                    </a:lnTo>
                    <a:lnTo>
                      <a:pt x="1825" y="2255"/>
                    </a:lnTo>
                    <a:lnTo>
                      <a:pt x="1860" y="2247"/>
                    </a:lnTo>
                    <a:lnTo>
                      <a:pt x="1892" y="2232"/>
                    </a:lnTo>
                    <a:lnTo>
                      <a:pt x="1920" y="2214"/>
                    </a:lnTo>
                    <a:lnTo>
                      <a:pt x="1946" y="2193"/>
                    </a:lnTo>
                    <a:lnTo>
                      <a:pt x="1968" y="2166"/>
                    </a:lnTo>
                    <a:lnTo>
                      <a:pt x="1987" y="2136"/>
                    </a:lnTo>
                    <a:lnTo>
                      <a:pt x="2001" y="2104"/>
                    </a:lnTo>
                    <a:lnTo>
                      <a:pt x="2009" y="2070"/>
                    </a:lnTo>
                    <a:lnTo>
                      <a:pt x="2011" y="2033"/>
                    </a:lnTo>
                    <a:lnTo>
                      <a:pt x="2009" y="2001"/>
                    </a:lnTo>
                    <a:lnTo>
                      <a:pt x="2003" y="1969"/>
                    </a:lnTo>
                    <a:lnTo>
                      <a:pt x="1991" y="1940"/>
                    </a:lnTo>
                    <a:lnTo>
                      <a:pt x="1977" y="1913"/>
                    </a:lnTo>
                    <a:lnTo>
                      <a:pt x="1950" y="1897"/>
                    </a:lnTo>
                    <a:lnTo>
                      <a:pt x="1926" y="1878"/>
                    </a:lnTo>
                    <a:lnTo>
                      <a:pt x="1902" y="1855"/>
                    </a:lnTo>
                    <a:lnTo>
                      <a:pt x="1881" y="1828"/>
                    </a:lnTo>
                    <a:lnTo>
                      <a:pt x="1852" y="1817"/>
                    </a:lnTo>
                    <a:lnTo>
                      <a:pt x="1821" y="1811"/>
                    </a:lnTo>
                    <a:lnTo>
                      <a:pt x="1789" y="1809"/>
                    </a:lnTo>
                    <a:close/>
                    <a:moveTo>
                      <a:pt x="1789" y="1757"/>
                    </a:moveTo>
                    <a:lnTo>
                      <a:pt x="1749" y="1759"/>
                    </a:lnTo>
                    <a:lnTo>
                      <a:pt x="1710" y="1768"/>
                    </a:lnTo>
                    <a:lnTo>
                      <a:pt x="1674" y="1782"/>
                    </a:lnTo>
                    <a:lnTo>
                      <a:pt x="1640" y="1801"/>
                    </a:lnTo>
                    <a:lnTo>
                      <a:pt x="1610" y="1825"/>
                    </a:lnTo>
                    <a:lnTo>
                      <a:pt x="1582" y="1852"/>
                    </a:lnTo>
                    <a:lnTo>
                      <a:pt x="1560" y="1883"/>
                    </a:lnTo>
                    <a:lnTo>
                      <a:pt x="1540" y="1916"/>
                    </a:lnTo>
                    <a:lnTo>
                      <a:pt x="1527" y="1953"/>
                    </a:lnTo>
                    <a:lnTo>
                      <a:pt x="1518" y="1992"/>
                    </a:lnTo>
                    <a:lnTo>
                      <a:pt x="1515" y="2033"/>
                    </a:lnTo>
                    <a:lnTo>
                      <a:pt x="1518" y="2074"/>
                    </a:lnTo>
                    <a:lnTo>
                      <a:pt x="1527" y="2113"/>
                    </a:lnTo>
                    <a:lnTo>
                      <a:pt x="1540" y="2149"/>
                    </a:lnTo>
                    <a:lnTo>
                      <a:pt x="1560" y="2184"/>
                    </a:lnTo>
                    <a:lnTo>
                      <a:pt x="1582" y="2214"/>
                    </a:lnTo>
                    <a:lnTo>
                      <a:pt x="1610" y="2242"/>
                    </a:lnTo>
                    <a:lnTo>
                      <a:pt x="1640" y="2265"/>
                    </a:lnTo>
                    <a:lnTo>
                      <a:pt x="1674" y="2284"/>
                    </a:lnTo>
                    <a:lnTo>
                      <a:pt x="1710" y="2298"/>
                    </a:lnTo>
                    <a:lnTo>
                      <a:pt x="1749" y="2307"/>
                    </a:lnTo>
                    <a:lnTo>
                      <a:pt x="1789" y="2310"/>
                    </a:lnTo>
                    <a:lnTo>
                      <a:pt x="1830" y="2307"/>
                    </a:lnTo>
                    <a:lnTo>
                      <a:pt x="1868" y="2298"/>
                    </a:lnTo>
                    <a:lnTo>
                      <a:pt x="1904" y="2284"/>
                    </a:lnTo>
                    <a:lnTo>
                      <a:pt x="1939" y="2265"/>
                    </a:lnTo>
                    <a:lnTo>
                      <a:pt x="1968" y="2242"/>
                    </a:lnTo>
                    <a:lnTo>
                      <a:pt x="1995" y="2214"/>
                    </a:lnTo>
                    <a:lnTo>
                      <a:pt x="2019" y="2184"/>
                    </a:lnTo>
                    <a:lnTo>
                      <a:pt x="2038" y="2149"/>
                    </a:lnTo>
                    <a:lnTo>
                      <a:pt x="2052" y="2113"/>
                    </a:lnTo>
                    <a:lnTo>
                      <a:pt x="2060" y="2074"/>
                    </a:lnTo>
                    <a:lnTo>
                      <a:pt x="2062" y="2033"/>
                    </a:lnTo>
                    <a:lnTo>
                      <a:pt x="2060" y="1999"/>
                    </a:lnTo>
                    <a:lnTo>
                      <a:pt x="2054" y="1967"/>
                    </a:lnTo>
                    <a:lnTo>
                      <a:pt x="2044" y="1936"/>
                    </a:lnTo>
                    <a:lnTo>
                      <a:pt x="2031" y="1933"/>
                    </a:lnTo>
                    <a:lnTo>
                      <a:pt x="2017" y="1928"/>
                    </a:lnTo>
                    <a:lnTo>
                      <a:pt x="2001" y="1922"/>
                    </a:lnTo>
                    <a:lnTo>
                      <a:pt x="2012" y="1948"/>
                    </a:lnTo>
                    <a:lnTo>
                      <a:pt x="2022" y="1975"/>
                    </a:lnTo>
                    <a:lnTo>
                      <a:pt x="2027" y="2004"/>
                    </a:lnTo>
                    <a:lnTo>
                      <a:pt x="2029" y="2033"/>
                    </a:lnTo>
                    <a:lnTo>
                      <a:pt x="2026" y="2073"/>
                    </a:lnTo>
                    <a:lnTo>
                      <a:pt x="2017" y="2109"/>
                    </a:lnTo>
                    <a:lnTo>
                      <a:pt x="2003" y="2144"/>
                    </a:lnTo>
                    <a:lnTo>
                      <a:pt x="1982" y="2176"/>
                    </a:lnTo>
                    <a:lnTo>
                      <a:pt x="1959" y="2204"/>
                    </a:lnTo>
                    <a:lnTo>
                      <a:pt x="1931" y="2228"/>
                    </a:lnTo>
                    <a:lnTo>
                      <a:pt x="1899" y="2248"/>
                    </a:lnTo>
                    <a:lnTo>
                      <a:pt x="1865" y="2263"/>
                    </a:lnTo>
                    <a:lnTo>
                      <a:pt x="1828" y="2272"/>
                    </a:lnTo>
                    <a:lnTo>
                      <a:pt x="1789" y="2275"/>
                    </a:lnTo>
                    <a:lnTo>
                      <a:pt x="1751" y="2272"/>
                    </a:lnTo>
                    <a:lnTo>
                      <a:pt x="1713" y="2263"/>
                    </a:lnTo>
                    <a:lnTo>
                      <a:pt x="1679" y="2248"/>
                    </a:lnTo>
                    <a:lnTo>
                      <a:pt x="1648" y="2228"/>
                    </a:lnTo>
                    <a:lnTo>
                      <a:pt x="1619" y="2204"/>
                    </a:lnTo>
                    <a:lnTo>
                      <a:pt x="1596" y="2176"/>
                    </a:lnTo>
                    <a:lnTo>
                      <a:pt x="1577" y="2144"/>
                    </a:lnTo>
                    <a:lnTo>
                      <a:pt x="1562" y="2109"/>
                    </a:lnTo>
                    <a:lnTo>
                      <a:pt x="1552" y="2073"/>
                    </a:lnTo>
                    <a:lnTo>
                      <a:pt x="1550" y="2033"/>
                    </a:lnTo>
                    <a:lnTo>
                      <a:pt x="1552" y="1994"/>
                    </a:lnTo>
                    <a:lnTo>
                      <a:pt x="1562" y="1956"/>
                    </a:lnTo>
                    <a:lnTo>
                      <a:pt x="1577" y="1922"/>
                    </a:lnTo>
                    <a:lnTo>
                      <a:pt x="1596" y="1891"/>
                    </a:lnTo>
                    <a:lnTo>
                      <a:pt x="1619" y="1862"/>
                    </a:lnTo>
                    <a:lnTo>
                      <a:pt x="1648" y="1838"/>
                    </a:lnTo>
                    <a:lnTo>
                      <a:pt x="1679" y="1818"/>
                    </a:lnTo>
                    <a:lnTo>
                      <a:pt x="1713" y="1803"/>
                    </a:lnTo>
                    <a:lnTo>
                      <a:pt x="1751" y="1794"/>
                    </a:lnTo>
                    <a:lnTo>
                      <a:pt x="1789" y="1791"/>
                    </a:lnTo>
                    <a:lnTo>
                      <a:pt x="1816" y="1792"/>
                    </a:lnTo>
                    <a:lnTo>
                      <a:pt x="1840" y="1798"/>
                    </a:lnTo>
                    <a:lnTo>
                      <a:pt x="1865" y="1804"/>
                    </a:lnTo>
                    <a:lnTo>
                      <a:pt x="1850" y="1782"/>
                    </a:lnTo>
                    <a:lnTo>
                      <a:pt x="1841" y="1762"/>
                    </a:lnTo>
                    <a:lnTo>
                      <a:pt x="1816" y="1758"/>
                    </a:lnTo>
                    <a:lnTo>
                      <a:pt x="1789" y="1757"/>
                    </a:lnTo>
                    <a:close/>
                    <a:moveTo>
                      <a:pt x="978" y="1757"/>
                    </a:moveTo>
                    <a:lnTo>
                      <a:pt x="937" y="1759"/>
                    </a:lnTo>
                    <a:lnTo>
                      <a:pt x="899" y="1768"/>
                    </a:lnTo>
                    <a:lnTo>
                      <a:pt x="863" y="1782"/>
                    </a:lnTo>
                    <a:lnTo>
                      <a:pt x="828" y="1801"/>
                    </a:lnTo>
                    <a:lnTo>
                      <a:pt x="798" y="1825"/>
                    </a:lnTo>
                    <a:lnTo>
                      <a:pt x="771" y="1852"/>
                    </a:lnTo>
                    <a:lnTo>
                      <a:pt x="748" y="1883"/>
                    </a:lnTo>
                    <a:lnTo>
                      <a:pt x="729" y="1916"/>
                    </a:lnTo>
                    <a:lnTo>
                      <a:pt x="715" y="1953"/>
                    </a:lnTo>
                    <a:lnTo>
                      <a:pt x="707" y="1992"/>
                    </a:lnTo>
                    <a:lnTo>
                      <a:pt x="703" y="2033"/>
                    </a:lnTo>
                    <a:lnTo>
                      <a:pt x="707" y="2074"/>
                    </a:lnTo>
                    <a:lnTo>
                      <a:pt x="715" y="2113"/>
                    </a:lnTo>
                    <a:lnTo>
                      <a:pt x="729" y="2149"/>
                    </a:lnTo>
                    <a:lnTo>
                      <a:pt x="748" y="2184"/>
                    </a:lnTo>
                    <a:lnTo>
                      <a:pt x="771" y="2214"/>
                    </a:lnTo>
                    <a:lnTo>
                      <a:pt x="798" y="2242"/>
                    </a:lnTo>
                    <a:lnTo>
                      <a:pt x="828" y="2265"/>
                    </a:lnTo>
                    <a:lnTo>
                      <a:pt x="863" y="2284"/>
                    </a:lnTo>
                    <a:lnTo>
                      <a:pt x="899" y="2298"/>
                    </a:lnTo>
                    <a:lnTo>
                      <a:pt x="937" y="2307"/>
                    </a:lnTo>
                    <a:lnTo>
                      <a:pt x="978" y="2310"/>
                    </a:lnTo>
                    <a:lnTo>
                      <a:pt x="1018" y="2307"/>
                    </a:lnTo>
                    <a:lnTo>
                      <a:pt x="1057" y="2298"/>
                    </a:lnTo>
                    <a:lnTo>
                      <a:pt x="1093" y="2284"/>
                    </a:lnTo>
                    <a:lnTo>
                      <a:pt x="1126" y="2265"/>
                    </a:lnTo>
                    <a:lnTo>
                      <a:pt x="1157" y="2242"/>
                    </a:lnTo>
                    <a:lnTo>
                      <a:pt x="1184" y="2214"/>
                    </a:lnTo>
                    <a:lnTo>
                      <a:pt x="1207" y="2184"/>
                    </a:lnTo>
                    <a:lnTo>
                      <a:pt x="1225" y="2149"/>
                    </a:lnTo>
                    <a:lnTo>
                      <a:pt x="1239" y="2113"/>
                    </a:lnTo>
                    <a:lnTo>
                      <a:pt x="1249" y="2074"/>
                    </a:lnTo>
                    <a:lnTo>
                      <a:pt x="1251" y="2033"/>
                    </a:lnTo>
                    <a:lnTo>
                      <a:pt x="1249" y="1992"/>
                    </a:lnTo>
                    <a:lnTo>
                      <a:pt x="1239" y="1953"/>
                    </a:lnTo>
                    <a:lnTo>
                      <a:pt x="1225" y="1916"/>
                    </a:lnTo>
                    <a:lnTo>
                      <a:pt x="1207" y="1883"/>
                    </a:lnTo>
                    <a:lnTo>
                      <a:pt x="1184" y="1852"/>
                    </a:lnTo>
                    <a:lnTo>
                      <a:pt x="1157" y="1825"/>
                    </a:lnTo>
                    <a:lnTo>
                      <a:pt x="1126" y="1801"/>
                    </a:lnTo>
                    <a:lnTo>
                      <a:pt x="1093" y="1782"/>
                    </a:lnTo>
                    <a:lnTo>
                      <a:pt x="1057" y="1768"/>
                    </a:lnTo>
                    <a:lnTo>
                      <a:pt x="1018" y="1759"/>
                    </a:lnTo>
                    <a:lnTo>
                      <a:pt x="978" y="1757"/>
                    </a:lnTo>
                    <a:close/>
                    <a:moveTo>
                      <a:pt x="2471" y="1756"/>
                    </a:moveTo>
                    <a:lnTo>
                      <a:pt x="2491" y="1801"/>
                    </a:lnTo>
                    <a:lnTo>
                      <a:pt x="2513" y="1844"/>
                    </a:lnTo>
                    <a:lnTo>
                      <a:pt x="2536" y="1883"/>
                    </a:lnTo>
                    <a:lnTo>
                      <a:pt x="2543" y="1865"/>
                    </a:lnTo>
                    <a:lnTo>
                      <a:pt x="2549" y="1847"/>
                    </a:lnTo>
                    <a:lnTo>
                      <a:pt x="2524" y="1812"/>
                    </a:lnTo>
                    <a:lnTo>
                      <a:pt x="2497" y="1782"/>
                    </a:lnTo>
                    <a:lnTo>
                      <a:pt x="2471" y="1756"/>
                    </a:lnTo>
                    <a:close/>
                    <a:moveTo>
                      <a:pt x="2509" y="1416"/>
                    </a:moveTo>
                    <a:lnTo>
                      <a:pt x="2501" y="1424"/>
                    </a:lnTo>
                    <a:lnTo>
                      <a:pt x="2513" y="1423"/>
                    </a:lnTo>
                    <a:lnTo>
                      <a:pt x="2509" y="1416"/>
                    </a:lnTo>
                    <a:close/>
                    <a:moveTo>
                      <a:pt x="2628" y="1358"/>
                    </a:moveTo>
                    <a:lnTo>
                      <a:pt x="2632" y="1365"/>
                    </a:lnTo>
                    <a:lnTo>
                      <a:pt x="2632" y="1358"/>
                    </a:lnTo>
                    <a:lnTo>
                      <a:pt x="2628" y="1358"/>
                    </a:lnTo>
                    <a:close/>
                    <a:moveTo>
                      <a:pt x="2166" y="1002"/>
                    </a:moveTo>
                    <a:lnTo>
                      <a:pt x="2129" y="1002"/>
                    </a:lnTo>
                    <a:lnTo>
                      <a:pt x="2094" y="1008"/>
                    </a:lnTo>
                    <a:lnTo>
                      <a:pt x="2061" y="1019"/>
                    </a:lnTo>
                    <a:lnTo>
                      <a:pt x="2030" y="1035"/>
                    </a:lnTo>
                    <a:lnTo>
                      <a:pt x="2003" y="1054"/>
                    </a:lnTo>
                    <a:lnTo>
                      <a:pt x="1977" y="1078"/>
                    </a:lnTo>
                    <a:lnTo>
                      <a:pt x="1955" y="1105"/>
                    </a:lnTo>
                    <a:lnTo>
                      <a:pt x="1935" y="1135"/>
                    </a:lnTo>
                    <a:lnTo>
                      <a:pt x="1918" y="1168"/>
                    </a:lnTo>
                    <a:lnTo>
                      <a:pt x="1905" y="1202"/>
                    </a:lnTo>
                    <a:lnTo>
                      <a:pt x="1895" y="1238"/>
                    </a:lnTo>
                    <a:lnTo>
                      <a:pt x="1888" y="1276"/>
                    </a:lnTo>
                    <a:lnTo>
                      <a:pt x="1885" y="1313"/>
                    </a:lnTo>
                    <a:lnTo>
                      <a:pt x="1886" y="1351"/>
                    </a:lnTo>
                    <a:lnTo>
                      <a:pt x="1892" y="1388"/>
                    </a:lnTo>
                    <a:lnTo>
                      <a:pt x="1902" y="1374"/>
                    </a:lnTo>
                    <a:lnTo>
                      <a:pt x="1916" y="1364"/>
                    </a:lnTo>
                    <a:lnTo>
                      <a:pt x="1932" y="1359"/>
                    </a:lnTo>
                    <a:lnTo>
                      <a:pt x="1951" y="1358"/>
                    </a:lnTo>
                    <a:lnTo>
                      <a:pt x="1971" y="1360"/>
                    </a:lnTo>
                    <a:lnTo>
                      <a:pt x="1992" y="1364"/>
                    </a:lnTo>
                    <a:lnTo>
                      <a:pt x="2014" y="1373"/>
                    </a:lnTo>
                    <a:lnTo>
                      <a:pt x="2038" y="1382"/>
                    </a:lnTo>
                    <a:lnTo>
                      <a:pt x="2060" y="1394"/>
                    </a:lnTo>
                    <a:lnTo>
                      <a:pt x="2084" y="1407"/>
                    </a:lnTo>
                    <a:lnTo>
                      <a:pt x="2106" y="1421"/>
                    </a:lnTo>
                    <a:lnTo>
                      <a:pt x="2128" y="1435"/>
                    </a:lnTo>
                    <a:lnTo>
                      <a:pt x="2148" y="1449"/>
                    </a:lnTo>
                    <a:lnTo>
                      <a:pt x="2167" y="1463"/>
                    </a:lnTo>
                    <a:lnTo>
                      <a:pt x="2184" y="1476"/>
                    </a:lnTo>
                    <a:lnTo>
                      <a:pt x="2199" y="1488"/>
                    </a:lnTo>
                    <a:lnTo>
                      <a:pt x="2211" y="1498"/>
                    </a:lnTo>
                    <a:lnTo>
                      <a:pt x="2219" y="1505"/>
                    </a:lnTo>
                    <a:lnTo>
                      <a:pt x="2226" y="1510"/>
                    </a:lnTo>
                    <a:lnTo>
                      <a:pt x="2228" y="1512"/>
                    </a:lnTo>
                    <a:lnTo>
                      <a:pt x="2226" y="1511"/>
                    </a:lnTo>
                    <a:lnTo>
                      <a:pt x="2218" y="1508"/>
                    </a:lnTo>
                    <a:lnTo>
                      <a:pt x="2209" y="1503"/>
                    </a:lnTo>
                    <a:lnTo>
                      <a:pt x="2195" y="1497"/>
                    </a:lnTo>
                    <a:lnTo>
                      <a:pt x="2178" y="1490"/>
                    </a:lnTo>
                    <a:lnTo>
                      <a:pt x="2159" y="1483"/>
                    </a:lnTo>
                    <a:lnTo>
                      <a:pt x="2137" y="1475"/>
                    </a:lnTo>
                    <a:lnTo>
                      <a:pt x="2114" y="1468"/>
                    </a:lnTo>
                    <a:lnTo>
                      <a:pt x="2090" y="1461"/>
                    </a:lnTo>
                    <a:lnTo>
                      <a:pt x="2066" y="1455"/>
                    </a:lnTo>
                    <a:lnTo>
                      <a:pt x="2041" y="1450"/>
                    </a:lnTo>
                    <a:lnTo>
                      <a:pt x="2017" y="1447"/>
                    </a:lnTo>
                    <a:lnTo>
                      <a:pt x="1992" y="1446"/>
                    </a:lnTo>
                    <a:lnTo>
                      <a:pt x="1970" y="1447"/>
                    </a:lnTo>
                    <a:lnTo>
                      <a:pt x="1949" y="1450"/>
                    </a:lnTo>
                    <a:lnTo>
                      <a:pt x="1930" y="1457"/>
                    </a:lnTo>
                    <a:lnTo>
                      <a:pt x="1914" y="1467"/>
                    </a:lnTo>
                    <a:lnTo>
                      <a:pt x="1900" y="1481"/>
                    </a:lnTo>
                    <a:lnTo>
                      <a:pt x="1891" y="1498"/>
                    </a:lnTo>
                    <a:lnTo>
                      <a:pt x="1877" y="1541"/>
                    </a:lnTo>
                    <a:lnTo>
                      <a:pt x="1870" y="1583"/>
                    </a:lnTo>
                    <a:lnTo>
                      <a:pt x="1869" y="1625"/>
                    </a:lnTo>
                    <a:lnTo>
                      <a:pt x="1875" y="1665"/>
                    </a:lnTo>
                    <a:lnTo>
                      <a:pt x="1884" y="1704"/>
                    </a:lnTo>
                    <a:lnTo>
                      <a:pt x="1899" y="1739"/>
                    </a:lnTo>
                    <a:lnTo>
                      <a:pt x="1917" y="1773"/>
                    </a:lnTo>
                    <a:lnTo>
                      <a:pt x="1939" y="1802"/>
                    </a:lnTo>
                    <a:lnTo>
                      <a:pt x="1962" y="1827"/>
                    </a:lnTo>
                    <a:lnTo>
                      <a:pt x="1989" y="1847"/>
                    </a:lnTo>
                    <a:lnTo>
                      <a:pt x="2015" y="1862"/>
                    </a:lnTo>
                    <a:lnTo>
                      <a:pt x="2043" y="1871"/>
                    </a:lnTo>
                    <a:lnTo>
                      <a:pt x="2038" y="1853"/>
                    </a:lnTo>
                    <a:lnTo>
                      <a:pt x="2038" y="1833"/>
                    </a:lnTo>
                    <a:lnTo>
                      <a:pt x="2043" y="1814"/>
                    </a:lnTo>
                    <a:lnTo>
                      <a:pt x="2053" y="1794"/>
                    </a:lnTo>
                    <a:lnTo>
                      <a:pt x="2066" y="1775"/>
                    </a:lnTo>
                    <a:lnTo>
                      <a:pt x="2082" y="1756"/>
                    </a:lnTo>
                    <a:lnTo>
                      <a:pt x="2101" y="1736"/>
                    </a:lnTo>
                    <a:lnTo>
                      <a:pt x="2121" y="1718"/>
                    </a:lnTo>
                    <a:lnTo>
                      <a:pt x="2142" y="1701"/>
                    </a:lnTo>
                    <a:lnTo>
                      <a:pt x="2165" y="1684"/>
                    </a:lnTo>
                    <a:lnTo>
                      <a:pt x="2187" y="1668"/>
                    </a:lnTo>
                    <a:lnTo>
                      <a:pt x="2209" y="1655"/>
                    </a:lnTo>
                    <a:lnTo>
                      <a:pt x="2228" y="1642"/>
                    </a:lnTo>
                    <a:lnTo>
                      <a:pt x="2245" y="1632"/>
                    </a:lnTo>
                    <a:lnTo>
                      <a:pt x="2260" y="1623"/>
                    </a:lnTo>
                    <a:lnTo>
                      <a:pt x="2272" y="1618"/>
                    </a:lnTo>
                    <a:lnTo>
                      <a:pt x="2279" y="1613"/>
                    </a:lnTo>
                    <a:lnTo>
                      <a:pt x="2281" y="1612"/>
                    </a:lnTo>
                    <a:lnTo>
                      <a:pt x="2280" y="1614"/>
                    </a:lnTo>
                    <a:lnTo>
                      <a:pt x="2276" y="1622"/>
                    </a:lnTo>
                    <a:lnTo>
                      <a:pt x="2271" y="1634"/>
                    </a:lnTo>
                    <a:lnTo>
                      <a:pt x="2262" y="1649"/>
                    </a:lnTo>
                    <a:lnTo>
                      <a:pt x="2254" y="1668"/>
                    </a:lnTo>
                    <a:lnTo>
                      <a:pt x="2244" y="1690"/>
                    </a:lnTo>
                    <a:lnTo>
                      <a:pt x="2233" y="1715"/>
                    </a:lnTo>
                    <a:lnTo>
                      <a:pt x="2223" y="1741"/>
                    </a:lnTo>
                    <a:lnTo>
                      <a:pt x="2213" y="1769"/>
                    </a:lnTo>
                    <a:lnTo>
                      <a:pt x="2203" y="1797"/>
                    </a:lnTo>
                    <a:lnTo>
                      <a:pt x="2195" y="1826"/>
                    </a:lnTo>
                    <a:lnTo>
                      <a:pt x="2188" y="1855"/>
                    </a:lnTo>
                    <a:lnTo>
                      <a:pt x="2184" y="1884"/>
                    </a:lnTo>
                    <a:lnTo>
                      <a:pt x="2181" y="1911"/>
                    </a:lnTo>
                    <a:lnTo>
                      <a:pt x="2182" y="1937"/>
                    </a:lnTo>
                    <a:lnTo>
                      <a:pt x="2185" y="1962"/>
                    </a:lnTo>
                    <a:lnTo>
                      <a:pt x="2193" y="1983"/>
                    </a:lnTo>
                    <a:lnTo>
                      <a:pt x="2204" y="2003"/>
                    </a:lnTo>
                    <a:lnTo>
                      <a:pt x="2221" y="2021"/>
                    </a:lnTo>
                    <a:lnTo>
                      <a:pt x="2243" y="2035"/>
                    </a:lnTo>
                    <a:lnTo>
                      <a:pt x="2266" y="2048"/>
                    </a:lnTo>
                    <a:lnTo>
                      <a:pt x="2293" y="2058"/>
                    </a:lnTo>
                    <a:lnTo>
                      <a:pt x="2322" y="2065"/>
                    </a:lnTo>
                    <a:lnTo>
                      <a:pt x="2352" y="2071"/>
                    </a:lnTo>
                    <a:lnTo>
                      <a:pt x="2383" y="2073"/>
                    </a:lnTo>
                    <a:lnTo>
                      <a:pt x="2414" y="2073"/>
                    </a:lnTo>
                    <a:lnTo>
                      <a:pt x="2444" y="2071"/>
                    </a:lnTo>
                    <a:lnTo>
                      <a:pt x="2472" y="2065"/>
                    </a:lnTo>
                    <a:lnTo>
                      <a:pt x="2499" y="2058"/>
                    </a:lnTo>
                    <a:lnTo>
                      <a:pt x="2524" y="2048"/>
                    </a:lnTo>
                    <a:lnTo>
                      <a:pt x="2544" y="2036"/>
                    </a:lnTo>
                    <a:lnTo>
                      <a:pt x="2562" y="2022"/>
                    </a:lnTo>
                    <a:lnTo>
                      <a:pt x="2574" y="2006"/>
                    </a:lnTo>
                    <a:lnTo>
                      <a:pt x="2549" y="1990"/>
                    </a:lnTo>
                    <a:lnTo>
                      <a:pt x="2527" y="1970"/>
                    </a:lnTo>
                    <a:lnTo>
                      <a:pt x="2504" y="1947"/>
                    </a:lnTo>
                    <a:lnTo>
                      <a:pt x="2485" y="1921"/>
                    </a:lnTo>
                    <a:lnTo>
                      <a:pt x="2467" y="1892"/>
                    </a:lnTo>
                    <a:lnTo>
                      <a:pt x="2450" y="1861"/>
                    </a:lnTo>
                    <a:lnTo>
                      <a:pt x="2435" y="1830"/>
                    </a:lnTo>
                    <a:lnTo>
                      <a:pt x="2421" y="1799"/>
                    </a:lnTo>
                    <a:lnTo>
                      <a:pt x="2409" y="1769"/>
                    </a:lnTo>
                    <a:lnTo>
                      <a:pt x="2399" y="1738"/>
                    </a:lnTo>
                    <a:lnTo>
                      <a:pt x="2389" y="1710"/>
                    </a:lnTo>
                    <a:lnTo>
                      <a:pt x="2382" y="1686"/>
                    </a:lnTo>
                    <a:lnTo>
                      <a:pt x="2375" y="1663"/>
                    </a:lnTo>
                    <a:lnTo>
                      <a:pt x="2371" y="1645"/>
                    </a:lnTo>
                    <a:lnTo>
                      <a:pt x="2368" y="1631"/>
                    </a:lnTo>
                    <a:lnTo>
                      <a:pt x="2366" y="1622"/>
                    </a:lnTo>
                    <a:lnTo>
                      <a:pt x="2365" y="1619"/>
                    </a:lnTo>
                    <a:lnTo>
                      <a:pt x="2368" y="1619"/>
                    </a:lnTo>
                    <a:lnTo>
                      <a:pt x="2375" y="1622"/>
                    </a:lnTo>
                    <a:lnTo>
                      <a:pt x="2389" y="1627"/>
                    </a:lnTo>
                    <a:lnTo>
                      <a:pt x="2406" y="1635"/>
                    </a:lnTo>
                    <a:lnTo>
                      <a:pt x="2426" y="1646"/>
                    </a:lnTo>
                    <a:lnTo>
                      <a:pt x="2450" y="1661"/>
                    </a:lnTo>
                    <a:lnTo>
                      <a:pt x="2477" y="1679"/>
                    </a:lnTo>
                    <a:lnTo>
                      <a:pt x="2504" y="1702"/>
                    </a:lnTo>
                    <a:lnTo>
                      <a:pt x="2533" y="1729"/>
                    </a:lnTo>
                    <a:lnTo>
                      <a:pt x="2563" y="1761"/>
                    </a:lnTo>
                    <a:lnTo>
                      <a:pt x="2593" y="1800"/>
                    </a:lnTo>
                    <a:lnTo>
                      <a:pt x="2622" y="1843"/>
                    </a:lnTo>
                    <a:lnTo>
                      <a:pt x="2651" y="1894"/>
                    </a:lnTo>
                    <a:lnTo>
                      <a:pt x="2668" y="1881"/>
                    </a:lnTo>
                    <a:lnTo>
                      <a:pt x="2685" y="1864"/>
                    </a:lnTo>
                    <a:lnTo>
                      <a:pt x="2701" y="1842"/>
                    </a:lnTo>
                    <a:lnTo>
                      <a:pt x="2716" y="1818"/>
                    </a:lnTo>
                    <a:lnTo>
                      <a:pt x="2729" y="1791"/>
                    </a:lnTo>
                    <a:lnTo>
                      <a:pt x="2739" y="1762"/>
                    </a:lnTo>
                    <a:lnTo>
                      <a:pt x="2749" y="1731"/>
                    </a:lnTo>
                    <a:lnTo>
                      <a:pt x="2755" y="1701"/>
                    </a:lnTo>
                    <a:lnTo>
                      <a:pt x="2760" y="1669"/>
                    </a:lnTo>
                    <a:lnTo>
                      <a:pt x="2761" y="1638"/>
                    </a:lnTo>
                    <a:lnTo>
                      <a:pt x="2760" y="1609"/>
                    </a:lnTo>
                    <a:lnTo>
                      <a:pt x="2755" y="1581"/>
                    </a:lnTo>
                    <a:lnTo>
                      <a:pt x="2747" y="1555"/>
                    </a:lnTo>
                    <a:lnTo>
                      <a:pt x="2734" y="1532"/>
                    </a:lnTo>
                    <a:lnTo>
                      <a:pt x="2718" y="1514"/>
                    </a:lnTo>
                    <a:lnTo>
                      <a:pt x="2699" y="1500"/>
                    </a:lnTo>
                    <a:lnTo>
                      <a:pt x="2676" y="1490"/>
                    </a:lnTo>
                    <a:lnTo>
                      <a:pt x="2652" y="1484"/>
                    </a:lnTo>
                    <a:lnTo>
                      <a:pt x="2624" y="1479"/>
                    </a:lnTo>
                    <a:lnTo>
                      <a:pt x="2596" y="1478"/>
                    </a:lnTo>
                    <a:lnTo>
                      <a:pt x="2566" y="1479"/>
                    </a:lnTo>
                    <a:lnTo>
                      <a:pt x="2536" y="1483"/>
                    </a:lnTo>
                    <a:lnTo>
                      <a:pt x="2508" y="1487"/>
                    </a:lnTo>
                    <a:lnTo>
                      <a:pt x="2480" y="1492"/>
                    </a:lnTo>
                    <a:lnTo>
                      <a:pt x="2453" y="1498"/>
                    </a:lnTo>
                    <a:lnTo>
                      <a:pt x="2430" y="1504"/>
                    </a:lnTo>
                    <a:lnTo>
                      <a:pt x="2408" y="1510"/>
                    </a:lnTo>
                    <a:lnTo>
                      <a:pt x="2391" y="1515"/>
                    </a:lnTo>
                    <a:lnTo>
                      <a:pt x="2377" y="1519"/>
                    </a:lnTo>
                    <a:lnTo>
                      <a:pt x="2369" y="1522"/>
                    </a:lnTo>
                    <a:lnTo>
                      <a:pt x="2367" y="1523"/>
                    </a:lnTo>
                    <a:lnTo>
                      <a:pt x="2368" y="1520"/>
                    </a:lnTo>
                    <a:lnTo>
                      <a:pt x="2371" y="1513"/>
                    </a:lnTo>
                    <a:lnTo>
                      <a:pt x="2377" y="1501"/>
                    </a:lnTo>
                    <a:lnTo>
                      <a:pt x="2386" y="1486"/>
                    </a:lnTo>
                    <a:lnTo>
                      <a:pt x="2395" y="1468"/>
                    </a:lnTo>
                    <a:lnTo>
                      <a:pt x="2408" y="1447"/>
                    </a:lnTo>
                    <a:lnTo>
                      <a:pt x="2422" y="1427"/>
                    </a:lnTo>
                    <a:lnTo>
                      <a:pt x="2437" y="1404"/>
                    </a:lnTo>
                    <a:lnTo>
                      <a:pt x="2454" y="1382"/>
                    </a:lnTo>
                    <a:lnTo>
                      <a:pt x="2472" y="1361"/>
                    </a:lnTo>
                    <a:lnTo>
                      <a:pt x="2492" y="1341"/>
                    </a:lnTo>
                    <a:lnTo>
                      <a:pt x="2512" y="1324"/>
                    </a:lnTo>
                    <a:lnTo>
                      <a:pt x="2532" y="1310"/>
                    </a:lnTo>
                    <a:lnTo>
                      <a:pt x="2553" y="1299"/>
                    </a:lnTo>
                    <a:lnTo>
                      <a:pt x="2576" y="1293"/>
                    </a:lnTo>
                    <a:lnTo>
                      <a:pt x="2598" y="1292"/>
                    </a:lnTo>
                    <a:lnTo>
                      <a:pt x="2596" y="1264"/>
                    </a:lnTo>
                    <a:lnTo>
                      <a:pt x="2590" y="1236"/>
                    </a:lnTo>
                    <a:lnTo>
                      <a:pt x="2580" y="1208"/>
                    </a:lnTo>
                    <a:lnTo>
                      <a:pt x="2566" y="1181"/>
                    </a:lnTo>
                    <a:lnTo>
                      <a:pt x="2551" y="1155"/>
                    </a:lnTo>
                    <a:lnTo>
                      <a:pt x="2533" y="1130"/>
                    </a:lnTo>
                    <a:lnTo>
                      <a:pt x="2513" y="1107"/>
                    </a:lnTo>
                    <a:lnTo>
                      <a:pt x="2491" y="1087"/>
                    </a:lnTo>
                    <a:lnTo>
                      <a:pt x="2468" y="1068"/>
                    </a:lnTo>
                    <a:lnTo>
                      <a:pt x="2444" y="1053"/>
                    </a:lnTo>
                    <a:lnTo>
                      <a:pt x="2419" y="1040"/>
                    </a:lnTo>
                    <a:lnTo>
                      <a:pt x="2394" y="1031"/>
                    </a:lnTo>
                    <a:lnTo>
                      <a:pt x="2369" y="1025"/>
                    </a:lnTo>
                    <a:lnTo>
                      <a:pt x="2345" y="1023"/>
                    </a:lnTo>
                    <a:lnTo>
                      <a:pt x="2322" y="1025"/>
                    </a:lnTo>
                    <a:lnTo>
                      <a:pt x="2300" y="1032"/>
                    </a:lnTo>
                    <a:lnTo>
                      <a:pt x="2280" y="1044"/>
                    </a:lnTo>
                    <a:lnTo>
                      <a:pt x="2262" y="1060"/>
                    </a:lnTo>
                    <a:lnTo>
                      <a:pt x="2251" y="1076"/>
                    </a:lnTo>
                    <a:lnTo>
                      <a:pt x="2244" y="1097"/>
                    </a:lnTo>
                    <a:lnTo>
                      <a:pt x="2240" y="1120"/>
                    </a:lnTo>
                    <a:lnTo>
                      <a:pt x="2236" y="1147"/>
                    </a:lnTo>
                    <a:lnTo>
                      <a:pt x="2236" y="1175"/>
                    </a:lnTo>
                    <a:lnTo>
                      <a:pt x="2239" y="1207"/>
                    </a:lnTo>
                    <a:lnTo>
                      <a:pt x="2242" y="1238"/>
                    </a:lnTo>
                    <a:lnTo>
                      <a:pt x="2246" y="1269"/>
                    </a:lnTo>
                    <a:lnTo>
                      <a:pt x="2250" y="1300"/>
                    </a:lnTo>
                    <a:lnTo>
                      <a:pt x="2257" y="1331"/>
                    </a:lnTo>
                    <a:lnTo>
                      <a:pt x="2262" y="1359"/>
                    </a:lnTo>
                    <a:lnTo>
                      <a:pt x="2268" y="1383"/>
                    </a:lnTo>
                    <a:lnTo>
                      <a:pt x="2274" y="1406"/>
                    </a:lnTo>
                    <a:lnTo>
                      <a:pt x="2278" y="1426"/>
                    </a:lnTo>
                    <a:lnTo>
                      <a:pt x="2282" y="1440"/>
                    </a:lnTo>
                    <a:lnTo>
                      <a:pt x="2284" y="1448"/>
                    </a:lnTo>
                    <a:lnTo>
                      <a:pt x="2286" y="1451"/>
                    </a:lnTo>
                    <a:lnTo>
                      <a:pt x="2283" y="1449"/>
                    </a:lnTo>
                    <a:lnTo>
                      <a:pt x="2279" y="1443"/>
                    </a:lnTo>
                    <a:lnTo>
                      <a:pt x="2271" y="1433"/>
                    </a:lnTo>
                    <a:lnTo>
                      <a:pt x="2261" y="1420"/>
                    </a:lnTo>
                    <a:lnTo>
                      <a:pt x="2249" y="1404"/>
                    </a:lnTo>
                    <a:lnTo>
                      <a:pt x="2236" y="1385"/>
                    </a:lnTo>
                    <a:lnTo>
                      <a:pt x="2223" y="1364"/>
                    </a:lnTo>
                    <a:lnTo>
                      <a:pt x="2209" y="1340"/>
                    </a:lnTo>
                    <a:lnTo>
                      <a:pt x="2195" y="1314"/>
                    </a:lnTo>
                    <a:lnTo>
                      <a:pt x="2182" y="1287"/>
                    </a:lnTo>
                    <a:lnTo>
                      <a:pt x="2170" y="1260"/>
                    </a:lnTo>
                    <a:lnTo>
                      <a:pt x="2161" y="1231"/>
                    </a:lnTo>
                    <a:lnTo>
                      <a:pt x="2153" y="1202"/>
                    </a:lnTo>
                    <a:lnTo>
                      <a:pt x="2148" y="1172"/>
                    </a:lnTo>
                    <a:lnTo>
                      <a:pt x="2147" y="1143"/>
                    </a:lnTo>
                    <a:lnTo>
                      <a:pt x="2149" y="1114"/>
                    </a:lnTo>
                    <a:lnTo>
                      <a:pt x="2155" y="1086"/>
                    </a:lnTo>
                    <a:lnTo>
                      <a:pt x="2166" y="1058"/>
                    </a:lnTo>
                    <a:lnTo>
                      <a:pt x="2183" y="1032"/>
                    </a:lnTo>
                    <a:lnTo>
                      <a:pt x="2204" y="1007"/>
                    </a:lnTo>
                    <a:lnTo>
                      <a:pt x="2166" y="1002"/>
                    </a:lnTo>
                    <a:close/>
                    <a:moveTo>
                      <a:pt x="1671" y="745"/>
                    </a:moveTo>
                    <a:lnTo>
                      <a:pt x="1588" y="750"/>
                    </a:lnTo>
                    <a:lnTo>
                      <a:pt x="1508" y="760"/>
                    </a:lnTo>
                    <a:lnTo>
                      <a:pt x="1429" y="777"/>
                    </a:lnTo>
                    <a:lnTo>
                      <a:pt x="1353" y="800"/>
                    </a:lnTo>
                    <a:lnTo>
                      <a:pt x="1277" y="828"/>
                    </a:lnTo>
                    <a:lnTo>
                      <a:pt x="1203" y="862"/>
                    </a:lnTo>
                    <a:lnTo>
                      <a:pt x="1132" y="901"/>
                    </a:lnTo>
                    <a:lnTo>
                      <a:pt x="1063" y="947"/>
                    </a:lnTo>
                    <a:lnTo>
                      <a:pt x="997" y="997"/>
                    </a:lnTo>
                    <a:lnTo>
                      <a:pt x="933" y="1053"/>
                    </a:lnTo>
                    <a:lnTo>
                      <a:pt x="905" y="1082"/>
                    </a:lnTo>
                    <a:lnTo>
                      <a:pt x="967" y="1056"/>
                    </a:lnTo>
                    <a:lnTo>
                      <a:pt x="1032" y="1033"/>
                    </a:lnTo>
                    <a:lnTo>
                      <a:pt x="1098" y="1013"/>
                    </a:lnTo>
                    <a:lnTo>
                      <a:pt x="1167" y="999"/>
                    </a:lnTo>
                    <a:lnTo>
                      <a:pt x="1237" y="989"/>
                    </a:lnTo>
                    <a:lnTo>
                      <a:pt x="1310" y="982"/>
                    </a:lnTo>
                    <a:lnTo>
                      <a:pt x="1383" y="980"/>
                    </a:lnTo>
                    <a:lnTo>
                      <a:pt x="1461" y="982"/>
                    </a:lnTo>
                    <a:lnTo>
                      <a:pt x="1538" y="990"/>
                    </a:lnTo>
                    <a:lnTo>
                      <a:pt x="1613" y="1002"/>
                    </a:lnTo>
                    <a:lnTo>
                      <a:pt x="1686" y="1018"/>
                    </a:lnTo>
                    <a:lnTo>
                      <a:pt x="1756" y="1039"/>
                    </a:lnTo>
                    <a:lnTo>
                      <a:pt x="1823" y="1066"/>
                    </a:lnTo>
                    <a:lnTo>
                      <a:pt x="1888" y="1098"/>
                    </a:lnTo>
                    <a:lnTo>
                      <a:pt x="1901" y="1075"/>
                    </a:lnTo>
                    <a:lnTo>
                      <a:pt x="1916" y="1053"/>
                    </a:lnTo>
                    <a:lnTo>
                      <a:pt x="1942" y="1026"/>
                    </a:lnTo>
                    <a:lnTo>
                      <a:pt x="1968" y="1003"/>
                    </a:lnTo>
                    <a:lnTo>
                      <a:pt x="1997" y="983"/>
                    </a:lnTo>
                    <a:lnTo>
                      <a:pt x="2028" y="967"/>
                    </a:lnTo>
                    <a:lnTo>
                      <a:pt x="2060" y="955"/>
                    </a:lnTo>
                    <a:lnTo>
                      <a:pt x="2093" y="947"/>
                    </a:lnTo>
                    <a:lnTo>
                      <a:pt x="2012" y="888"/>
                    </a:lnTo>
                    <a:lnTo>
                      <a:pt x="1928" y="837"/>
                    </a:lnTo>
                    <a:lnTo>
                      <a:pt x="1841" y="789"/>
                    </a:lnTo>
                    <a:lnTo>
                      <a:pt x="1752" y="747"/>
                    </a:lnTo>
                    <a:lnTo>
                      <a:pt x="1671" y="745"/>
                    </a:lnTo>
                    <a:close/>
                    <a:moveTo>
                      <a:pt x="920" y="581"/>
                    </a:moveTo>
                    <a:lnTo>
                      <a:pt x="821" y="584"/>
                    </a:lnTo>
                    <a:lnTo>
                      <a:pt x="724" y="592"/>
                    </a:lnTo>
                    <a:lnTo>
                      <a:pt x="630" y="602"/>
                    </a:lnTo>
                    <a:lnTo>
                      <a:pt x="539" y="619"/>
                    </a:lnTo>
                    <a:lnTo>
                      <a:pt x="452" y="638"/>
                    </a:lnTo>
                    <a:lnTo>
                      <a:pt x="368" y="661"/>
                    </a:lnTo>
                    <a:lnTo>
                      <a:pt x="321" y="732"/>
                    </a:lnTo>
                    <a:lnTo>
                      <a:pt x="279" y="806"/>
                    </a:lnTo>
                    <a:lnTo>
                      <a:pt x="241" y="883"/>
                    </a:lnTo>
                    <a:lnTo>
                      <a:pt x="209" y="963"/>
                    </a:lnTo>
                    <a:lnTo>
                      <a:pt x="182" y="1046"/>
                    </a:lnTo>
                    <a:lnTo>
                      <a:pt x="160" y="1131"/>
                    </a:lnTo>
                    <a:lnTo>
                      <a:pt x="145" y="1218"/>
                    </a:lnTo>
                    <a:lnTo>
                      <a:pt x="136" y="1307"/>
                    </a:lnTo>
                    <a:lnTo>
                      <a:pt x="132" y="1397"/>
                    </a:lnTo>
                    <a:lnTo>
                      <a:pt x="136" y="1486"/>
                    </a:lnTo>
                    <a:lnTo>
                      <a:pt x="144" y="1572"/>
                    </a:lnTo>
                    <a:lnTo>
                      <a:pt x="159" y="1657"/>
                    </a:lnTo>
                    <a:lnTo>
                      <a:pt x="179" y="1739"/>
                    </a:lnTo>
                    <a:lnTo>
                      <a:pt x="204" y="1820"/>
                    </a:lnTo>
                    <a:lnTo>
                      <a:pt x="235" y="1898"/>
                    </a:lnTo>
                    <a:lnTo>
                      <a:pt x="270" y="1974"/>
                    </a:lnTo>
                    <a:lnTo>
                      <a:pt x="311" y="2047"/>
                    </a:lnTo>
                    <a:lnTo>
                      <a:pt x="354" y="2116"/>
                    </a:lnTo>
                    <a:lnTo>
                      <a:pt x="403" y="2183"/>
                    </a:lnTo>
                    <a:lnTo>
                      <a:pt x="397" y="2114"/>
                    </a:lnTo>
                    <a:lnTo>
                      <a:pt x="395" y="2045"/>
                    </a:lnTo>
                    <a:lnTo>
                      <a:pt x="397" y="1966"/>
                    </a:lnTo>
                    <a:lnTo>
                      <a:pt x="402" y="1891"/>
                    </a:lnTo>
                    <a:lnTo>
                      <a:pt x="411" y="1818"/>
                    </a:lnTo>
                    <a:lnTo>
                      <a:pt x="423" y="1749"/>
                    </a:lnTo>
                    <a:lnTo>
                      <a:pt x="438" y="1683"/>
                    </a:lnTo>
                    <a:lnTo>
                      <a:pt x="456" y="1621"/>
                    </a:lnTo>
                    <a:lnTo>
                      <a:pt x="477" y="1561"/>
                    </a:lnTo>
                    <a:lnTo>
                      <a:pt x="501" y="1504"/>
                    </a:lnTo>
                    <a:lnTo>
                      <a:pt x="525" y="1431"/>
                    </a:lnTo>
                    <a:lnTo>
                      <a:pt x="555" y="1359"/>
                    </a:lnTo>
                    <a:lnTo>
                      <a:pt x="591" y="1286"/>
                    </a:lnTo>
                    <a:lnTo>
                      <a:pt x="632" y="1216"/>
                    </a:lnTo>
                    <a:lnTo>
                      <a:pt x="678" y="1147"/>
                    </a:lnTo>
                    <a:lnTo>
                      <a:pt x="728" y="1081"/>
                    </a:lnTo>
                    <a:lnTo>
                      <a:pt x="784" y="1017"/>
                    </a:lnTo>
                    <a:lnTo>
                      <a:pt x="843" y="956"/>
                    </a:lnTo>
                    <a:lnTo>
                      <a:pt x="908" y="898"/>
                    </a:lnTo>
                    <a:lnTo>
                      <a:pt x="977" y="845"/>
                    </a:lnTo>
                    <a:lnTo>
                      <a:pt x="1047" y="798"/>
                    </a:lnTo>
                    <a:lnTo>
                      <a:pt x="1121" y="756"/>
                    </a:lnTo>
                    <a:lnTo>
                      <a:pt x="1196" y="719"/>
                    </a:lnTo>
                    <a:lnTo>
                      <a:pt x="1274" y="688"/>
                    </a:lnTo>
                    <a:lnTo>
                      <a:pt x="1353" y="661"/>
                    </a:lnTo>
                    <a:lnTo>
                      <a:pt x="1434" y="640"/>
                    </a:lnTo>
                    <a:lnTo>
                      <a:pt x="1330" y="619"/>
                    </a:lnTo>
                    <a:lnTo>
                      <a:pt x="1227" y="601"/>
                    </a:lnTo>
                    <a:lnTo>
                      <a:pt x="1123" y="589"/>
                    </a:lnTo>
                    <a:lnTo>
                      <a:pt x="1021" y="583"/>
                    </a:lnTo>
                    <a:lnTo>
                      <a:pt x="920" y="581"/>
                    </a:lnTo>
                    <a:close/>
                    <a:moveTo>
                      <a:pt x="1383" y="133"/>
                    </a:moveTo>
                    <a:lnTo>
                      <a:pt x="1293" y="136"/>
                    </a:lnTo>
                    <a:lnTo>
                      <a:pt x="1203" y="146"/>
                    </a:lnTo>
                    <a:lnTo>
                      <a:pt x="1117" y="162"/>
                    </a:lnTo>
                    <a:lnTo>
                      <a:pt x="1031" y="185"/>
                    </a:lnTo>
                    <a:lnTo>
                      <a:pt x="949" y="213"/>
                    </a:lnTo>
                    <a:lnTo>
                      <a:pt x="869" y="246"/>
                    </a:lnTo>
                    <a:lnTo>
                      <a:pt x="792" y="284"/>
                    </a:lnTo>
                    <a:lnTo>
                      <a:pt x="717" y="328"/>
                    </a:lnTo>
                    <a:lnTo>
                      <a:pt x="647" y="377"/>
                    </a:lnTo>
                    <a:lnTo>
                      <a:pt x="580" y="431"/>
                    </a:lnTo>
                    <a:lnTo>
                      <a:pt x="517" y="488"/>
                    </a:lnTo>
                    <a:lnTo>
                      <a:pt x="597" y="474"/>
                    </a:lnTo>
                    <a:lnTo>
                      <a:pt x="679" y="463"/>
                    </a:lnTo>
                    <a:lnTo>
                      <a:pt x="763" y="456"/>
                    </a:lnTo>
                    <a:lnTo>
                      <a:pt x="849" y="451"/>
                    </a:lnTo>
                    <a:lnTo>
                      <a:pt x="937" y="450"/>
                    </a:lnTo>
                    <a:lnTo>
                      <a:pt x="1026" y="452"/>
                    </a:lnTo>
                    <a:lnTo>
                      <a:pt x="1116" y="458"/>
                    </a:lnTo>
                    <a:lnTo>
                      <a:pt x="1206" y="467"/>
                    </a:lnTo>
                    <a:lnTo>
                      <a:pt x="1297" y="479"/>
                    </a:lnTo>
                    <a:lnTo>
                      <a:pt x="1388" y="497"/>
                    </a:lnTo>
                    <a:lnTo>
                      <a:pt x="1478" y="517"/>
                    </a:lnTo>
                    <a:lnTo>
                      <a:pt x="1569" y="542"/>
                    </a:lnTo>
                    <a:lnTo>
                      <a:pt x="1659" y="570"/>
                    </a:lnTo>
                    <a:lnTo>
                      <a:pt x="1747" y="604"/>
                    </a:lnTo>
                    <a:lnTo>
                      <a:pt x="1835" y="641"/>
                    </a:lnTo>
                    <a:lnTo>
                      <a:pt x="1922" y="683"/>
                    </a:lnTo>
                    <a:lnTo>
                      <a:pt x="2006" y="730"/>
                    </a:lnTo>
                    <a:lnTo>
                      <a:pt x="2088" y="780"/>
                    </a:lnTo>
                    <a:lnTo>
                      <a:pt x="2167" y="837"/>
                    </a:lnTo>
                    <a:lnTo>
                      <a:pt x="2244" y="897"/>
                    </a:lnTo>
                    <a:lnTo>
                      <a:pt x="2319" y="963"/>
                    </a:lnTo>
                    <a:lnTo>
                      <a:pt x="2345" y="960"/>
                    </a:lnTo>
                    <a:lnTo>
                      <a:pt x="2382" y="963"/>
                    </a:lnTo>
                    <a:lnTo>
                      <a:pt x="2418" y="972"/>
                    </a:lnTo>
                    <a:lnTo>
                      <a:pt x="2453" y="986"/>
                    </a:lnTo>
                    <a:lnTo>
                      <a:pt x="2487" y="1006"/>
                    </a:lnTo>
                    <a:lnTo>
                      <a:pt x="2520" y="1030"/>
                    </a:lnTo>
                    <a:lnTo>
                      <a:pt x="2550" y="1057"/>
                    </a:lnTo>
                    <a:lnTo>
                      <a:pt x="2578" y="1087"/>
                    </a:lnTo>
                    <a:lnTo>
                      <a:pt x="2603" y="1120"/>
                    </a:lnTo>
                    <a:lnTo>
                      <a:pt x="2581" y="1037"/>
                    </a:lnTo>
                    <a:lnTo>
                      <a:pt x="2555" y="955"/>
                    </a:lnTo>
                    <a:lnTo>
                      <a:pt x="2523" y="878"/>
                    </a:lnTo>
                    <a:lnTo>
                      <a:pt x="2485" y="801"/>
                    </a:lnTo>
                    <a:lnTo>
                      <a:pt x="2444" y="729"/>
                    </a:lnTo>
                    <a:lnTo>
                      <a:pt x="2397" y="659"/>
                    </a:lnTo>
                    <a:lnTo>
                      <a:pt x="2345" y="592"/>
                    </a:lnTo>
                    <a:lnTo>
                      <a:pt x="2291" y="529"/>
                    </a:lnTo>
                    <a:lnTo>
                      <a:pt x="2232" y="471"/>
                    </a:lnTo>
                    <a:lnTo>
                      <a:pt x="2169" y="416"/>
                    </a:lnTo>
                    <a:lnTo>
                      <a:pt x="2103" y="365"/>
                    </a:lnTo>
                    <a:lnTo>
                      <a:pt x="2034" y="319"/>
                    </a:lnTo>
                    <a:lnTo>
                      <a:pt x="1961" y="277"/>
                    </a:lnTo>
                    <a:lnTo>
                      <a:pt x="1886" y="240"/>
                    </a:lnTo>
                    <a:lnTo>
                      <a:pt x="1807" y="209"/>
                    </a:lnTo>
                    <a:lnTo>
                      <a:pt x="1727" y="182"/>
                    </a:lnTo>
                    <a:lnTo>
                      <a:pt x="1644" y="161"/>
                    </a:lnTo>
                    <a:lnTo>
                      <a:pt x="1559" y="146"/>
                    </a:lnTo>
                    <a:lnTo>
                      <a:pt x="1472" y="136"/>
                    </a:lnTo>
                    <a:lnTo>
                      <a:pt x="1383" y="133"/>
                    </a:lnTo>
                    <a:close/>
                    <a:moveTo>
                      <a:pt x="1383" y="0"/>
                    </a:moveTo>
                    <a:lnTo>
                      <a:pt x="1477" y="4"/>
                    </a:lnTo>
                    <a:lnTo>
                      <a:pt x="1570" y="13"/>
                    </a:lnTo>
                    <a:lnTo>
                      <a:pt x="1662" y="29"/>
                    </a:lnTo>
                    <a:lnTo>
                      <a:pt x="1751" y="50"/>
                    </a:lnTo>
                    <a:lnTo>
                      <a:pt x="1837" y="78"/>
                    </a:lnTo>
                    <a:lnTo>
                      <a:pt x="1922" y="111"/>
                    </a:lnTo>
                    <a:lnTo>
                      <a:pt x="2003" y="148"/>
                    </a:lnTo>
                    <a:lnTo>
                      <a:pt x="2081" y="191"/>
                    </a:lnTo>
                    <a:lnTo>
                      <a:pt x="2156" y="239"/>
                    </a:lnTo>
                    <a:lnTo>
                      <a:pt x="2228" y="292"/>
                    </a:lnTo>
                    <a:lnTo>
                      <a:pt x="2296" y="349"/>
                    </a:lnTo>
                    <a:lnTo>
                      <a:pt x="2360" y="410"/>
                    </a:lnTo>
                    <a:lnTo>
                      <a:pt x="2421" y="475"/>
                    </a:lnTo>
                    <a:lnTo>
                      <a:pt x="2478" y="544"/>
                    </a:lnTo>
                    <a:lnTo>
                      <a:pt x="2530" y="618"/>
                    </a:lnTo>
                    <a:lnTo>
                      <a:pt x="2577" y="693"/>
                    </a:lnTo>
                    <a:lnTo>
                      <a:pt x="2620" y="772"/>
                    </a:lnTo>
                    <a:lnTo>
                      <a:pt x="2657" y="855"/>
                    </a:lnTo>
                    <a:lnTo>
                      <a:pt x="2690" y="939"/>
                    </a:lnTo>
                    <a:lnTo>
                      <a:pt x="2717" y="1026"/>
                    </a:lnTo>
                    <a:lnTo>
                      <a:pt x="2738" y="1117"/>
                    </a:lnTo>
                    <a:lnTo>
                      <a:pt x="2753" y="1209"/>
                    </a:lnTo>
                    <a:lnTo>
                      <a:pt x="2763" y="1303"/>
                    </a:lnTo>
                    <a:lnTo>
                      <a:pt x="2766" y="1397"/>
                    </a:lnTo>
                    <a:lnTo>
                      <a:pt x="2765" y="1434"/>
                    </a:lnTo>
                    <a:lnTo>
                      <a:pt x="2763" y="1471"/>
                    </a:lnTo>
                    <a:lnTo>
                      <a:pt x="2781" y="1492"/>
                    </a:lnTo>
                    <a:lnTo>
                      <a:pt x="2797" y="1517"/>
                    </a:lnTo>
                    <a:lnTo>
                      <a:pt x="2809" y="1544"/>
                    </a:lnTo>
                    <a:lnTo>
                      <a:pt x="2817" y="1574"/>
                    </a:lnTo>
                    <a:lnTo>
                      <a:pt x="2823" y="1608"/>
                    </a:lnTo>
                    <a:lnTo>
                      <a:pt x="2824" y="1643"/>
                    </a:lnTo>
                    <a:lnTo>
                      <a:pt x="2821" y="1681"/>
                    </a:lnTo>
                    <a:lnTo>
                      <a:pt x="2816" y="1714"/>
                    </a:lnTo>
                    <a:lnTo>
                      <a:pt x="2809" y="1748"/>
                    </a:lnTo>
                    <a:lnTo>
                      <a:pt x="2799" y="1783"/>
                    </a:lnTo>
                    <a:lnTo>
                      <a:pt x="2785" y="1816"/>
                    </a:lnTo>
                    <a:lnTo>
                      <a:pt x="2770" y="1848"/>
                    </a:lnTo>
                    <a:lnTo>
                      <a:pt x="2752" y="1879"/>
                    </a:lnTo>
                    <a:lnTo>
                      <a:pt x="2731" y="1907"/>
                    </a:lnTo>
                    <a:lnTo>
                      <a:pt x="2708" y="1929"/>
                    </a:lnTo>
                    <a:lnTo>
                      <a:pt x="2682" y="1949"/>
                    </a:lnTo>
                    <a:lnTo>
                      <a:pt x="2644" y="1970"/>
                    </a:lnTo>
                    <a:lnTo>
                      <a:pt x="2644" y="1970"/>
                    </a:lnTo>
                    <a:lnTo>
                      <a:pt x="2661" y="1979"/>
                    </a:lnTo>
                    <a:lnTo>
                      <a:pt x="2628" y="2036"/>
                    </a:lnTo>
                    <a:lnTo>
                      <a:pt x="2618" y="2053"/>
                    </a:lnTo>
                    <a:lnTo>
                      <a:pt x="2604" y="2069"/>
                    </a:lnTo>
                    <a:lnTo>
                      <a:pt x="2587" y="2083"/>
                    </a:lnTo>
                    <a:lnTo>
                      <a:pt x="2548" y="2147"/>
                    </a:lnTo>
                    <a:lnTo>
                      <a:pt x="2505" y="2210"/>
                    </a:lnTo>
                    <a:lnTo>
                      <a:pt x="2461" y="2271"/>
                    </a:lnTo>
                    <a:lnTo>
                      <a:pt x="2413" y="2328"/>
                    </a:lnTo>
                    <a:lnTo>
                      <a:pt x="2360" y="2384"/>
                    </a:lnTo>
                    <a:lnTo>
                      <a:pt x="2307" y="2436"/>
                    </a:lnTo>
                    <a:lnTo>
                      <a:pt x="2280" y="2510"/>
                    </a:lnTo>
                    <a:lnTo>
                      <a:pt x="2249" y="2581"/>
                    </a:lnTo>
                    <a:lnTo>
                      <a:pt x="2216" y="2650"/>
                    </a:lnTo>
                    <a:lnTo>
                      <a:pt x="2179" y="2717"/>
                    </a:lnTo>
                    <a:lnTo>
                      <a:pt x="2139" y="2782"/>
                    </a:lnTo>
                    <a:lnTo>
                      <a:pt x="2098" y="2843"/>
                    </a:lnTo>
                    <a:lnTo>
                      <a:pt x="2054" y="2902"/>
                    </a:lnTo>
                    <a:lnTo>
                      <a:pt x="2009" y="2960"/>
                    </a:lnTo>
                    <a:lnTo>
                      <a:pt x="1962" y="3012"/>
                    </a:lnTo>
                    <a:lnTo>
                      <a:pt x="1914" y="3063"/>
                    </a:lnTo>
                    <a:lnTo>
                      <a:pt x="1865" y="3111"/>
                    </a:lnTo>
                    <a:lnTo>
                      <a:pt x="1817" y="3154"/>
                    </a:lnTo>
                    <a:lnTo>
                      <a:pt x="1768" y="3195"/>
                    </a:lnTo>
                    <a:lnTo>
                      <a:pt x="1719" y="3231"/>
                    </a:lnTo>
                    <a:lnTo>
                      <a:pt x="1671" y="3264"/>
                    </a:lnTo>
                    <a:lnTo>
                      <a:pt x="1624" y="3293"/>
                    </a:lnTo>
                    <a:lnTo>
                      <a:pt x="1579" y="3318"/>
                    </a:lnTo>
                    <a:lnTo>
                      <a:pt x="1535" y="3338"/>
                    </a:lnTo>
                    <a:lnTo>
                      <a:pt x="1493" y="3354"/>
                    </a:lnTo>
                    <a:lnTo>
                      <a:pt x="1454" y="3366"/>
                    </a:lnTo>
                    <a:lnTo>
                      <a:pt x="1417" y="3374"/>
                    </a:lnTo>
                    <a:lnTo>
                      <a:pt x="1383" y="3376"/>
                    </a:lnTo>
                    <a:lnTo>
                      <a:pt x="1349" y="3374"/>
                    </a:lnTo>
                    <a:lnTo>
                      <a:pt x="1313" y="3366"/>
                    </a:lnTo>
                    <a:lnTo>
                      <a:pt x="1274" y="3354"/>
                    </a:lnTo>
                    <a:lnTo>
                      <a:pt x="1232" y="3338"/>
                    </a:lnTo>
                    <a:lnTo>
                      <a:pt x="1188" y="3318"/>
                    </a:lnTo>
                    <a:lnTo>
                      <a:pt x="1142" y="3293"/>
                    </a:lnTo>
                    <a:lnTo>
                      <a:pt x="1096" y="3264"/>
                    </a:lnTo>
                    <a:lnTo>
                      <a:pt x="1048" y="3231"/>
                    </a:lnTo>
                    <a:lnTo>
                      <a:pt x="999" y="3195"/>
                    </a:lnTo>
                    <a:lnTo>
                      <a:pt x="950" y="3154"/>
                    </a:lnTo>
                    <a:lnTo>
                      <a:pt x="902" y="3111"/>
                    </a:lnTo>
                    <a:lnTo>
                      <a:pt x="853" y="3063"/>
                    </a:lnTo>
                    <a:lnTo>
                      <a:pt x="805" y="3012"/>
                    </a:lnTo>
                    <a:lnTo>
                      <a:pt x="758" y="2960"/>
                    </a:lnTo>
                    <a:lnTo>
                      <a:pt x="713" y="2902"/>
                    </a:lnTo>
                    <a:lnTo>
                      <a:pt x="669" y="2843"/>
                    </a:lnTo>
                    <a:lnTo>
                      <a:pt x="628" y="2782"/>
                    </a:lnTo>
                    <a:lnTo>
                      <a:pt x="588" y="2717"/>
                    </a:lnTo>
                    <a:lnTo>
                      <a:pt x="551" y="2650"/>
                    </a:lnTo>
                    <a:lnTo>
                      <a:pt x="518" y="2581"/>
                    </a:lnTo>
                    <a:lnTo>
                      <a:pt x="487" y="2510"/>
                    </a:lnTo>
                    <a:lnTo>
                      <a:pt x="461" y="2436"/>
                    </a:lnTo>
                    <a:lnTo>
                      <a:pt x="397" y="2375"/>
                    </a:lnTo>
                    <a:lnTo>
                      <a:pt x="338" y="2310"/>
                    </a:lnTo>
                    <a:lnTo>
                      <a:pt x="283" y="2241"/>
                    </a:lnTo>
                    <a:lnTo>
                      <a:pt x="232" y="2170"/>
                    </a:lnTo>
                    <a:lnTo>
                      <a:pt x="186" y="2094"/>
                    </a:lnTo>
                    <a:lnTo>
                      <a:pt x="144" y="2016"/>
                    </a:lnTo>
                    <a:lnTo>
                      <a:pt x="107" y="1935"/>
                    </a:lnTo>
                    <a:lnTo>
                      <a:pt x="75" y="1851"/>
                    </a:lnTo>
                    <a:lnTo>
                      <a:pt x="49" y="1764"/>
                    </a:lnTo>
                    <a:lnTo>
                      <a:pt x="28" y="1676"/>
                    </a:lnTo>
                    <a:lnTo>
                      <a:pt x="13" y="1585"/>
                    </a:lnTo>
                    <a:lnTo>
                      <a:pt x="3" y="1492"/>
                    </a:lnTo>
                    <a:lnTo>
                      <a:pt x="0" y="1397"/>
                    </a:lnTo>
                    <a:lnTo>
                      <a:pt x="3" y="1303"/>
                    </a:lnTo>
                    <a:lnTo>
                      <a:pt x="13" y="1209"/>
                    </a:lnTo>
                    <a:lnTo>
                      <a:pt x="29" y="1117"/>
                    </a:lnTo>
                    <a:lnTo>
                      <a:pt x="50" y="1026"/>
                    </a:lnTo>
                    <a:lnTo>
                      <a:pt x="77" y="939"/>
                    </a:lnTo>
                    <a:lnTo>
                      <a:pt x="109" y="855"/>
                    </a:lnTo>
                    <a:lnTo>
                      <a:pt x="146" y="772"/>
                    </a:lnTo>
                    <a:lnTo>
                      <a:pt x="189" y="693"/>
                    </a:lnTo>
                    <a:lnTo>
                      <a:pt x="237" y="618"/>
                    </a:lnTo>
                    <a:lnTo>
                      <a:pt x="289" y="544"/>
                    </a:lnTo>
                    <a:lnTo>
                      <a:pt x="345" y="475"/>
                    </a:lnTo>
                    <a:lnTo>
                      <a:pt x="406" y="410"/>
                    </a:lnTo>
                    <a:lnTo>
                      <a:pt x="471" y="349"/>
                    </a:lnTo>
                    <a:lnTo>
                      <a:pt x="539" y="292"/>
                    </a:lnTo>
                    <a:lnTo>
                      <a:pt x="611" y="239"/>
                    </a:lnTo>
                    <a:lnTo>
                      <a:pt x="685" y="191"/>
                    </a:lnTo>
                    <a:lnTo>
                      <a:pt x="764" y="148"/>
                    </a:lnTo>
                    <a:lnTo>
                      <a:pt x="845" y="111"/>
                    </a:lnTo>
                    <a:lnTo>
                      <a:pt x="930" y="78"/>
                    </a:lnTo>
                    <a:lnTo>
                      <a:pt x="1016" y="50"/>
                    </a:lnTo>
                    <a:lnTo>
                      <a:pt x="1105" y="29"/>
                    </a:lnTo>
                    <a:lnTo>
                      <a:pt x="1196" y="13"/>
                    </a:lnTo>
                    <a:lnTo>
                      <a:pt x="1288" y="4"/>
                    </a:lnTo>
                    <a:lnTo>
                      <a:pt x="13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07" name="Group 106"/>
          <p:cNvGrpSpPr/>
          <p:nvPr/>
        </p:nvGrpSpPr>
        <p:grpSpPr>
          <a:xfrm>
            <a:off x="628652" y="4005684"/>
            <a:ext cx="1551215" cy="403807"/>
            <a:chOff x="838202" y="5340910"/>
            <a:chExt cx="2068286" cy="538409"/>
          </a:xfrm>
        </p:grpSpPr>
        <p:sp>
          <p:nvSpPr>
            <p:cNvPr id="13" name="Rectangle 12"/>
            <p:cNvSpPr/>
            <p:nvPr/>
          </p:nvSpPr>
          <p:spPr>
            <a:xfrm>
              <a:off x="838202" y="5340910"/>
              <a:ext cx="2068286" cy="538409"/>
            </a:xfrm>
            <a:prstGeom prst="rect">
              <a:avLst/>
            </a:prstGeom>
            <a:solidFill>
              <a:srgbClr val="000000"/>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閱讀</a:t>
              </a:r>
              <a:r>
                <a:rPr lang="en-US" sz="900" dirty="0">
                  <a:solidFill>
                    <a:prstClr val="white"/>
                  </a:solidFill>
                  <a:latin typeface="Calibri"/>
                  <a:ea typeface="Heiti TC Light"/>
                  <a:cs typeface="Calibri"/>
                </a:rPr>
                <a:t>Reading</a:t>
              </a:r>
            </a:p>
          </p:txBody>
        </p:sp>
        <p:grpSp>
          <p:nvGrpSpPr>
            <p:cNvPr id="89" name="Group 77"/>
            <p:cNvGrpSpPr>
              <a:grpSpLocks noChangeAspect="1"/>
            </p:cNvGrpSpPr>
            <p:nvPr/>
          </p:nvGrpSpPr>
          <p:grpSpPr bwMode="auto">
            <a:xfrm>
              <a:off x="1096681" y="5434422"/>
              <a:ext cx="272877" cy="336005"/>
              <a:chOff x="-84" y="495"/>
              <a:chExt cx="268" cy="330"/>
            </a:xfrm>
            <a:solidFill>
              <a:srgbClr val="0CB27C"/>
            </a:solidFill>
          </p:grpSpPr>
          <p:sp>
            <p:nvSpPr>
              <p:cNvPr id="92" name="Freeform 79"/>
              <p:cNvSpPr>
                <a:spLocks noEditPoints="1"/>
              </p:cNvSpPr>
              <p:nvPr/>
            </p:nvSpPr>
            <p:spPr bwMode="auto">
              <a:xfrm>
                <a:off x="-40" y="495"/>
                <a:ext cx="189" cy="114"/>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93" name="Freeform 80"/>
              <p:cNvSpPr>
                <a:spLocks noEditPoints="1"/>
              </p:cNvSpPr>
              <p:nvPr/>
            </p:nvSpPr>
            <p:spPr bwMode="auto">
              <a:xfrm>
                <a:off x="-84" y="607"/>
                <a:ext cx="268" cy="218"/>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06" name="Group 105"/>
          <p:cNvGrpSpPr/>
          <p:nvPr/>
        </p:nvGrpSpPr>
        <p:grpSpPr>
          <a:xfrm>
            <a:off x="628652" y="4404958"/>
            <a:ext cx="1553240" cy="403806"/>
            <a:chOff x="838202" y="5873277"/>
            <a:chExt cx="2070984" cy="538408"/>
          </a:xfrm>
        </p:grpSpPr>
        <p:sp>
          <p:nvSpPr>
            <p:cNvPr id="14" name="Round Single Corner Rectangle 13"/>
            <p:cNvSpPr/>
            <p:nvPr/>
          </p:nvSpPr>
          <p:spPr>
            <a:xfrm flipH="1" flipV="1">
              <a:off x="838202" y="5873277"/>
              <a:ext cx="2068286" cy="538408"/>
            </a:xfrm>
            <a:prstGeom prst="round1Rect">
              <a:avLst/>
            </a:prstGeom>
            <a:solidFill>
              <a:srgbClr val="000000"/>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00" dirty="0">
                <a:solidFill>
                  <a:prstClr val="white"/>
                </a:solidFill>
                <a:latin typeface="Calibri"/>
                <a:ea typeface="Heiti TC Light"/>
                <a:cs typeface="Calibri"/>
              </a:endParaRPr>
            </a:p>
          </p:txBody>
        </p:sp>
        <p:sp>
          <p:nvSpPr>
            <p:cNvPr id="17" name="Rectangle 16"/>
            <p:cNvSpPr/>
            <p:nvPr/>
          </p:nvSpPr>
          <p:spPr>
            <a:xfrm>
              <a:off x="1292700" y="6003982"/>
              <a:ext cx="1616486" cy="307776"/>
            </a:xfrm>
            <a:prstGeom prst="rect">
              <a:avLst/>
            </a:prstGeom>
            <a:solidFill>
              <a:srgbClr val="000000"/>
            </a:solidFill>
            <a:ln>
              <a:noFill/>
            </a:ln>
          </p:spPr>
          <p:txBody>
            <a:bodyPr wrap="none">
              <a:spAutoFit/>
            </a:bodyPr>
            <a:lstStyle/>
            <a:p>
              <a:pPr algn="ctr" defTabSz="685783"/>
              <a:r>
                <a:rPr lang="zh-TW" altLang="en-US" sz="900" dirty="0">
                  <a:solidFill>
                    <a:prstClr val="white"/>
                  </a:solidFill>
                  <a:latin typeface="Calibri"/>
                  <a:ea typeface="Heiti TC Light"/>
                  <a:cs typeface="Calibri"/>
                </a:rPr>
                <a:t>雜項</a:t>
              </a:r>
              <a:r>
                <a:rPr lang="en-US" sz="900" dirty="0">
                  <a:solidFill>
                    <a:prstClr val="white"/>
                  </a:solidFill>
                  <a:latin typeface="Calibri"/>
                  <a:ea typeface="Heiti TC Light"/>
                  <a:cs typeface="Calibri"/>
                </a:rPr>
                <a:t>MISCELLANEOUS</a:t>
              </a:r>
            </a:p>
          </p:txBody>
        </p:sp>
        <p:grpSp>
          <p:nvGrpSpPr>
            <p:cNvPr id="95" name="Group 83"/>
            <p:cNvGrpSpPr>
              <a:grpSpLocks noChangeAspect="1"/>
            </p:cNvGrpSpPr>
            <p:nvPr/>
          </p:nvGrpSpPr>
          <p:grpSpPr bwMode="auto">
            <a:xfrm>
              <a:off x="1084601" y="5967837"/>
              <a:ext cx="328173" cy="349289"/>
              <a:chOff x="-271" y="303"/>
              <a:chExt cx="373" cy="397"/>
            </a:xfrm>
            <a:solidFill>
              <a:srgbClr val="0CB27C"/>
            </a:solidFill>
          </p:grpSpPr>
          <p:sp>
            <p:nvSpPr>
              <p:cNvPr id="98" name="Freeform 85"/>
              <p:cNvSpPr>
                <a:spLocks noEditPoints="1"/>
              </p:cNvSpPr>
              <p:nvPr/>
            </p:nvSpPr>
            <p:spPr bwMode="auto">
              <a:xfrm>
                <a:off x="-271" y="361"/>
                <a:ext cx="373" cy="28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99" name="Freeform 86"/>
              <p:cNvSpPr>
                <a:spLocks noEditPoints="1"/>
              </p:cNvSpPr>
              <p:nvPr/>
            </p:nvSpPr>
            <p:spPr bwMode="auto">
              <a:xfrm>
                <a:off x="-149" y="303"/>
                <a:ext cx="135" cy="51"/>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0" name="Freeform 87"/>
              <p:cNvSpPr>
                <a:spLocks noEditPoints="1"/>
              </p:cNvSpPr>
              <p:nvPr/>
            </p:nvSpPr>
            <p:spPr bwMode="auto">
              <a:xfrm>
                <a:off x="-149" y="649"/>
                <a:ext cx="135" cy="51"/>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1" name="Freeform 88"/>
              <p:cNvSpPr>
                <a:spLocks/>
              </p:cNvSpPr>
              <p:nvPr/>
            </p:nvSpPr>
            <p:spPr bwMode="auto">
              <a:xfrm>
                <a:off x="-161" y="400"/>
                <a:ext cx="50" cy="51"/>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2" name="Freeform 89"/>
              <p:cNvSpPr>
                <a:spLocks/>
              </p:cNvSpPr>
              <p:nvPr/>
            </p:nvSpPr>
            <p:spPr bwMode="auto">
              <a:xfrm>
                <a:off x="-181" y="453"/>
                <a:ext cx="90" cy="157"/>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3" name="Freeform 90"/>
              <p:cNvSpPr>
                <a:spLocks/>
              </p:cNvSpPr>
              <p:nvPr/>
            </p:nvSpPr>
            <p:spPr bwMode="auto">
              <a:xfrm>
                <a:off x="-52" y="400"/>
                <a:ext cx="51" cy="51"/>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4" name="Freeform 91"/>
              <p:cNvSpPr>
                <a:spLocks/>
              </p:cNvSpPr>
              <p:nvPr/>
            </p:nvSpPr>
            <p:spPr bwMode="auto">
              <a:xfrm>
                <a:off x="-72" y="453"/>
                <a:ext cx="90" cy="157"/>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sp>
        <p:nvSpPr>
          <p:cNvPr id="115" name="Isosceles Triangle 114"/>
          <p:cNvSpPr/>
          <p:nvPr/>
        </p:nvSpPr>
        <p:spPr>
          <a:xfrm rot="5400000">
            <a:off x="2142738" y="3365941"/>
            <a:ext cx="179614" cy="107414"/>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a:solidFill>
                <a:prstClr val="white"/>
              </a:solidFill>
              <a:latin typeface="Calibri"/>
              <a:ea typeface="Heiti TC Light"/>
              <a:cs typeface="Calibri"/>
            </a:endParaRPr>
          </a:p>
        </p:txBody>
      </p:sp>
      <p:cxnSp>
        <p:nvCxnSpPr>
          <p:cNvPr id="117" name="Straight Connector 116"/>
          <p:cNvCxnSpPr/>
          <p:nvPr/>
        </p:nvCxnSpPr>
        <p:spPr>
          <a:xfrm>
            <a:off x="2179865" y="1594921"/>
            <a:ext cx="630936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3791495" y="3005336"/>
            <a:ext cx="3634740" cy="0"/>
          </a:xfrm>
          <a:prstGeom prst="line">
            <a:avLst/>
          </a:prstGeom>
          <a:ln>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5326380" y="3016887"/>
            <a:ext cx="3634740" cy="0"/>
          </a:xfrm>
          <a:prstGeom prst="line">
            <a:avLst/>
          </a:prstGeom>
          <a:ln>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189664" y="3622853"/>
            <a:ext cx="630936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167942" y="4017220"/>
            <a:ext cx="630936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sp>
        <p:nvSpPr>
          <p:cNvPr id="97" name="Isosceles Triangle 96"/>
          <p:cNvSpPr/>
          <p:nvPr/>
        </p:nvSpPr>
        <p:spPr>
          <a:xfrm rot="5400000">
            <a:off x="2142738" y="4174201"/>
            <a:ext cx="179614" cy="107414"/>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a:solidFill>
                <a:prstClr val="white"/>
              </a:solidFill>
              <a:latin typeface="Calibri"/>
              <a:ea typeface="Heiti TC Light"/>
              <a:cs typeface="Calibri"/>
            </a:endParaRPr>
          </a:p>
        </p:txBody>
      </p:sp>
      <p:sp>
        <p:nvSpPr>
          <p:cNvPr id="129" name="Rectangle 128"/>
          <p:cNvSpPr/>
          <p:nvPr/>
        </p:nvSpPr>
        <p:spPr>
          <a:xfrm>
            <a:off x="2471365" y="3648341"/>
            <a:ext cx="2436853" cy="407802"/>
          </a:xfrm>
          <a:prstGeom prst="rect">
            <a:avLst/>
          </a:prstGeom>
        </p:spPr>
        <p:txBody>
          <a:bodyPr wrap="none" lIns="68579" tIns="34289" rIns="68579" bIns="34289">
            <a:spAutoFit/>
          </a:bodyPr>
          <a:lstStyle/>
          <a:p>
            <a:pPr defTabSz="685783" fontAlgn="ctr"/>
            <a:r>
              <a:rPr lang="zh-TW" altLang="en-US" sz="1100" cap="all" dirty="0">
                <a:solidFill>
                  <a:prstClr val="white"/>
                </a:solidFill>
                <a:latin typeface="Calibri"/>
                <a:ea typeface="Heiti TC Light"/>
                <a:cs typeface="Calibri"/>
              </a:rPr>
              <a:t>個人護理產品及服</a:t>
            </a:r>
            <a:r>
              <a:rPr lang="zh-TW" altLang="en-US" sz="1100" cap="all" dirty="0" smtClean="0">
                <a:solidFill>
                  <a:prstClr val="white"/>
                </a:solidFill>
                <a:latin typeface="Calibri"/>
                <a:ea typeface="Heiti TC Light"/>
                <a:cs typeface="Calibri"/>
              </a:rPr>
              <a:t>務</a:t>
            </a:r>
            <a:endParaRPr lang="en-US" altLang="zh-TW" sz="1100" cap="all" dirty="0" smtClean="0">
              <a:solidFill>
                <a:prstClr val="white"/>
              </a:solidFill>
              <a:latin typeface="Calibri"/>
              <a:ea typeface="Heiti TC Light"/>
              <a:cs typeface="Calibri"/>
            </a:endParaRPr>
          </a:p>
          <a:p>
            <a:pPr defTabSz="685783" fontAlgn="ctr"/>
            <a:r>
              <a:rPr lang="en-US" sz="1100" cap="all" dirty="0" smtClean="0">
                <a:solidFill>
                  <a:prstClr val="white"/>
                </a:solidFill>
                <a:latin typeface="Calibri"/>
                <a:ea typeface="Heiti TC Light"/>
                <a:cs typeface="Calibri"/>
              </a:rPr>
              <a:t>Personal care products &amp; services</a:t>
            </a:r>
            <a:endParaRPr lang="en-US" sz="1100" cap="all" dirty="0">
              <a:solidFill>
                <a:prstClr val="white"/>
              </a:solidFill>
              <a:latin typeface="Calibri"/>
              <a:ea typeface="Heiti TC Light"/>
              <a:cs typeface="Calibri"/>
            </a:endParaRPr>
          </a:p>
        </p:txBody>
      </p:sp>
      <p:sp>
        <p:nvSpPr>
          <p:cNvPr id="132" name="Rectangle 131"/>
          <p:cNvSpPr/>
          <p:nvPr/>
        </p:nvSpPr>
        <p:spPr>
          <a:xfrm>
            <a:off x="2471365" y="4138677"/>
            <a:ext cx="1937549" cy="238525"/>
          </a:xfrm>
          <a:prstGeom prst="rect">
            <a:avLst/>
          </a:prstGeom>
        </p:spPr>
        <p:txBody>
          <a:bodyPr wrap="none" lIns="68579" tIns="34289" rIns="68579" bIns="34289">
            <a:spAutoFit/>
          </a:bodyPr>
          <a:lstStyle/>
          <a:p>
            <a:pPr defTabSz="685783" fontAlgn="ctr"/>
            <a:r>
              <a:rPr lang="zh-TW" altLang="en-US" sz="1100" cap="all" dirty="0">
                <a:solidFill>
                  <a:prstClr val="white"/>
                </a:solidFill>
                <a:latin typeface="Calibri"/>
                <a:ea typeface="Heiti TC Light"/>
                <a:cs typeface="Calibri"/>
              </a:rPr>
              <a:t>個人護理產品及服務</a:t>
            </a:r>
            <a:r>
              <a:rPr lang="en-US" sz="1100" cap="all" dirty="0" smtClean="0">
                <a:solidFill>
                  <a:prstClr val="white"/>
                </a:solidFill>
                <a:latin typeface="Calibri"/>
                <a:ea typeface="Heiti TC Light"/>
                <a:cs typeface="Calibri"/>
              </a:rPr>
              <a:t>reading</a:t>
            </a:r>
            <a:endParaRPr lang="en-US" sz="1100" cap="all" dirty="0">
              <a:solidFill>
                <a:prstClr val="white"/>
              </a:solidFill>
              <a:latin typeface="Calibri"/>
              <a:ea typeface="Heiti TC Light"/>
              <a:cs typeface="Calibri"/>
            </a:endParaRPr>
          </a:p>
        </p:txBody>
      </p:sp>
      <p:sp>
        <p:nvSpPr>
          <p:cNvPr id="135" name="Rectangle 134"/>
          <p:cNvSpPr/>
          <p:nvPr/>
        </p:nvSpPr>
        <p:spPr>
          <a:xfrm>
            <a:off x="2471769" y="4426531"/>
            <a:ext cx="2429758" cy="407802"/>
          </a:xfrm>
          <a:prstGeom prst="rect">
            <a:avLst/>
          </a:prstGeom>
        </p:spPr>
        <p:txBody>
          <a:bodyPr wrap="none" lIns="68579" tIns="34289" rIns="68579" bIns="34289">
            <a:spAutoFit/>
          </a:bodyPr>
          <a:lstStyle/>
          <a:p>
            <a:pPr defTabSz="685783" fontAlgn="ctr"/>
            <a:r>
              <a:rPr lang="zh-TW" altLang="en-US" sz="1100" cap="all" dirty="0">
                <a:solidFill>
                  <a:prstClr val="white"/>
                </a:solidFill>
                <a:latin typeface="Calibri"/>
                <a:ea typeface="Heiti TC Light"/>
                <a:cs typeface="Calibri"/>
              </a:rPr>
              <a:t>雜</a:t>
            </a:r>
            <a:r>
              <a:rPr lang="zh-TW" altLang="en-US" sz="1100" cap="all" dirty="0" smtClean="0">
                <a:solidFill>
                  <a:prstClr val="white"/>
                </a:solidFill>
                <a:latin typeface="Calibri"/>
                <a:ea typeface="Heiti TC Light"/>
                <a:cs typeface="Calibri"/>
              </a:rPr>
              <a:t>項物品及服務</a:t>
            </a:r>
            <a:endParaRPr lang="en-US" altLang="zh-TW" sz="1100" cap="all" dirty="0">
              <a:solidFill>
                <a:prstClr val="white"/>
              </a:solidFill>
              <a:latin typeface="Calibri"/>
              <a:ea typeface="Heiti TC Light"/>
              <a:cs typeface="Calibri"/>
            </a:endParaRPr>
          </a:p>
          <a:p>
            <a:pPr defTabSz="685783" fontAlgn="ctr"/>
            <a:r>
              <a:rPr lang="en-US" sz="1100" cap="all" dirty="0" smtClean="0">
                <a:solidFill>
                  <a:prstClr val="white"/>
                </a:solidFill>
                <a:latin typeface="Calibri"/>
                <a:ea typeface="Heiti TC Light"/>
                <a:cs typeface="Calibri"/>
              </a:rPr>
              <a:t>MISCELLANEOUS GOODS and </a:t>
            </a:r>
            <a:r>
              <a:rPr lang="en-US" sz="1100" dirty="0">
                <a:solidFill>
                  <a:prstClr val="white"/>
                </a:solidFill>
                <a:latin typeface="Calibri"/>
                <a:ea typeface="Heiti TC Light"/>
                <a:cs typeface="Calibri"/>
              </a:rPr>
              <a:t>SERVICES</a:t>
            </a:r>
            <a:endParaRPr lang="en-US" sz="1100" cap="all" dirty="0">
              <a:solidFill>
                <a:prstClr val="white"/>
              </a:solidFill>
              <a:latin typeface="Calibri"/>
              <a:ea typeface="Heiti TC Light"/>
              <a:cs typeface="Calibri"/>
            </a:endParaRPr>
          </a:p>
        </p:txBody>
      </p:sp>
      <p:sp>
        <p:nvSpPr>
          <p:cNvPr id="96" name="Isosceles Triangle 95"/>
          <p:cNvSpPr/>
          <p:nvPr/>
        </p:nvSpPr>
        <p:spPr>
          <a:xfrm rot="5400000">
            <a:off x="2140461" y="3773382"/>
            <a:ext cx="179614" cy="107414"/>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a:solidFill>
                <a:prstClr val="white"/>
              </a:solidFill>
              <a:latin typeface="Calibri"/>
              <a:ea typeface="Heiti TC Light"/>
              <a:cs typeface="Calibri"/>
            </a:endParaRPr>
          </a:p>
        </p:txBody>
      </p:sp>
      <p:sp>
        <p:nvSpPr>
          <p:cNvPr id="124" name="Isosceles Triangle 123"/>
          <p:cNvSpPr/>
          <p:nvPr/>
        </p:nvSpPr>
        <p:spPr>
          <a:xfrm rot="5400000">
            <a:off x="2121741" y="4564807"/>
            <a:ext cx="179614" cy="107414"/>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a:solidFill>
                <a:prstClr val="white"/>
              </a:solidFill>
              <a:latin typeface="Calibri"/>
              <a:ea typeface="Heiti TC Light"/>
              <a:cs typeface="Calibri"/>
            </a:endParaRPr>
          </a:p>
        </p:txBody>
      </p:sp>
      <p:cxnSp>
        <p:nvCxnSpPr>
          <p:cNvPr id="127" name="Straight Connector 126"/>
          <p:cNvCxnSpPr/>
          <p:nvPr/>
        </p:nvCxnSpPr>
        <p:spPr>
          <a:xfrm>
            <a:off x="2170070" y="4422562"/>
            <a:ext cx="630936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graphicFrame>
        <p:nvGraphicFramePr>
          <p:cNvPr id="128" name="Table 127"/>
          <p:cNvGraphicFramePr>
            <a:graphicFrameLocks noGrp="1"/>
          </p:cNvGraphicFramePr>
          <p:nvPr>
            <p:extLst>
              <p:ext uri="{D42A27DB-BD31-4B8C-83A1-F6EECF244321}">
                <p14:modId xmlns:p14="http://schemas.microsoft.com/office/powerpoint/2010/main" val="1104493631"/>
              </p:ext>
            </p:extLst>
          </p:nvPr>
        </p:nvGraphicFramePr>
        <p:xfrm>
          <a:off x="2426804" y="1594921"/>
          <a:ext cx="4710412" cy="2023310"/>
        </p:xfrm>
        <a:graphic>
          <a:graphicData uri="http://schemas.openxmlformats.org/drawingml/2006/table">
            <a:tbl>
              <a:tblPr>
                <a:tableStyleId>{BDBED569-4797-4DF1-A0F4-6AAB3CD982D8}</a:tableStyleId>
              </a:tblPr>
              <a:tblGrid>
                <a:gridCol w="3198389"/>
                <a:gridCol w="1512023"/>
              </a:tblGrid>
              <a:tr h="496968">
                <a:tc>
                  <a:txBody>
                    <a:bodyPr/>
                    <a:lstStyle/>
                    <a:p>
                      <a:pPr algn="l" fontAlgn="ctr"/>
                      <a:r>
                        <a:rPr lang="zh-TW" altLang="en-US" sz="1100" u="none" strike="noStrike" cap="all" baseline="0" dirty="0" smtClean="0">
                          <a:solidFill>
                            <a:schemeClr val="bg1"/>
                          </a:solidFill>
                          <a:effectLst/>
                          <a:latin typeface="+mn-lt"/>
                          <a:ea typeface="儷黑 Pro"/>
                          <a:cs typeface="儷黑 Pro"/>
                        </a:rPr>
                        <a:t>電影娛樂</a:t>
                      </a:r>
                      <a:r>
                        <a:rPr lang="en-US" sz="1100" u="none" strike="noStrike" cap="all" baseline="0" dirty="0" smtClean="0">
                          <a:solidFill>
                            <a:schemeClr val="bg1"/>
                          </a:solidFill>
                          <a:effectLst/>
                          <a:latin typeface="+mn-lt"/>
                          <a:ea typeface="儷黑 Pro"/>
                          <a:cs typeface="儷黑 Pro"/>
                        </a:rPr>
                        <a:t>Cinema entertainment</a:t>
                      </a:r>
                      <a:endParaRPr lang="en-US" sz="1100" b="0" i="0" u="none" strike="noStrike" cap="all" baseline="0" dirty="0">
                        <a:solidFill>
                          <a:schemeClr val="bg1"/>
                        </a:solidFill>
                        <a:effectLst/>
                        <a:latin typeface="+mn-lt"/>
                        <a:ea typeface="儷黑 Pro"/>
                        <a:cs typeface="儷黑 Pro"/>
                      </a:endParaRPr>
                    </a:p>
                  </a:txBody>
                  <a:tcPr marL="13305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cap="all" baseline="0" dirty="0" smtClean="0">
                          <a:solidFill>
                            <a:schemeClr val="bg1"/>
                          </a:solidFill>
                          <a:effectLst/>
                          <a:latin typeface="+mn-lt"/>
                          <a:ea typeface="儷黑 Pro"/>
                          <a:cs typeface="儷黑 Pro"/>
                        </a:rPr>
                        <a:t>45</a:t>
                      </a:r>
                      <a:endParaRPr lang="en-US" sz="1100" b="0" i="0" u="none" strike="noStrike" cap="all" baseline="0"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532406">
                <a:tc>
                  <a:txBody>
                    <a:bodyPr/>
                    <a:lstStyle/>
                    <a:p>
                      <a:pPr algn="l" fontAlgn="ctr"/>
                      <a:r>
                        <a:rPr lang="zh-TW" altLang="en-US" sz="1100" u="none" strike="noStrike" cap="all" baseline="0" dirty="0" smtClean="0">
                          <a:solidFill>
                            <a:schemeClr val="bg1"/>
                          </a:solidFill>
                          <a:effectLst/>
                          <a:latin typeface="+mn-lt"/>
                          <a:ea typeface="儷黑 Pro"/>
                          <a:cs typeface="儷黑 Pro"/>
                        </a:rPr>
                        <a:t>旅遊</a:t>
                      </a:r>
                      <a:r>
                        <a:rPr lang="en-US" sz="1100" u="none" strike="noStrike" cap="all" baseline="0" dirty="0" smtClean="0">
                          <a:solidFill>
                            <a:schemeClr val="bg1"/>
                          </a:solidFill>
                          <a:effectLst/>
                          <a:latin typeface="+mn-lt"/>
                          <a:ea typeface="儷黑 Pro"/>
                          <a:cs typeface="儷黑 Pro"/>
                        </a:rPr>
                        <a:t>Package tours</a:t>
                      </a:r>
                      <a:endParaRPr lang="en-US" sz="1100" b="0" i="0" u="none" strike="noStrike" cap="all" baseline="0" dirty="0">
                        <a:solidFill>
                          <a:schemeClr val="bg1"/>
                        </a:solidFill>
                        <a:effectLst/>
                        <a:latin typeface="+mn-lt"/>
                        <a:ea typeface="儷黑 Pro"/>
                        <a:cs typeface="儷黑 Pro"/>
                      </a:endParaRPr>
                    </a:p>
                  </a:txBody>
                  <a:tcPr marL="13305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cap="all" baseline="0" dirty="0" smtClean="0">
                          <a:solidFill>
                            <a:schemeClr val="bg1"/>
                          </a:solidFill>
                          <a:effectLst/>
                          <a:latin typeface="+mn-lt"/>
                          <a:ea typeface="儷黑 Pro"/>
                          <a:cs typeface="儷黑 Pro"/>
                        </a:rPr>
                        <a:t>530</a:t>
                      </a:r>
                      <a:endParaRPr lang="en-US" sz="1100" b="0" i="0" u="none" strike="noStrike" cap="all" baseline="0"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496968">
                <a:tc>
                  <a:txBody>
                    <a:bodyPr/>
                    <a:lstStyle/>
                    <a:p>
                      <a:pPr algn="l" fontAlgn="ctr"/>
                      <a:r>
                        <a:rPr lang="zh-TW" altLang="en-US" sz="1100" u="none" strike="noStrike" cap="all" baseline="0" dirty="0" smtClean="0">
                          <a:solidFill>
                            <a:schemeClr val="bg1"/>
                          </a:solidFill>
                          <a:effectLst/>
                          <a:latin typeface="+mn-lt"/>
                          <a:ea typeface="儷黑 Pro"/>
                          <a:cs typeface="儷黑 Pro"/>
                        </a:rPr>
                        <a:t>玩具及嗜好</a:t>
                      </a:r>
                      <a:r>
                        <a:rPr lang="en-US" sz="1100" u="none" strike="noStrike" cap="all" baseline="0" dirty="0" smtClean="0">
                          <a:solidFill>
                            <a:schemeClr val="bg1"/>
                          </a:solidFill>
                          <a:effectLst/>
                          <a:latin typeface="+mn-lt"/>
                          <a:ea typeface="儷黑 Pro"/>
                          <a:cs typeface="儷黑 Pro"/>
                        </a:rPr>
                        <a:t>Toys and hobbies</a:t>
                      </a:r>
                      <a:endParaRPr lang="en-US" sz="1100" b="0" i="0" u="none" strike="noStrike" cap="all" baseline="0" dirty="0">
                        <a:solidFill>
                          <a:schemeClr val="bg1"/>
                        </a:solidFill>
                        <a:effectLst/>
                        <a:latin typeface="+mn-lt"/>
                        <a:ea typeface="儷黑 Pro"/>
                        <a:cs typeface="儷黑 Pro"/>
                      </a:endParaRPr>
                    </a:p>
                  </a:txBody>
                  <a:tcPr marL="13305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cap="all" baseline="0" dirty="0" smtClean="0">
                          <a:solidFill>
                            <a:schemeClr val="bg1"/>
                          </a:solidFill>
                          <a:effectLst/>
                          <a:latin typeface="+mn-lt"/>
                          <a:ea typeface="儷黑 Pro"/>
                          <a:cs typeface="儷黑 Pro"/>
                        </a:rPr>
                        <a:t>95</a:t>
                      </a:r>
                      <a:endParaRPr lang="en-US" sz="1100" b="0" i="0" u="none" strike="noStrike" cap="all" baseline="0"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496968">
                <a:tc>
                  <a:txBody>
                    <a:bodyPr/>
                    <a:lstStyle/>
                    <a:p>
                      <a:pPr algn="l" fontAlgn="ctr"/>
                      <a:r>
                        <a:rPr lang="zh-TW" altLang="en-US" sz="1100" u="none" strike="noStrike" cap="all" baseline="0" dirty="0" smtClean="0">
                          <a:solidFill>
                            <a:schemeClr val="bg1"/>
                          </a:solidFill>
                          <a:effectLst/>
                          <a:latin typeface="+mn-lt"/>
                          <a:ea typeface="儷黑 Pro"/>
                          <a:cs typeface="儷黑 Pro"/>
                        </a:rPr>
                        <a:t>其他娛樂及假期開支</a:t>
                      </a:r>
                      <a:r>
                        <a:rPr lang="en-US" sz="1100" u="none" strike="noStrike" cap="all" baseline="0" dirty="0" smtClean="0">
                          <a:solidFill>
                            <a:schemeClr val="bg1"/>
                          </a:solidFill>
                          <a:effectLst/>
                          <a:latin typeface="+mn-lt"/>
                          <a:ea typeface="儷黑 Pro"/>
                          <a:cs typeface="儷黑 Pro"/>
                        </a:rPr>
                        <a:t>Other entertainment and holiday expenses </a:t>
                      </a:r>
                      <a:endParaRPr lang="en-US" sz="1100" b="0" i="0" u="none" strike="noStrike" cap="all" baseline="0" dirty="0">
                        <a:solidFill>
                          <a:schemeClr val="bg1"/>
                        </a:solidFill>
                        <a:effectLst/>
                        <a:latin typeface="+mn-lt"/>
                        <a:ea typeface="儷黑 Pro"/>
                        <a:cs typeface="儷黑 Pro"/>
                      </a:endParaRPr>
                    </a:p>
                  </a:txBody>
                  <a:tcPr marL="13305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cap="all" baseline="0" dirty="0" smtClean="0">
                          <a:solidFill>
                            <a:schemeClr val="bg1"/>
                          </a:solidFill>
                          <a:effectLst/>
                          <a:latin typeface="+mn-lt"/>
                          <a:ea typeface="儷黑 Pro"/>
                          <a:cs typeface="儷黑 Pro"/>
                        </a:rPr>
                        <a:t>50</a:t>
                      </a:r>
                      <a:endParaRPr lang="en-US" sz="1100" b="0" i="0" u="none" strike="noStrike" cap="all" baseline="0"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37" name="Rectangle 136"/>
          <p:cNvSpPr/>
          <p:nvPr/>
        </p:nvSpPr>
        <p:spPr>
          <a:xfrm>
            <a:off x="7710215" y="2481519"/>
            <a:ext cx="352987" cy="238525"/>
          </a:xfrm>
          <a:prstGeom prst="rect">
            <a:avLst/>
          </a:prstGeom>
        </p:spPr>
        <p:txBody>
          <a:bodyPr wrap="none" lIns="68579" tIns="34289" rIns="68579" bIns="34289">
            <a:spAutoFit/>
          </a:bodyPr>
          <a:lstStyle/>
          <a:p>
            <a:pPr algn="r" defTabSz="685783" fontAlgn="b"/>
            <a:r>
              <a:rPr lang="en-US" sz="1100" dirty="0" smtClean="0">
                <a:solidFill>
                  <a:prstClr val="white"/>
                </a:solidFill>
                <a:latin typeface="Calibri"/>
                <a:ea typeface="Heiti TC Light"/>
                <a:cs typeface="Calibri"/>
              </a:rPr>
              <a:t>720</a:t>
            </a:r>
            <a:endParaRPr lang="en-US" sz="1100" dirty="0">
              <a:solidFill>
                <a:prstClr val="white"/>
              </a:solidFill>
              <a:latin typeface="Calibri"/>
              <a:ea typeface="Heiti TC Light"/>
              <a:cs typeface="Calibri"/>
            </a:endParaRPr>
          </a:p>
        </p:txBody>
      </p:sp>
      <p:sp>
        <p:nvSpPr>
          <p:cNvPr id="138" name="Rectangle 137"/>
          <p:cNvSpPr/>
          <p:nvPr/>
        </p:nvSpPr>
        <p:spPr>
          <a:xfrm>
            <a:off x="6213801" y="3711970"/>
            <a:ext cx="352987" cy="238525"/>
          </a:xfrm>
          <a:prstGeom prst="rect">
            <a:avLst/>
          </a:prstGeom>
        </p:spPr>
        <p:txBody>
          <a:bodyPr wrap="none" lIns="68579" tIns="34289" rIns="68579" bIns="34289">
            <a:spAutoFit/>
          </a:bodyPr>
          <a:lstStyle/>
          <a:p>
            <a:pPr algn="r" defTabSz="685783" fontAlgn="b"/>
            <a:r>
              <a:rPr lang="en-US" sz="1100" dirty="0" smtClean="0">
                <a:solidFill>
                  <a:prstClr val="white"/>
                </a:solidFill>
                <a:latin typeface="Calibri"/>
                <a:ea typeface="Heiti TC Light"/>
                <a:cs typeface="Calibri"/>
              </a:rPr>
              <a:t>330</a:t>
            </a:r>
            <a:endParaRPr lang="en-US" sz="1100" dirty="0">
              <a:solidFill>
                <a:prstClr val="white"/>
              </a:solidFill>
              <a:latin typeface="Calibri"/>
              <a:ea typeface="Heiti TC Light"/>
              <a:cs typeface="Calibri"/>
            </a:endParaRPr>
          </a:p>
        </p:txBody>
      </p:sp>
      <p:sp>
        <p:nvSpPr>
          <p:cNvPr id="139" name="Rectangle 138"/>
          <p:cNvSpPr/>
          <p:nvPr/>
        </p:nvSpPr>
        <p:spPr>
          <a:xfrm>
            <a:off x="6210282" y="4108252"/>
            <a:ext cx="356506" cy="238525"/>
          </a:xfrm>
          <a:prstGeom prst="rect">
            <a:avLst/>
          </a:prstGeom>
        </p:spPr>
        <p:txBody>
          <a:bodyPr wrap="none" lIns="68579" tIns="34289" rIns="68579" bIns="34289">
            <a:spAutoFit/>
          </a:bodyPr>
          <a:lstStyle/>
          <a:p>
            <a:pPr algn="r" defTabSz="685783" fontAlgn="b"/>
            <a:r>
              <a:rPr lang="en-US" sz="1100" dirty="0" smtClean="0">
                <a:solidFill>
                  <a:prstClr val="white"/>
                </a:solidFill>
                <a:latin typeface="Calibri"/>
                <a:ea typeface="Heiti TC Light"/>
                <a:cs typeface="Calibri"/>
              </a:rPr>
              <a:t>117</a:t>
            </a:r>
            <a:endParaRPr lang="en-US" sz="1100" dirty="0">
              <a:solidFill>
                <a:prstClr val="white"/>
              </a:solidFill>
              <a:latin typeface="Calibri"/>
              <a:ea typeface="Heiti TC Light"/>
              <a:cs typeface="Calibri"/>
            </a:endParaRPr>
          </a:p>
        </p:txBody>
      </p:sp>
      <p:sp>
        <p:nvSpPr>
          <p:cNvPr id="140" name="Rectangle 139"/>
          <p:cNvSpPr/>
          <p:nvPr/>
        </p:nvSpPr>
        <p:spPr>
          <a:xfrm>
            <a:off x="6142305" y="4502176"/>
            <a:ext cx="424483" cy="238525"/>
          </a:xfrm>
          <a:prstGeom prst="rect">
            <a:avLst/>
          </a:prstGeom>
        </p:spPr>
        <p:txBody>
          <a:bodyPr wrap="none" lIns="68579" tIns="34289" rIns="68579" bIns="34289">
            <a:spAutoFit/>
          </a:bodyPr>
          <a:lstStyle/>
          <a:p>
            <a:pPr algn="r" defTabSz="685783" fontAlgn="b"/>
            <a:r>
              <a:rPr lang="en-US" sz="1100" dirty="0" smtClean="0">
                <a:solidFill>
                  <a:prstClr val="white"/>
                </a:solidFill>
                <a:latin typeface="Calibri"/>
                <a:ea typeface="Heiti TC Light"/>
                <a:cs typeface="Calibri"/>
              </a:rPr>
              <a:t>1641</a:t>
            </a:r>
            <a:endParaRPr lang="en-US" sz="1100" dirty="0">
              <a:solidFill>
                <a:prstClr val="white"/>
              </a:solidFill>
              <a:latin typeface="Calibri"/>
              <a:ea typeface="Heiti TC Light"/>
              <a:cs typeface="Calibri"/>
            </a:endParaRPr>
          </a:p>
        </p:txBody>
      </p:sp>
      <p:sp>
        <p:nvSpPr>
          <p:cNvPr id="141" name="Rectangle 140"/>
          <p:cNvSpPr/>
          <p:nvPr/>
        </p:nvSpPr>
        <p:spPr>
          <a:xfrm>
            <a:off x="7659119" y="3704410"/>
            <a:ext cx="352987" cy="238525"/>
          </a:xfrm>
          <a:prstGeom prst="rect">
            <a:avLst/>
          </a:prstGeom>
        </p:spPr>
        <p:txBody>
          <a:bodyPr wrap="none" lIns="68579" tIns="34289" rIns="68579" bIns="34289">
            <a:spAutoFit/>
          </a:bodyPr>
          <a:lstStyle/>
          <a:p>
            <a:pPr algn="r" defTabSz="685783" fontAlgn="b"/>
            <a:r>
              <a:rPr lang="en-US" sz="1100" dirty="0" smtClean="0">
                <a:solidFill>
                  <a:prstClr val="white"/>
                </a:solidFill>
                <a:latin typeface="Calibri"/>
                <a:ea typeface="Heiti TC Light"/>
                <a:cs typeface="Calibri"/>
              </a:rPr>
              <a:t>330</a:t>
            </a:r>
            <a:endParaRPr lang="en-US" sz="1100" dirty="0">
              <a:solidFill>
                <a:prstClr val="white"/>
              </a:solidFill>
              <a:latin typeface="Calibri"/>
              <a:ea typeface="Heiti TC Light"/>
              <a:cs typeface="Calibri"/>
            </a:endParaRPr>
          </a:p>
        </p:txBody>
      </p:sp>
      <p:sp>
        <p:nvSpPr>
          <p:cNvPr id="142" name="Rectangle 141"/>
          <p:cNvSpPr/>
          <p:nvPr/>
        </p:nvSpPr>
        <p:spPr>
          <a:xfrm>
            <a:off x="7655600" y="4100692"/>
            <a:ext cx="356506" cy="238525"/>
          </a:xfrm>
          <a:prstGeom prst="rect">
            <a:avLst/>
          </a:prstGeom>
        </p:spPr>
        <p:txBody>
          <a:bodyPr wrap="none" lIns="68579" tIns="34289" rIns="68579" bIns="34289">
            <a:spAutoFit/>
          </a:bodyPr>
          <a:lstStyle/>
          <a:p>
            <a:pPr algn="r" defTabSz="685783" fontAlgn="b"/>
            <a:r>
              <a:rPr lang="en-US" sz="1100" dirty="0" smtClean="0">
                <a:solidFill>
                  <a:prstClr val="white"/>
                </a:solidFill>
                <a:latin typeface="Calibri"/>
                <a:ea typeface="Heiti TC Light"/>
                <a:cs typeface="Calibri"/>
              </a:rPr>
              <a:t>117</a:t>
            </a:r>
            <a:endParaRPr lang="en-US" sz="1100" dirty="0">
              <a:solidFill>
                <a:prstClr val="white"/>
              </a:solidFill>
              <a:latin typeface="Calibri"/>
              <a:ea typeface="Heiti TC Light"/>
              <a:cs typeface="Calibri"/>
            </a:endParaRPr>
          </a:p>
        </p:txBody>
      </p:sp>
      <p:sp>
        <p:nvSpPr>
          <p:cNvPr id="143" name="Rectangle 142"/>
          <p:cNvSpPr/>
          <p:nvPr/>
        </p:nvSpPr>
        <p:spPr>
          <a:xfrm>
            <a:off x="7587623" y="4494616"/>
            <a:ext cx="424483" cy="238525"/>
          </a:xfrm>
          <a:prstGeom prst="rect">
            <a:avLst/>
          </a:prstGeom>
        </p:spPr>
        <p:txBody>
          <a:bodyPr wrap="none" lIns="68579" tIns="34289" rIns="68579" bIns="34289">
            <a:spAutoFit/>
          </a:bodyPr>
          <a:lstStyle/>
          <a:p>
            <a:pPr algn="r" defTabSz="685783" fontAlgn="b"/>
            <a:r>
              <a:rPr lang="en-US" sz="1100" dirty="0" smtClean="0">
                <a:solidFill>
                  <a:prstClr val="white"/>
                </a:solidFill>
                <a:latin typeface="Calibri"/>
                <a:ea typeface="Heiti TC Light"/>
                <a:cs typeface="Calibri"/>
              </a:rPr>
              <a:t>1641</a:t>
            </a:r>
            <a:endParaRPr lang="en-US" sz="1100" dirty="0">
              <a:solidFill>
                <a:prstClr val="white"/>
              </a:solidFill>
              <a:latin typeface="Calibri"/>
              <a:ea typeface="Heiti TC Light"/>
              <a:cs typeface="Calibri"/>
            </a:endParaRPr>
          </a:p>
        </p:txBody>
      </p:sp>
      <p:sp>
        <p:nvSpPr>
          <p:cNvPr id="91" name="Rectangle 90"/>
          <p:cNvSpPr/>
          <p:nvPr/>
        </p:nvSpPr>
        <p:spPr>
          <a:xfrm>
            <a:off x="622300" y="762001"/>
            <a:ext cx="7886700" cy="438580"/>
          </a:xfrm>
          <a:prstGeom prst="rect">
            <a:avLst/>
          </a:prstGeom>
        </p:spPr>
        <p:txBody>
          <a:bodyPr wrap="square" lIns="68579" tIns="34289" rIns="68579" bIns="34289">
            <a:spAutoFit/>
          </a:bodyPr>
          <a:lstStyle/>
          <a:p>
            <a:pPr algn="ctr" defTabSz="685783">
              <a:buClr>
                <a:srgbClr val="404040"/>
              </a:buClr>
              <a:buSzPct val="100000"/>
            </a:pPr>
            <a:r>
              <a:rPr lang="zh-TW" altLang="en-US" sz="1200" dirty="0" smtClean="0">
                <a:solidFill>
                  <a:prstClr val="white"/>
                </a:solidFill>
                <a:latin typeface="Calibri"/>
                <a:ea typeface="Heiti TC Light"/>
                <a:cs typeface="Calibri"/>
              </a:rPr>
              <a:t>稍後，你將會有一個簡單的每月開支和平均開支比較。</a:t>
            </a:r>
            <a:r>
              <a:rPr lang="en-US" sz="1200" dirty="0" smtClean="0">
                <a:solidFill>
                  <a:prstClr val="white"/>
                </a:solidFill>
                <a:latin typeface="Calibri"/>
                <a:ea typeface="Heiti TC Light"/>
                <a:cs typeface="Calibri"/>
              </a:rPr>
              <a:t>Later</a:t>
            </a:r>
            <a:r>
              <a:rPr lang="en-US" sz="1200" dirty="0">
                <a:solidFill>
                  <a:prstClr val="white"/>
                </a:solidFill>
                <a:latin typeface="Calibri"/>
                <a:ea typeface="Heiti TC Light"/>
                <a:cs typeface="Calibri"/>
              </a:rPr>
              <a:t>, you will go through a simple exercise to identify how your monthly spending compares to the average  spending.  </a:t>
            </a:r>
            <a:endParaRPr lang="en-US" sz="1200" dirty="0">
              <a:solidFill>
                <a:prstClr val="white"/>
              </a:solidFill>
              <a:latin typeface="Calibri"/>
              <a:ea typeface="Heiti TC Light"/>
              <a:cs typeface="Calibri"/>
              <a:sym typeface="Century Gothic"/>
            </a:endParaRPr>
          </a:p>
        </p:txBody>
      </p:sp>
      <p:sp>
        <p:nvSpPr>
          <p:cNvPr id="94" name="Rectangle 93"/>
          <p:cNvSpPr/>
          <p:nvPr/>
        </p:nvSpPr>
        <p:spPr>
          <a:xfrm>
            <a:off x="2265254" y="1226821"/>
            <a:ext cx="3343611" cy="377024"/>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latin typeface="Calibri"/>
                <a:ea typeface="Heiti TC Light"/>
                <a:cs typeface="Calibri"/>
              </a:rPr>
              <a:t>可於</a:t>
            </a:r>
            <a:r>
              <a:rPr lang="en-US" altLang="zh-TW" sz="1000" dirty="0" smtClean="0">
                <a:solidFill>
                  <a:srgbClr val="0CB27C"/>
                </a:solidFill>
                <a:latin typeface="Calibri"/>
                <a:ea typeface="Heiti TC Light"/>
                <a:cs typeface="Calibri"/>
              </a:rPr>
              <a:t>SHOP.COM</a:t>
            </a:r>
            <a:r>
              <a:rPr lang="zh-TW" altLang="en-US" sz="1000" dirty="0" smtClean="0">
                <a:solidFill>
                  <a:srgbClr val="0CB27C"/>
                </a:solidFill>
                <a:latin typeface="Calibri"/>
                <a:ea typeface="Heiti TC Light"/>
                <a:cs typeface="Calibri"/>
              </a:rPr>
              <a:t>購買並建立購物年金的項目</a:t>
            </a:r>
            <a:r>
              <a:rPr lang="en-US" sz="1000" dirty="0" smtClean="0">
                <a:solidFill>
                  <a:srgbClr val="0CB27C"/>
                </a:solidFill>
                <a:latin typeface="Calibri"/>
                <a:ea typeface="Heiti TC Light"/>
                <a:cs typeface="Calibri"/>
              </a:rPr>
              <a:t>SHOPPING </a:t>
            </a:r>
            <a:r>
              <a:rPr lang="en-US" sz="1000" dirty="0">
                <a:solidFill>
                  <a:srgbClr val="0CB27C"/>
                </a:solidFill>
                <a:latin typeface="Calibri"/>
                <a:ea typeface="Heiti TC Light"/>
                <a:cs typeface="Calibri"/>
              </a:rPr>
              <a:t>ANNUITY ITEMS PURCHASEABLE ON SHOP.COM</a:t>
            </a:r>
          </a:p>
        </p:txBody>
      </p:sp>
      <p:sp>
        <p:nvSpPr>
          <p:cNvPr id="105" name="Rectangle 104"/>
          <p:cNvSpPr/>
          <p:nvPr/>
        </p:nvSpPr>
        <p:spPr>
          <a:xfrm>
            <a:off x="5608866" y="1279986"/>
            <a:ext cx="1551215" cy="223138"/>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latin typeface="Calibri"/>
                <a:ea typeface="Heiti TC Light"/>
                <a:cs typeface="Calibri"/>
              </a:rPr>
              <a:t>開支</a:t>
            </a:r>
            <a:r>
              <a:rPr lang="en-US" sz="1000" dirty="0" smtClean="0">
                <a:solidFill>
                  <a:srgbClr val="0CB27C"/>
                </a:solidFill>
                <a:latin typeface="Calibri"/>
                <a:ea typeface="Heiti TC Light"/>
                <a:cs typeface="Calibri"/>
              </a:rPr>
              <a:t>Consumer </a:t>
            </a:r>
            <a:r>
              <a:rPr lang="en-US" sz="1000" dirty="0">
                <a:solidFill>
                  <a:srgbClr val="0CB27C"/>
                </a:solidFill>
                <a:latin typeface="Calibri"/>
                <a:ea typeface="Heiti TC Light"/>
                <a:cs typeface="Calibri"/>
              </a:rPr>
              <a:t>Units</a:t>
            </a:r>
          </a:p>
        </p:txBody>
      </p:sp>
      <p:sp>
        <p:nvSpPr>
          <p:cNvPr id="116" name="Rectangle 115"/>
          <p:cNvSpPr/>
          <p:nvPr/>
        </p:nvSpPr>
        <p:spPr>
          <a:xfrm>
            <a:off x="7150287" y="1279986"/>
            <a:ext cx="1329145" cy="223138"/>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latin typeface="Calibri"/>
                <a:ea typeface="Heiti TC Light"/>
                <a:cs typeface="Calibri"/>
              </a:rPr>
              <a:t>小計</a:t>
            </a:r>
            <a:r>
              <a:rPr lang="en-US" sz="1000" dirty="0" smtClean="0">
                <a:solidFill>
                  <a:srgbClr val="0CB27C"/>
                </a:solidFill>
                <a:latin typeface="Calibri"/>
                <a:ea typeface="Heiti TC Light"/>
                <a:cs typeface="Calibri"/>
              </a:rPr>
              <a:t>Sub </a:t>
            </a:r>
            <a:r>
              <a:rPr lang="en-US" sz="1000" dirty="0">
                <a:solidFill>
                  <a:srgbClr val="0CB27C"/>
                </a:solidFill>
                <a:latin typeface="Calibri"/>
                <a:ea typeface="Heiti TC Light"/>
                <a:cs typeface="Calibri"/>
              </a:rPr>
              <a:t>Total</a:t>
            </a:r>
          </a:p>
        </p:txBody>
      </p:sp>
      <p:sp>
        <p:nvSpPr>
          <p:cNvPr id="123" name="Rectangle 122"/>
          <p:cNvSpPr/>
          <p:nvPr/>
        </p:nvSpPr>
        <p:spPr>
          <a:xfrm>
            <a:off x="2221484" y="384015"/>
            <a:ext cx="4850387" cy="346247"/>
          </a:xfrm>
          <a:prstGeom prst="rect">
            <a:avLst/>
          </a:prstGeom>
        </p:spPr>
        <p:txBody>
          <a:bodyPr wrap="none" lIns="68579" tIns="34289" rIns="68579" bIns="34289">
            <a:spAutoFit/>
          </a:bodyPr>
          <a:lstStyle/>
          <a:p>
            <a:pPr defTabSz="685783"/>
            <a:r>
              <a:rPr lang="zh-TW" altLang="en-US" sz="1800" b="1" dirty="0" smtClean="0">
                <a:solidFill>
                  <a:srgbClr val="00B0F0"/>
                </a:solidFill>
                <a:latin typeface="Calibri"/>
                <a:ea typeface="Heiti TC Light"/>
                <a:cs typeface="Calibri"/>
                <a:sym typeface="Century Gothic"/>
              </a:rPr>
              <a:t>錢都花到哪裡去了</a:t>
            </a:r>
            <a:r>
              <a:rPr lang="en-US" altLang="zh-TW" sz="1800" b="1" dirty="0" smtClean="0">
                <a:solidFill>
                  <a:srgbClr val="00B0F0"/>
                </a:solidFill>
                <a:latin typeface="Calibri"/>
                <a:ea typeface="Heiti TC Light"/>
                <a:cs typeface="Calibri"/>
                <a:sym typeface="Century Gothic"/>
              </a:rPr>
              <a:t>﹖</a:t>
            </a:r>
            <a:r>
              <a:rPr lang="en-US" sz="1800" b="1" dirty="0" smtClean="0">
                <a:solidFill>
                  <a:srgbClr val="00B0F0"/>
                </a:solidFill>
                <a:latin typeface="Calibri"/>
                <a:ea typeface="Heiti TC Light"/>
                <a:cs typeface="Calibri"/>
                <a:sym typeface="Century Gothic"/>
              </a:rPr>
              <a:t>Where </a:t>
            </a:r>
            <a:r>
              <a:rPr lang="en-US" sz="1800" b="1" dirty="0">
                <a:solidFill>
                  <a:srgbClr val="00B0F0"/>
                </a:solidFill>
                <a:latin typeface="Calibri"/>
                <a:ea typeface="Heiti TC Light"/>
                <a:cs typeface="Calibri"/>
                <a:sym typeface="Century Gothic"/>
              </a:rPr>
              <a:t>does the money go?</a:t>
            </a:r>
            <a:endParaRPr lang="en-US" sz="1800" b="1" dirty="0">
              <a:solidFill>
                <a:srgbClr val="00B0F0"/>
              </a:solidFill>
              <a:latin typeface="Calibri"/>
              <a:ea typeface="Heiti TC Light"/>
              <a:cs typeface="Calibri"/>
            </a:endParaRPr>
          </a:p>
        </p:txBody>
      </p:sp>
    </p:spTree>
    <p:extLst>
      <p:ext uri="{BB962C8B-B14F-4D97-AF65-F5344CB8AC3E}">
        <p14:creationId xmlns:p14="http://schemas.microsoft.com/office/powerpoint/2010/main" val="3432352140"/>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40943" y="144522"/>
            <a:ext cx="6674117" cy="561690"/>
          </a:xfrm>
          <a:prstGeom prst="rect">
            <a:avLst/>
          </a:prstGeom>
        </p:spPr>
        <p:txBody>
          <a:bodyPr wrap="square" lIns="68579" tIns="34289" rIns="68579" bIns="34289">
            <a:spAutoFit/>
          </a:bodyPr>
          <a:lstStyle/>
          <a:p>
            <a:pPr algn="ctr" defTabSz="685783"/>
            <a:r>
              <a:rPr lang="zh-TW" altLang="en-US" sz="1800" b="1" dirty="0" smtClean="0">
                <a:solidFill>
                  <a:srgbClr val="00B0F0"/>
                </a:solidFill>
                <a:latin typeface="Calibri"/>
                <a:ea typeface="Heiti TC Light"/>
                <a:cs typeface="Calibri"/>
                <a:sym typeface="Century Gothic"/>
              </a:rPr>
              <a:t>你的每月開支與每月平均開支比較，結果如何？</a:t>
            </a:r>
            <a:r>
              <a:rPr lang="en-US" b="1" dirty="0" smtClean="0">
                <a:solidFill>
                  <a:srgbClr val="00B0F0"/>
                </a:solidFill>
                <a:latin typeface="Calibri"/>
                <a:ea typeface="Heiti TC Light"/>
                <a:cs typeface="Calibri"/>
                <a:sym typeface="Century Gothic"/>
              </a:rPr>
              <a:t>How does your monthly spending compare to the average monthly spending?</a:t>
            </a:r>
            <a:endParaRPr lang="en-US" b="1" dirty="0">
              <a:solidFill>
                <a:srgbClr val="00B0F0"/>
              </a:solidFill>
              <a:latin typeface="Calibri"/>
              <a:ea typeface="Heiti TC Light"/>
              <a:cs typeface="Calibri"/>
            </a:endParaRPr>
          </a:p>
        </p:txBody>
      </p:sp>
      <p:grpSp>
        <p:nvGrpSpPr>
          <p:cNvPr id="2" name="Group 1"/>
          <p:cNvGrpSpPr/>
          <p:nvPr/>
        </p:nvGrpSpPr>
        <p:grpSpPr>
          <a:xfrm>
            <a:off x="2051051" y="1210306"/>
            <a:ext cx="5029198" cy="3624942"/>
            <a:chOff x="838202" y="1578429"/>
            <a:chExt cx="6705597" cy="4833256"/>
          </a:xfrm>
        </p:grpSpPr>
        <p:sp>
          <p:nvSpPr>
            <p:cNvPr id="203" name="Round Same Side Corner Rectangle 202"/>
            <p:cNvSpPr/>
            <p:nvPr/>
          </p:nvSpPr>
          <p:spPr>
            <a:xfrm rot="5400000">
              <a:off x="2808515" y="1676401"/>
              <a:ext cx="4833256" cy="4637312"/>
            </a:xfrm>
            <a:prstGeom prst="round2SameRect">
              <a:avLst>
                <a:gd name="adj1" fmla="val 2703"/>
                <a:gd name="adj2" fmla="val 0"/>
              </a:avLst>
            </a:prstGeom>
            <a:solidFill>
              <a:srgbClr val="033438"/>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endParaRPr lang="en-US" sz="900" dirty="0">
                <a:solidFill>
                  <a:prstClr val="white"/>
                </a:solidFill>
                <a:latin typeface="Calibri"/>
                <a:ea typeface="Heiti TC Light"/>
                <a:cs typeface="Calibri"/>
              </a:endParaRPr>
            </a:p>
          </p:txBody>
        </p:sp>
        <p:grpSp>
          <p:nvGrpSpPr>
            <p:cNvPr id="91" name="Group 90"/>
            <p:cNvGrpSpPr/>
            <p:nvPr/>
          </p:nvGrpSpPr>
          <p:grpSpPr>
            <a:xfrm>
              <a:off x="838202" y="1578429"/>
              <a:ext cx="2068286" cy="538408"/>
              <a:chOff x="838202" y="1578429"/>
              <a:chExt cx="2068286" cy="538408"/>
            </a:xfrm>
          </p:grpSpPr>
          <p:sp>
            <p:nvSpPr>
              <p:cNvPr id="94" name="Round Single Corner Rectangle 93"/>
              <p:cNvSpPr/>
              <p:nvPr/>
            </p:nvSpPr>
            <p:spPr>
              <a:xfrm flipH="1">
                <a:off x="838202" y="1578429"/>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2186" defTabSz="685783"/>
                <a:r>
                  <a:rPr lang="zh-TW" altLang="en-US" sz="900" dirty="0">
                    <a:solidFill>
                      <a:prstClr val="white"/>
                    </a:solidFill>
                    <a:latin typeface="Calibri"/>
                    <a:ea typeface="Heiti TC Light"/>
                    <a:cs typeface="Calibri"/>
                  </a:rPr>
                  <a:t>食物</a:t>
                </a:r>
                <a:r>
                  <a:rPr lang="en-US" sz="900" dirty="0">
                    <a:solidFill>
                      <a:prstClr val="white"/>
                    </a:solidFill>
                    <a:latin typeface="Calibri"/>
                    <a:ea typeface="Heiti TC Light"/>
                    <a:cs typeface="Calibri"/>
                  </a:rPr>
                  <a:t>Food</a:t>
                </a:r>
              </a:p>
            </p:txBody>
          </p:sp>
          <p:grpSp>
            <p:nvGrpSpPr>
              <p:cNvPr id="105" name="Group 4"/>
              <p:cNvGrpSpPr>
                <a:grpSpLocks noChangeAspect="1"/>
              </p:cNvGrpSpPr>
              <p:nvPr/>
            </p:nvGrpSpPr>
            <p:grpSpPr bwMode="auto">
              <a:xfrm>
                <a:off x="1034142" y="1708167"/>
                <a:ext cx="390423" cy="259409"/>
                <a:chOff x="-306" y="415"/>
                <a:chExt cx="298" cy="198"/>
              </a:xfrm>
              <a:solidFill>
                <a:srgbClr val="0CB27C"/>
              </a:solidFill>
            </p:grpSpPr>
            <p:sp>
              <p:nvSpPr>
                <p:cNvPr id="116" name="Freeform 6"/>
                <p:cNvSpPr>
                  <a:spLocks/>
                </p:cNvSpPr>
                <p:nvPr/>
              </p:nvSpPr>
              <p:spPr bwMode="auto">
                <a:xfrm>
                  <a:off x="-306" y="553"/>
                  <a:ext cx="298" cy="60"/>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23" name="Freeform 7"/>
                <p:cNvSpPr>
                  <a:spLocks/>
                </p:cNvSpPr>
                <p:nvPr/>
              </p:nvSpPr>
              <p:spPr bwMode="auto">
                <a:xfrm>
                  <a:off x="-281" y="430"/>
                  <a:ext cx="228" cy="135"/>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25" name="Freeform 8"/>
                <p:cNvSpPr>
                  <a:spLocks/>
                </p:cNvSpPr>
                <p:nvPr/>
              </p:nvSpPr>
              <p:spPr bwMode="auto">
                <a:xfrm>
                  <a:off x="-142" y="415"/>
                  <a:ext cx="125" cy="126"/>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26" name="Group 125"/>
            <p:cNvGrpSpPr/>
            <p:nvPr/>
          </p:nvGrpSpPr>
          <p:grpSpPr>
            <a:xfrm>
              <a:off x="838202" y="2110795"/>
              <a:ext cx="2068286" cy="538409"/>
              <a:chOff x="838202" y="2110795"/>
              <a:chExt cx="2068286" cy="538409"/>
            </a:xfrm>
          </p:grpSpPr>
          <p:sp>
            <p:nvSpPr>
              <p:cNvPr id="130" name="Rectangle 129"/>
              <p:cNvSpPr/>
              <p:nvPr/>
            </p:nvSpPr>
            <p:spPr>
              <a:xfrm>
                <a:off x="838202" y="2110795"/>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住屋</a:t>
                </a:r>
                <a:r>
                  <a:rPr lang="en-US" sz="900" dirty="0">
                    <a:solidFill>
                      <a:prstClr val="white"/>
                    </a:solidFill>
                    <a:latin typeface="Calibri"/>
                    <a:ea typeface="Heiti TC Light"/>
                    <a:cs typeface="Calibri"/>
                  </a:rPr>
                  <a:t>Housing</a:t>
                </a:r>
              </a:p>
            </p:txBody>
          </p:sp>
          <p:grpSp>
            <p:nvGrpSpPr>
              <p:cNvPr id="131" name="Group 11"/>
              <p:cNvGrpSpPr>
                <a:grpSpLocks noChangeAspect="1"/>
              </p:cNvGrpSpPr>
              <p:nvPr/>
            </p:nvGrpSpPr>
            <p:grpSpPr bwMode="auto">
              <a:xfrm>
                <a:off x="1066896" y="2246575"/>
                <a:ext cx="271463" cy="242888"/>
                <a:chOff x="-286" y="391"/>
                <a:chExt cx="171" cy="153"/>
              </a:xfrm>
              <a:solidFill>
                <a:srgbClr val="0CB27C"/>
              </a:solidFill>
            </p:grpSpPr>
            <p:sp>
              <p:nvSpPr>
                <p:cNvPr id="133" name="Freeform 13"/>
                <p:cNvSpPr>
                  <a:spLocks/>
                </p:cNvSpPr>
                <p:nvPr/>
              </p:nvSpPr>
              <p:spPr bwMode="auto">
                <a:xfrm>
                  <a:off x="-263" y="420"/>
                  <a:ext cx="123" cy="124"/>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34" name="Freeform 14"/>
                <p:cNvSpPr>
                  <a:spLocks/>
                </p:cNvSpPr>
                <p:nvPr/>
              </p:nvSpPr>
              <p:spPr bwMode="auto">
                <a:xfrm>
                  <a:off x="-286" y="391"/>
                  <a:ext cx="171" cy="82"/>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36" name="Freeform 15"/>
                <p:cNvSpPr>
                  <a:spLocks/>
                </p:cNvSpPr>
                <p:nvPr/>
              </p:nvSpPr>
              <p:spPr bwMode="auto">
                <a:xfrm>
                  <a:off x="-152" y="408"/>
                  <a:ext cx="17" cy="35"/>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44" name="Group 143"/>
            <p:cNvGrpSpPr/>
            <p:nvPr/>
          </p:nvGrpSpPr>
          <p:grpSpPr>
            <a:xfrm>
              <a:off x="838202" y="2649204"/>
              <a:ext cx="2068286" cy="538409"/>
              <a:chOff x="838202" y="2649204"/>
              <a:chExt cx="2068286" cy="538409"/>
            </a:xfrm>
          </p:grpSpPr>
          <p:sp>
            <p:nvSpPr>
              <p:cNvPr id="145" name="Rectangle 144"/>
              <p:cNvSpPr/>
              <p:nvPr/>
            </p:nvSpPr>
            <p:spPr>
              <a:xfrm>
                <a:off x="838202" y="264920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服裝與服務</a:t>
                </a:r>
                <a:r>
                  <a:rPr lang="en-US" sz="900" dirty="0">
                    <a:solidFill>
                      <a:prstClr val="white"/>
                    </a:solidFill>
                    <a:latin typeface="Calibri"/>
                    <a:ea typeface="Heiti TC Light"/>
                    <a:cs typeface="Calibri"/>
                  </a:rPr>
                  <a:t>Apparel  &amp; Service</a:t>
                </a:r>
              </a:p>
            </p:txBody>
          </p:sp>
          <p:sp>
            <p:nvSpPr>
              <p:cNvPr id="146" name="Freeform 20"/>
              <p:cNvSpPr>
                <a:spLocks noEditPoints="1"/>
              </p:cNvSpPr>
              <p:nvPr/>
            </p:nvSpPr>
            <p:spPr bwMode="auto">
              <a:xfrm>
                <a:off x="1066895" y="2756203"/>
                <a:ext cx="298713" cy="324410"/>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47" name="Group 146"/>
            <p:cNvGrpSpPr/>
            <p:nvPr/>
          </p:nvGrpSpPr>
          <p:grpSpPr>
            <a:xfrm>
              <a:off x="838202" y="3192457"/>
              <a:ext cx="2068286" cy="538409"/>
              <a:chOff x="838202" y="3192457"/>
              <a:chExt cx="2068286" cy="538409"/>
            </a:xfrm>
          </p:grpSpPr>
          <p:sp>
            <p:nvSpPr>
              <p:cNvPr id="148" name="Rectangle 147"/>
              <p:cNvSpPr/>
              <p:nvPr/>
            </p:nvSpPr>
            <p:spPr>
              <a:xfrm>
                <a:off x="838202" y="3192457"/>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交通</a:t>
                </a:r>
                <a:r>
                  <a:rPr lang="en-US" sz="900" dirty="0">
                    <a:solidFill>
                      <a:prstClr val="white"/>
                    </a:solidFill>
                    <a:latin typeface="Calibri"/>
                    <a:ea typeface="Heiti TC Light"/>
                    <a:cs typeface="Calibri"/>
                  </a:rPr>
                  <a:t>Transportation</a:t>
                </a:r>
              </a:p>
            </p:txBody>
          </p:sp>
          <p:sp>
            <p:nvSpPr>
              <p:cNvPr id="149" name="Freeform 25"/>
              <p:cNvSpPr>
                <a:spLocks noEditPoints="1"/>
              </p:cNvSpPr>
              <p:nvPr/>
            </p:nvSpPr>
            <p:spPr bwMode="auto">
              <a:xfrm>
                <a:off x="1024163" y="3292924"/>
                <a:ext cx="340632" cy="334737"/>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50" name="Group 149"/>
            <p:cNvGrpSpPr/>
            <p:nvPr/>
          </p:nvGrpSpPr>
          <p:grpSpPr>
            <a:xfrm>
              <a:off x="838202" y="3726882"/>
              <a:ext cx="2068286" cy="538409"/>
              <a:chOff x="838202" y="3726882"/>
              <a:chExt cx="2068286" cy="538409"/>
            </a:xfrm>
          </p:grpSpPr>
          <p:sp>
            <p:nvSpPr>
              <p:cNvPr id="151" name="Rectangle 150"/>
              <p:cNvSpPr/>
              <p:nvPr/>
            </p:nvSpPr>
            <p:spPr>
              <a:xfrm>
                <a:off x="838202" y="3726882"/>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健康護理</a:t>
                </a:r>
                <a:r>
                  <a:rPr lang="en-US" sz="900" dirty="0">
                    <a:solidFill>
                      <a:prstClr val="white"/>
                    </a:solidFill>
                    <a:latin typeface="Calibri"/>
                    <a:ea typeface="Heiti TC Light"/>
                    <a:cs typeface="Calibri"/>
                  </a:rPr>
                  <a:t>Healthcare</a:t>
                </a:r>
              </a:p>
            </p:txBody>
          </p:sp>
          <p:sp>
            <p:nvSpPr>
              <p:cNvPr id="152" name="Freeform 30"/>
              <p:cNvSpPr>
                <a:spLocks/>
              </p:cNvSpPr>
              <p:nvPr/>
            </p:nvSpPr>
            <p:spPr bwMode="auto">
              <a:xfrm>
                <a:off x="1084601" y="3892453"/>
                <a:ext cx="246289" cy="228595"/>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53" name="Group 152"/>
            <p:cNvGrpSpPr/>
            <p:nvPr/>
          </p:nvGrpSpPr>
          <p:grpSpPr>
            <a:xfrm>
              <a:off x="838202" y="4270134"/>
              <a:ext cx="2068286" cy="538409"/>
              <a:chOff x="838202" y="4270134"/>
              <a:chExt cx="2068286" cy="538409"/>
            </a:xfrm>
          </p:grpSpPr>
          <p:sp>
            <p:nvSpPr>
              <p:cNvPr id="154" name="Rectangle 153"/>
              <p:cNvSpPr/>
              <p:nvPr/>
            </p:nvSpPr>
            <p:spPr>
              <a:xfrm>
                <a:off x="838202" y="427013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娛樂</a:t>
                </a:r>
                <a:r>
                  <a:rPr lang="en-US" sz="900" dirty="0">
                    <a:solidFill>
                      <a:prstClr val="white"/>
                    </a:solidFill>
                    <a:latin typeface="Calibri"/>
                    <a:ea typeface="Heiti TC Light"/>
                    <a:cs typeface="Calibri"/>
                  </a:rPr>
                  <a:t>Entertainment</a:t>
                </a:r>
              </a:p>
            </p:txBody>
          </p:sp>
          <p:sp>
            <p:nvSpPr>
              <p:cNvPr id="155" name="Freeform 51"/>
              <p:cNvSpPr>
                <a:spLocks noEditPoints="1"/>
              </p:cNvSpPr>
              <p:nvPr/>
            </p:nvSpPr>
            <p:spPr bwMode="auto">
              <a:xfrm>
                <a:off x="1052949" y="4428038"/>
                <a:ext cx="365760" cy="274320"/>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56" name="Group 155"/>
            <p:cNvGrpSpPr/>
            <p:nvPr/>
          </p:nvGrpSpPr>
          <p:grpSpPr>
            <a:xfrm>
              <a:off x="838202" y="4808543"/>
              <a:ext cx="2068286" cy="538409"/>
              <a:chOff x="838202" y="4808543"/>
              <a:chExt cx="2068286" cy="538409"/>
            </a:xfrm>
          </p:grpSpPr>
          <p:sp>
            <p:nvSpPr>
              <p:cNvPr id="157" name="Rectangle 156"/>
              <p:cNvSpPr/>
              <p:nvPr/>
            </p:nvSpPr>
            <p:spPr>
              <a:xfrm>
                <a:off x="838202" y="4808543"/>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個人護理產品及服務</a:t>
                </a:r>
                <a:r>
                  <a:rPr lang="en-US" sz="900" dirty="0">
                    <a:solidFill>
                      <a:prstClr val="white"/>
                    </a:solidFill>
                    <a:latin typeface="Calibri"/>
                    <a:ea typeface="Heiti TC Light"/>
                    <a:cs typeface="Calibri"/>
                  </a:rPr>
                  <a:t>Personal Care Product &amp; Service</a:t>
                </a:r>
              </a:p>
            </p:txBody>
          </p:sp>
          <p:grpSp>
            <p:nvGrpSpPr>
              <p:cNvPr id="158" name="Group 54"/>
              <p:cNvGrpSpPr>
                <a:grpSpLocks noChangeAspect="1"/>
              </p:cNvGrpSpPr>
              <p:nvPr/>
            </p:nvGrpSpPr>
            <p:grpSpPr bwMode="auto">
              <a:xfrm>
                <a:off x="1100270" y="4914728"/>
                <a:ext cx="264526" cy="316495"/>
                <a:chOff x="-351" y="477"/>
                <a:chExt cx="565" cy="676"/>
              </a:xfrm>
              <a:solidFill>
                <a:srgbClr val="0CB27C"/>
              </a:solidFill>
            </p:grpSpPr>
            <p:sp>
              <p:nvSpPr>
                <p:cNvPr id="159" name="Freeform 56"/>
                <p:cNvSpPr>
                  <a:spLocks/>
                </p:cNvSpPr>
                <p:nvPr/>
              </p:nvSpPr>
              <p:spPr bwMode="auto">
                <a:xfrm>
                  <a:off x="-152" y="866"/>
                  <a:ext cx="15" cy="14"/>
                </a:xfrm>
                <a:custGeom>
                  <a:avLst/>
                  <a:gdLst>
                    <a:gd name="T0" fmla="*/ 73 w 73"/>
                    <a:gd name="T1" fmla="*/ 0 h 74"/>
                    <a:gd name="T2" fmla="*/ 73 w 73"/>
                    <a:gd name="T3" fmla="*/ 3 h 74"/>
                    <a:gd name="T4" fmla="*/ 70 w 73"/>
                    <a:gd name="T5" fmla="*/ 12 h 74"/>
                    <a:gd name="T6" fmla="*/ 66 w 73"/>
                    <a:gd name="T7" fmla="*/ 23 h 74"/>
                    <a:gd name="T8" fmla="*/ 59 w 73"/>
                    <a:gd name="T9" fmla="*/ 37 h 74"/>
                    <a:gd name="T10" fmla="*/ 48 w 73"/>
                    <a:gd name="T11" fmla="*/ 50 h 74"/>
                    <a:gd name="T12" fmla="*/ 35 w 73"/>
                    <a:gd name="T13" fmla="*/ 60 h 74"/>
                    <a:gd name="T14" fmla="*/ 22 w 73"/>
                    <a:gd name="T15" fmla="*/ 67 h 74"/>
                    <a:gd name="T16" fmla="*/ 12 w 73"/>
                    <a:gd name="T17" fmla="*/ 71 h 74"/>
                    <a:gd name="T18" fmla="*/ 3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7 w 73"/>
                    <a:gd name="T33" fmla="*/ 14 h 74"/>
                    <a:gd name="T34" fmla="*/ 50 w 73"/>
                    <a:gd name="T35" fmla="*/ 8 h 74"/>
                    <a:gd name="T36" fmla="*/ 62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3" y="3"/>
                      </a:lnTo>
                      <a:lnTo>
                        <a:pt x="70" y="12"/>
                      </a:lnTo>
                      <a:lnTo>
                        <a:pt x="66" y="23"/>
                      </a:lnTo>
                      <a:lnTo>
                        <a:pt x="59" y="37"/>
                      </a:lnTo>
                      <a:lnTo>
                        <a:pt x="48" y="50"/>
                      </a:lnTo>
                      <a:lnTo>
                        <a:pt x="35" y="60"/>
                      </a:lnTo>
                      <a:lnTo>
                        <a:pt x="22" y="67"/>
                      </a:lnTo>
                      <a:lnTo>
                        <a:pt x="12" y="71"/>
                      </a:lnTo>
                      <a:lnTo>
                        <a:pt x="3" y="74"/>
                      </a:lnTo>
                      <a:lnTo>
                        <a:pt x="0" y="74"/>
                      </a:lnTo>
                      <a:lnTo>
                        <a:pt x="0" y="70"/>
                      </a:lnTo>
                      <a:lnTo>
                        <a:pt x="3" y="63"/>
                      </a:lnTo>
                      <a:lnTo>
                        <a:pt x="7" y="51"/>
                      </a:lnTo>
                      <a:lnTo>
                        <a:pt x="14" y="38"/>
                      </a:lnTo>
                      <a:lnTo>
                        <a:pt x="25" y="25"/>
                      </a:lnTo>
                      <a:lnTo>
                        <a:pt x="37" y="14"/>
                      </a:lnTo>
                      <a:lnTo>
                        <a:pt x="50" y="8"/>
                      </a:lnTo>
                      <a:lnTo>
                        <a:pt x="62"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0" name="Freeform 57"/>
                <p:cNvSpPr>
                  <a:spLocks/>
                </p:cNvSpPr>
                <p:nvPr/>
              </p:nvSpPr>
              <p:spPr bwMode="auto">
                <a:xfrm>
                  <a:off x="-152" y="888"/>
                  <a:ext cx="15" cy="15"/>
                </a:xfrm>
                <a:custGeom>
                  <a:avLst/>
                  <a:gdLst>
                    <a:gd name="T0" fmla="*/ 0 w 73"/>
                    <a:gd name="T1" fmla="*/ 0 h 75"/>
                    <a:gd name="T2" fmla="*/ 3 w 73"/>
                    <a:gd name="T3" fmla="*/ 1 h 75"/>
                    <a:gd name="T4" fmla="*/ 12 w 73"/>
                    <a:gd name="T5" fmla="*/ 3 h 75"/>
                    <a:gd name="T6" fmla="*/ 22 w 73"/>
                    <a:gd name="T7" fmla="*/ 8 h 75"/>
                    <a:gd name="T8" fmla="*/ 35 w 73"/>
                    <a:gd name="T9" fmla="*/ 14 h 75"/>
                    <a:gd name="T10" fmla="*/ 48 w 73"/>
                    <a:gd name="T11" fmla="*/ 25 h 75"/>
                    <a:gd name="T12" fmla="*/ 59 w 73"/>
                    <a:gd name="T13" fmla="*/ 38 h 75"/>
                    <a:gd name="T14" fmla="*/ 66 w 73"/>
                    <a:gd name="T15" fmla="*/ 51 h 75"/>
                    <a:gd name="T16" fmla="*/ 70 w 73"/>
                    <a:gd name="T17" fmla="*/ 63 h 75"/>
                    <a:gd name="T18" fmla="*/ 73 w 73"/>
                    <a:gd name="T19" fmla="*/ 71 h 75"/>
                    <a:gd name="T20" fmla="*/ 73 w 73"/>
                    <a:gd name="T21" fmla="*/ 75 h 75"/>
                    <a:gd name="T22" fmla="*/ 69 w 73"/>
                    <a:gd name="T23" fmla="*/ 74 h 75"/>
                    <a:gd name="T24" fmla="*/ 62 w 73"/>
                    <a:gd name="T25" fmla="*/ 71 h 75"/>
                    <a:gd name="T26" fmla="*/ 50 w 73"/>
                    <a:gd name="T27" fmla="*/ 67 h 75"/>
                    <a:gd name="T28" fmla="*/ 37 w 73"/>
                    <a:gd name="T29" fmla="*/ 60 h 75"/>
                    <a:gd name="T30" fmla="*/ 25 w 73"/>
                    <a:gd name="T31" fmla="*/ 50 h 75"/>
                    <a:gd name="T32" fmla="*/ 14 w 73"/>
                    <a:gd name="T33" fmla="*/ 37 h 75"/>
                    <a:gd name="T34" fmla="*/ 7 w 73"/>
                    <a:gd name="T35" fmla="*/ 24 h 75"/>
                    <a:gd name="T36" fmla="*/ 3 w 73"/>
                    <a:gd name="T37" fmla="*/ 12 h 75"/>
                    <a:gd name="T38" fmla="*/ 0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2" y="8"/>
                      </a:lnTo>
                      <a:lnTo>
                        <a:pt x="35" y="14"/>
                      </a:lnTo>
                      <a:lnTo>
                        <a:pt x="48" y="25"/>
                      </a:lnTo>
                      <a:lnTo>
                        <a:pt x="59" y="38"/>
                      </a:lnTo>
                      <a:lnTo>
                        <a:pt x="66" y="51"/>
                      </a:lnTo>
                      <a:lnTo>
                        <a:pt x="70" y="63"/>
                      </a:lnTo>
                      <a:lnTo>
                        <a:pt x="73" y="71"/>
                      </a:lnTo>
                      <a:lnTo>
                        <a:pt x="73" y="75"/>
                      </a:lnTo>
                      <a:lnTo>
                        <a:pt x="69" y="74"/>
                      </a:lnTo>
                      <a:lnTo>
                        <a:pt x="62" y="71"/>
                      </a:lnTo>
                      <a:lnTo>
                        <a:pt x="50" y="67"/>
                      </a:lnTo>
                      <a:lnTo>
                        <a:pt x="37" y="60"/>
                      </a:lnTo>
                      <a:lnTo>
                        <a:pt x="25" y="50"/>
                      </a:lnTo>
                      <a:lnTo>
                        <a:pt x="14" y="37"/>
                      </a:lnTo>
                      <a:lnTo>
                        <a:pt x="7" y="24"/>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1" name="Freeform 58"/>
                <p:cNvSpPr>
                  <a:spLocks/>
                </p:cNvSpPr>
                <p:nvPr/>
              </p:nvSpPr>
              <p:spPr bwMode="auto">
                <a:xfrm>
                  <a:off x="-151" y="881"/>
                  <a:ext cx="21" cy="6"/>
                </a:xfrm>
                <a:custGeom>
                  <a:avLst/>
                  <a:gdLst>
                    <a:gd name="T0" fmla="*/ 52 w 104"/>
                    <a:gd name="T1" fmla="*/ 0 h 34"/>
                    <a:gd name="T2" fmla="*/ 66 w 104"/>
                    <a:gd name="T3" fmla="*/ 1 h 34"/>
                    <a:gd name="T4" fmla="*/ 77 w 104"/>
                    <a:gd name="T5" fmla="*/ 4 h 34"/>
                    <a:gd name="T6" fmla="*/ 88 w 104"/>
                    <a:gd name="T7" fmla="*/ 8 h 34"/>
                    <a:gd name="T8" fmla="*/ 97 w 104"/>
                    <a:gd name="T9" fmla="*/ 13 h 34"/>
                    <a:gd name="T10" fmla="*/ 102 w 104"/>
                    <a:gd name="T11" fmla="*/ 16 h 34"/>
                    <a:gd name="T12" fmla="*/ 104 w 104"/>
                    <a:gd name="T13" fmla="*/ 17 h 34"/>
                    <a:gd name="T14" fmla="*/ 102 w 104"/>
                    <a:gd name="T15" fmla="*/ 19 h 34"/>
                    <a:gd name="T16" fmla="*/ 97 w 104"/>
                    <a:gd name="T17" fmla="*/ 21 h 34"/>
                    <a:gd name="T18" fmla="*/ 88 w 104"/>
                    <a:gd name="T19" fmla="*/ 26 h 34"/>
                    <a:gd name="T20" fmla="*/ 77 w 104"/>
                    <a:gd name="T21" fmla="*/ 30 h 34"/>
                    <a:gd name="T22" fmla="*/ 66 w 104"/>
                    <a:gd name="T23" fmla="*/ 33 h 34"/>
                    <a:gd name="T24" fmla="*/ 52 w 104"/>
                    <a:gd name="T25" fmla="*/ 34 h 34"/>
                    <a:gd name="T26" fmla="*/ 38 w 104"/>
                    <a:gd name="T27" fmla="*/ 33 h 34"/>
                    <a:gd name="T28" fmla="*/ 26 w 104"/>
                    <a:gd name="T29" fmla="*/ 30 h 34"/>
                    <a:gd name="T30" fmla="*/ 15 w 104"/>
                    <a:gd name="T31" fmla="*/ 26 h 34"/>
                    <a:gd name="T32" fmla="*/ 7 w 104"/>
                    <a:gd name="T33" fmla="*/ 21 h 34"/>
                    <a:gd name="T34" fmla="*/ 3 w 104"/>
                    <a:gd name="T35" fmla="*/ 19 h 34"/>
                    <a:gd name="T36" fmla="*/ 0 w 104"/>
                    <a:gd name="T37" fmla="*/ 17 h 34"/>
                    <a:gd name="T38" fmla="*/ 3 w 104"/>
                    <a:gd name="T39" fmla="*/ 16 h 34"/>
                    <a:gd name="T40" fmla="*/ 7 w 104"/>
                    <a:gd name="T41" fmla="*/ 13 h 34"/>
                    <a:gd name="T42" fmla="*/ 15 w 104"/>
                    <a:gd name="T43" fmla="*/ 8 h 34"/>
                    <a:gd name="T44" fmla="*/ 26 w 104"/>
                    <a:gd name="T45" fmla="*/ 4 h 34"/>
                    <a:gd name="T46" fmla="*/ 38 w 104"/>
                    <a:gd name="T47" fmla="*/ 1 h 34"/>
                    <a:gd name="T48" fmla="*/ 52 w 104"/>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34">
                      <a:moveTo>
                        <a:pt x="52" y="0"/>
                      </a:moveTo>
                      <a:lnTo>
                        <a:pt x="66" y="1"/>
                      </a:lnTo>
                      <a:lnTo>
                        <a:pt x="77" y="4"/>
                      </a:lnTo>
                      <a:lnTo>
                        <a:pt x="88" y="8"/>
                      </a:lnTo>
                      <a:lnTo>
                        <a:pt x="97" y="13"/>
                      </a:lnTo>
                      <a:lnTo>
                        <a:pt x="102" y="16"/>
                      </a:lnTo>
                      <a:lnTo>
                        <a:pt x="104" y="17"/>
                      </a:lnTo>
                      <a:lnTo>
                        <a:pt x="102" y="19"/>
                      </a:lnTo>
                      <a:lnTo>
                        <a:pt x="97" y="21"/>
                      </a:lnTo>
                      <a:lnTo>
                        <a:pt x="88" y="26"/>
                      </a:lnTo>
                      <a:lnTo>
                        <a:pt x="77" y="30"/>
                      </a:lnTo>
                      <a:lnTo>
                        <a:pt x="66" y="33"/>
                      </a:lnTo>
                      <a:lnTo>
                        <a:pt x="52" y="34"/>
                      </a:lnTo>
                      <a:lnTo>
                        <a:pt x="38" y="33"/>
                      </a:lnTo>
                      <a:lnTo>
                        <a:pt x="26" y="30"/>
                      </a:lnTo>
                      <a:lnTo>
                        <a:pt x="15" y="26"/>
                      </a:lnTo>
                      <a:lnTo>
                        <a:pt x="7" y="21"/>
                      </a:lnTo>
                      <a:lnTo>
                        <a:pt x="3" y="19"/>
                      </a:lnTo>
                      <a:lnTo>
                        <a:pt x="0" y="17"/>
                      </a:lnTo>
                      <a:lnTo>
                        <a:pt x="3" y="16"/>
                      </a:lnTo>
                      <a:lnTo>
                        <a:pt x="7" y="13"/>
                      </a:lnTo>
                      <a:lnTo>
                        <a:pt x="15" y="8"/>
                      </a:lnTo>
                      <a:lnTo>
                        <a:pt x="26" y="4"/>
                      </a:lnTo>
                      <a:lnTo>
                        <a:pt x="38" y="1"/>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2" name="Freeform 59"/>
                <p:cNvSpPr>
                  <a:spLocks noEditPoints="1"/>
                </p:cNvSpPr>
                <p:nvPr/>
              </p:nvSpPr>
              <p:spPr bwMode="auto">
                <a:xfrm>
                  <a:off x="-204" y="836"/>
                  <a:ext cx="96" cy="96"/>
                </a:xfrm>
                <a:custGeom>
                  <a:avLst/>
                  <a:gdLst>
                    <a:gd name="T0" fmla="*/ 204 w 480"/>
                    <a:gd name="T1" fmla="*/ 20 h 484"/>
                    <a:gd name="T2" fmla="*/ 137 w 480"/>
                    <a:gd name="T3" fmla="*/ 42 h 484"/>
                    <a:gd name="T4" fmla="*/ 82 w 480"/>
                    <a:gd name="T5" fmla="*/ 83 h 484"/>
                    <a:gd name="T6" fmla="*/ 42 w 480"/>
                    <a:gd name="T7" fmla="*/ 139 h 484"/>
                    <a:gd name="T8" fmla="*/ 20 w 480"/>
                    <a:gd name="T9" fmla="*/ 206 h 484"/>
                    <a:gd name="T10" fmla="*/ 20 w 480"/>
                    <a:gd name="T11" fmla="*/ 279 h 484"/>
                    <a:gd name="T12" fmla="*/ 42 w 480"/>
                    <a:gd name="T13" fmla="*/ 345 h 484"/>
                    <a:gd name="T14" fmla="*/ 82 w 480"/>
                    <a:gd name="T15" fmla="*/ 402 h 484"/>
                    <a:gd name="T16" fmla="*/ 137 w 480"/>
                    <a:gd name="T17" fmla="*/ 441 h 484"/>
                    <a:gd name="T18" fmla="*/ 204 w 480"/>
                    <a:gd name="T19" fmla="*/ 464 h 484"/>
                    <a:gd name="T20" fmla="*/ 276 w 480"/>
                    <a:gd name="T21" fmla="*/ 464 h 484"/>
                    <a:gd name="T22" fmla="*/ 342 w 480"/>
                    <a:gd name="T23" fmla="*/ 441 h 484"/>
                    <a:gd name="T24" fmla="*/ 397 w 480"/>
                    <a:gd name="T25" fmla="*/ 402 h 484"/>
                    <a:gd name="T26" fmla="*/ 437 w 480"/>
                    <a:gd name="T27" fmla="*/ 345 h 484"/>
                    <a:gd name="T28" fmla="*/ 459 w 480"/>
                    <a:gd name="T29" fmla="*/ 279 h 484"/>
                    <a:gd name="T30" fmla="*/ 459 w 480"/>
                    <a:gd name="T31" fmla="*/ 205 h 484"/>
                    <a:gd name="T32" fmla="*/ 437 w 480"/>
                    <a:gd name="T33" fmla="*/ 138 h 484"/>
                    <a:gd name="T34" fmla="*/ 397 w 480"/>
                    <a:gd name="T35" fmla="*/ 83 h 484"/>
                    <a:gd name="T36" fmla="*/ 342 w 480"/>
                    <a:gd name="T37" fmla="*/ 42 h 484"/>
                    <a:gd name="T38" fmla="*/ 276 w 480"/>
                    <a:gd name="T39" fmla="*/ 20 h 484"/>
                    <a:gd name="T40" fmla="*/ 240 w 480"/>
                    <a:gd name="T41" fmla="*/ 0 h 484"/>
                    <a:gd name="T42" fmla="*/ 316 w 480"/>
                    <a:gd name="T43" fmla="*/ 12 h 484"/>
                    <a:gd name="T44" fmla="*/ 382 w 480"/>
                    <a:gd name="T45" fmla="*/ 47 h 484"/>
                    <a:gd name="T46" fmla="*/ 433 w 480"/>
                    <a:gd name="T47" fmla="*/ 100 h 484"/>
                    <a:gd name="T48" fmla="*/ 467 w 480"/>
                    <a:gd name="T49" fmla="*/ 165 h 484"/>
                    <a:gd name="T50" fmla="*/ 480 w 480"/>
                    <a:gd name="T51" fmla="*/ 242 h 484"/>
                    <a:gd name="T52" fmla="*/ 467 w 480"/>
                    <a:gd name="T53" fmla="*/ 318 h 484"/>
                    <a:gd name="T54" fmla="*/ 433 w 480"/>
                    <a:gd name="T55" fmla="*/ 385 h 484"/>
                    <a:gd name="T56" fmla="*/ 382 w 480"/>
                    <a:gd name="T57" fmla="*/ 437 h 484"/>
                    <a:gd name="T58" fmla="*/ 316 w 480"/>
                    <a:gd name="T59" fmla="*/ 472 h 484"/>
                    <a:gd name="T60" fmla="*/ 240 w 480"/>
                    <a:gd name="T61" fmla="*/ 484 h 484"/>
                    <a:gd name="T62" fmla="*/ 164 w 480"/>
                    <a:gd name="T63" fmla="*/ 472 h 484"/>
                    <a:gd name="T64" fmla="*/ 98 w 480"/>
                    <a:gd name="T65" fmla="*/ 437 h 484"/>
                    <a:gd name="T66" fmla="*/ 47 w 480"/>
                    <a:gd name="T67" fmla="*/ 385 h 484"/>
                    <a:gd name="T68" fmla="*/ 12 w 480"/>
                    <a:gd name="T69" fmla="*/ 318 h 484"/>
                    <a:gd name="T70" fmla="*/ 0 w 480"/>
                    <a:gd name="T71" fmla="*/ 242 h 484"/>
                    <a:gd name="T72" fmla="*/ 12 w 480"/>
                    <a:gd name="T73" fmla="*/ 165 h 484"/>
                    <a:gd name="T74" fmla="*/ 47 w 480"/>
                    <a:gd name="T75" fmla="*/ 100 h 484"/>
                    <a:gd name="T76" fmla="*/ 98 w 480"/>
                    <a:gd name="T77" fmla="*/ 47 h 484"/>
                    <a:gd name="T78" fmla="*/ 164 w 480"/>
                    <a:gd name="T79" fmla="*/ 12 h 484"/>
                    <a:gd name="T80" fmla="*/ 240 w 480"/>
                    <a:gd name="T8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0" h="484">
                      <a:moveTo>
                        <a:pt x="240" y="18"/>
                      </a:moveTo>
                      <a:lnTo>
                        <a:pt x="204" y="20"/>
                      </a:lnTo>
                      <a:lnTo>
                        <a:pt x="169" y="28"/>
                      </a:lnTo>
                      <a:lnTo>
                        <a:pt x="137" y="42"/>
                      </a:lnTo>
                      <a:lnTo>
                        <a:pt x="108" y="61"/>
                      </a:lnTo>
                      <a:lnTo>
                        <a:pt x="82" y="83"/>
                      </a:lnTo>
                      <a:lnTo>
                        <a:pt x="59" y="109"/>
                      </a:lnTo>
                      <a:lnTo>
                        <a:pt x="42" y="139"/>
                      </a:lnTo>
                      <a:lnTo>
                        <a:pt x="28" y="171"/>
                      </a:lnTo>
                      <a:lnTo>
                        <a:pt x="20" y="206"/>
                      </a:lnTo>
                      <a:lnTo>
                        <a:pt x="17" y="242"/>
                      </a:lnTo>
                      <a:lnTo>
                        <a:pt x="20" y="279"/>
                      </a:lnTo>
                      <a:lnTo>
                        <a:pt x="28" y="313"/>
                      </a:lnTo>
                      <a:lnTo>
                        <a:pt x="42" y="345"/>
                      </a:lnTo>
                      <a:lnTo>
                        <a:pt x="59" y="375"/>
                      </a:lnTo>
                      <a:lnTo>
                        <a:pt x="82" y="402"/>
                      </a:lnTo>
                      <a:lnTo>
                        <a:pt x="108" y="423"/>
                      </a:lnTo>
                      <a:lnTo>
                        <a:pt x="137" y="441"/>
                      </a:lnTo>
                      <a:lnTo>
                        <a:pt x="169" y="456"/>
                      </a:lnTo>
                      <a:lnTo>
                        <a:pt x="204" y="464"/>
                      </a:lnTo>
                      <a:lnTo>
                        <a:pt x="240" y="467"/>
                      </a:lnTo>
                      <a:lnTo>
                        <a:pt x="276" y="464"/>
                      </a:lnTo>
                      <a:lnTo>
                        <a:pt x="310" y="456"/>
                      </a:lnTo>
                      <a:lnTo>
                        <a:pt x="342" y="441"/>
                      </a:lnTo>
                      <a:lnTo>
                        <a:pt x="371" y="423"/>
                      </a:lnTo>
                      <a:lnTo>
                        <a:pt x="397" y="402"/>
                      </a:lnTo>
                      <a:lnTo>
                        <a:pt x="419" y="375"/>
                      </a:lnTo>
                      <a:lnTo>
                        <a:pt x="437" y="345"/>
                      </a:lnTo>
                      <a:lnTo>
                        <a:pt x="451" y="313"/>
                      </a:lnTo>
                      <a:lnTo>
                        <a:pt x="459" y="279"/>
                      </a:lnTo>
                      <a:lnTo>
                        <a:pt x="462" y="242"/>
                      </a:lnTo>
                      <a:lnTo>
                        <a:pt x="459" y="205"/>
                      </a:lnTo>
                      <a:lnTo>
                        <a:pt x="451" y="171"/>
                      </a:lnTo>
                      <a:lnTo>
                        <a:pt x="437" y="138"/>
                      </a:lnTo>
                      <a:lnTo>
                        <a:pt x="419" y="109"/>
                      </a:lnTo>
                      <a:lnTo>
                        <a:pt x="397" y="83"/>
                      </a:lnTo>
                      <a:lnTo>
                        <a:pt x="371" y="61"/>
                      </a:lnTo>
                      <a:lnTo>
                        <a:pt x="342" y="42"/>
                      </a:lnTo>
                      <a:lnTo>
                        <a:pt x="310" y="28"/>
                      </a:lnTo>
                      <a:lnTo>
                        <a:pt x="276" y="20"/>
                      </a:lnTo>
                      <a:lnTo>
                        <a:pt x="240" y="18"/>
                      </a:lnTo>
                      <a:close/>
                      <a:moveTo>
                        <a:pt x="240" y="0"/>
                      </a:moveTo>
                      <a:lnTo>
                        <a:pt x="278" y="3"/>
                      </a:lnTo>
                      <a:lnTo>
                        <a:pt x="316" y="12"/>
                      </a:lnTo>
                      <a:lnTo>
                        <a:pt x="350" y="27"/>
                      </a:lnTo>
                      <a:lnTo>
                        <a:pt x="382" y="47"/>
                      </a:lnTo>
                      <a:lnTo>
                        <a:pt x="410" y="71"/>
                      </a:lnTo>
                      <a:lnTo>
                        <a:pt x="433" y="100"/>
                      </a:lnTo>
                      <a:lnTo>
                        <a:pt x="452" y="131"/>
                      </a:lnTo>
                      <a:lnTo>
                        <a:pt x="467" y="165"/>
                      </a:lnTo>
                      <a:lnTo>
                        <a:pt x="477" y="203"/>
                      </a:lnTo>
                      <a:lnTo>
                        <a:pt x="480" y="242"/>
                      </a:lnTo>
                      <a:lnTo>
                        <a:pt x="477" y="282"/>
                      </a:lnTo>
                      <a:lnTo>
                        <a:pt x="467" y="318"/>
                      </a:lnTo>
                      <a:lnTo>
                        <a:pt x="452" y="353"/>
                      </a:lnTo>
                      <a:lnTo>
                        <a:pt x="433" y="385"/>
                      </a:lnTo>
                      <a:lnTo>
                        <a:pt x="410" y="413"/>
                      </a:lnTo>
                      <a:lnTo>
                        <a:pt x="382" y="437"/>
                      </a:lnTo>
                      <a:lnTo>
                        <a:pt x="350" y="457"/>
                      </a:lnTo>
                      <a:lnTo>
                        <a:pt x="316" y="472"/>
                      </a:lnTo>
                      <a:lnTo>
                        <a:pt x="278" y="481"/>
                      </a:lnTo>
                      <a:lnTo>
                        <a:pt x="240" y="484"/>
                      </a:lnTo>
                      <a:lnTo>
                        <a:pt x="201" y="481"/>
                      </a:lnTo>
                      <a:lnTo>
                        <a:pt x="164" y="472"/>
                      </a:lnTo>
                      <a:lnTo>
                        <a:pt x="130" y="457"/>
                      </a:lnTo>
                      <a:lnTo>
                        <a:pt x="98" y="437"/>
                      </a:lnTo>
                      <a:lnTo>
                        <a:pt x="70" y="413"/>
                      </a:lnTo>
                      <a:lnTo>
                        <a:pt x="47" y="385"/>
                      </a:lnTo>
                      <a:lnTo>
                        <a:pt x="26" y="353"/>
                      </a:lnTo>
                      <a:lnTo>
                        <a:pt x="12" y="318"/>
                      </a:lnTo>
                      <a:lnTo>
                        <a:pt x="3" y="282"/>
                      </a:lnTo>
                      <a:lnTo>
                        <a:pt x="0" y="242"/>
                      </a:lnTo>
                      <a:lnTo>
                        <a:pt x="3" y="203"/>
                      </a:lnTo>
                      <a:lnTo>
                        <a:pt x="12" y="165"/>
                      </a:lnTo>
                      <a:lnTo>
                        <a:pt x="26" y="131"/>
                      </a:lnTo>
                      <a:lnTo>
                        <a:pt x="47" y="100"/>
                      </a:lnTo>
                      <a:lnTo>
                        <a:pt x="70" y="71"/>
                      </a:lnTo>
                      <a:lnTo>
                        <a:pt x="98" y="47"/>
                      </a:lnTo>
                      <a:lnTo>
                        <a:pt x="130" y="27"/>
                      </a:lnTo>
                      <a:lnTo>
                        <a:pt x="164" y="12"/>
                      </a:lnTo>
                      <a:lnTo>
                        <a:pt x="201" y="3"/>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3" name="Freeform 60"/>
                <p:cNvSpPr>
                  <a:spLocks/>
                </p:cNvSpPr>
                <p:nvPr/>
              </p:nvSpPr>
              <p:spPr bwMode="auto">
                <a:xfrm>
                  <a:off x="-174" y="866"/>
                  <a:ext cx="15" cy="14"/>
                </a:xfrm>
                <a:custGeom>
                  <a:avLst/>
                  <a:gdLst>
                    <a:gd name="T0" fmla="*/ 0 w 73"/>
                    <a:gd name="T1" fmla="*/ 0 h 74"/>
                    <a:gd name="T2" fmla="*/ 3 w 73"/>
                    <a:gd name="T3" fmla="*/ 1 h 74"/>
                    <a:gd name="T4" fmla="*/ 11 w 73"/>
                    <a:gd name="T5" fmla="*/ 3 h 74"/>
                    <a:gd name="T6" fmla="*/ 22 w 73"/>
                    <a:gd name="T7" fmla="*/ 8 h 74"/>
                    <a:gd name="T8" fmla="*/ 35 w 73"/>
                    <a:gd name="T9" fmla="*/ 14 h 74"/>
                    <a:gd name="T10" fmla="*/ 48 w 73"/>
                    <a:gd name="T11" fmla="*/ 25 h 74"/>
                    <a:gd name="T12" fmla="*/ 59 w 73"/>
                    <a:gd name="T13" fmla="*/ 38 h 74"/>
                    <a:gd name="T14" fmla="*/ 65 w 73"/>
                    <a:gd name="T15" fmla="*/ 51 h 74"/>
                    <a:gd name="T16" fmla="*/ 69 w 73"/>
                    <a:gd name="T17" fmla="*/ 63 h 74"/>
                    <a:gd name="T18" fmla="*/ 72 w 73"/>
                    <a:gd name="T19" fmla="*/ 70 h 74"/>
                    <a:gd name="T20" fmla="*/ 73 w 73"/>
                    <a:gd name="T21" fmla="*/ 74 h 74"/>
                    <a:gd name="T22" fmla="*/ 69 w 73"/>
                    <a:gd name="T23" fmla="*/ 74 h 74"/>
                    <a:gd name="T24" fmla="*/ 61 w 73"/>
                    <a:gd name="T25" fmla="*/ 71 h 74"/>
                    <a:gd name="T26" fmla="*/ 50 w 73"/>
                    <a:gd name="T27" fmla="*/ 67 h 74"/>
                    <a:gd name="T28" fmla="*/ 37 w 73"/>
                    <a:gd name="T29" fmla="*/ 60 h 74"/>
                    <a:gd name="T30" fmla="*/ 25 w 73"/>
                    <a:gd name="T31" fmla="*/ 50 h 74"/>
                    <a:gd name="T32" fmla="*/ 14 w 73"/>
                    <a:gd name="T33" fmla="*/ 37 h 74"/>
                    <a:gd name="T34" fmla="*/ 6 w 73"/>
                    <a:gd name="T35" fmla="*/ 23 h 74"/>
                    <a:gd name="T36" fmla="*/ 2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3" y="1"/>
                      </a:lnTo>
                      <a:lnTo>
                        <a:pt x="11" y="3"/>
                      </a:lnTo>
                      <a:lnTo>
                        <a:pt x="22" y="8"/>
                      </a:lnTo>
                      <a:lnTo>
                        <a:pt x="35" y="14"/>
                      </a:lnTo>
                      <a:lnTo>
                        <a:pt x="48" y="25"/>
                      </a:lnTo>
                      <a:lnTo>
                        <a:pt x="59" y="38"/>
                      </a:lnTo>
                      <a:lnTo>
                        <a:pt x="65" y="51"/>
                      </a:lnTo>
                      <a:lnTo>
                        <a:pt x="69" y="63"/>
                      </a:lnTo>
                      <a:lnTo>
                        <a:pt x="72" y="70"/>
                      </a:lnTo>
                      <a:lnTo>
                        <a:pt x="73" y="74"/>
                      </a:lnTo>
                      <a:lnTo>
                        <a:pt x="69" y="74"/>
                      </a:lnTo>
                      <a:lnTo>
                        <a:pt x="61" y="71"/>
                      </a:lnTo>
                      <a:lnTo>
                        <a:pt x="50" y="67"/>
                      </a:lnTo>
                      <a:lnTo>
                        <a:pt x="37" y="60"/>
                      </a:lnTo>
                      <a:lnTo>
                        <a:pt x="25" y="50"/>
                      </a:lnTo>
                      <a:lnTo>
                        <a:pt x="14" y="37"/>
                      </a:lnTo>
                      <a:lnTo>
                        <a:pt x="6" y="23"/>
                      </a:lnTo>
                      <a:lnTo>
                        <a:pt x="2"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4" name="Freeform 61"/>
                <p:cNvSpPr>
                  <a:spLocks/>
                </p:cNvSpPr>
                <p:nvPr/>
              </p:nvSpPr>
              <p:spPr bwMode="auto">
                <a:xfrm>
                  <a:off x="-174" y="888"/>
                  <a:ext cx="15" cy="14"/>
                </a:xfrm>
                <a:custGeom>
                  <a:avLst/>
                  <a:gdLst>
                    <a:gd name="T0" fmla="*/ 73 w 73"/>
                    <a:gd name="T1" fmla="*/ 0 h 74"/>
                    <a:gd name="T2" fmla="*/ 72 w 73"/>
                    <a:gd name="T3" fmla="*/ 3 h 74"/>
                    <a:gd name="T4" fmla="*/ 69 w 73"/>
                    <a:gd name="T5" fmla="*/ 12 h 74"/>
                    <a:gd name="T6" fmla="*/ 65 w 73"/>
                    <a:gd name="T7" fmla="*/ 24 h 74"/>
                    <a:gd name="T8" fmla="*/ 59 w 73"/>
                    <a:gd name="T9" fmla="*/ 37 h 74"/>
                    <a:gd name="T10" fmla="*/ 48 w 73"/>
                    <a:gd name="T11" fmla="*/ 50 h 74"/>
                    <a:gd name="T12" fmla="*/ 35 w 73"/>
                    <a:gd name="T13" fmla="*/ 60 h 74"/>
                    <a:gd name="T14" fmla="*/ 22 w 73"/>
                    <a:gd name="T15" fmla="*/ 67 h 74"/>
                    <a:gd name="T16" fmla="*/ 11 w 73"/>
                    <a:gd name="T17" fmla="*/ 71 h 74"/>
                    <a:gd name="T18" fmla="*/ 3 w 73"/>
                    <a:gd name="T19" fmla="*/ 74 h 74"/>
                    <a:gd name="T20" fmla="*/ 0 w 73"/>
                    <a:gd name="T21" fmla="*/ 74 h 74"/>
                    <a:gd name="T22" fmla="*/ 0 w 73"/>
                    <a:gd name="T23" fmla="*/ 70 h 74"/>
                    <a:gd name="T24" fmla="*/ 2 w 73"/>
                    <a:gd name="T25" fmla="*/ 63 h 74"/>
                    <a:gd name="T26" fmla="*/ 6 w 73"/>
                    <a:gd name="T27" fmla="*/ 51 h 74"/>
                    <a:gd name="T28" fmla="*/ 14 w 73"/>
                    <a:gd name="T29" fmla="*/ 38 h 74"/>
                    <a:gd name="T30" fmla="*/ 25 w 73"/>
                    <a:gd name="T31" fmla="*/ 25 h 74"/>
                    <a:gd name="T32" fmla="*/ 37 w 73"/>
                    <a:gd name="T33" fmla="*/ 14 h 74"/>
                    <a:gd name="T34" fmla="*/ 50 w 73"/>
                    <a:gd name="T35" fmla="*/ 8 h 74"/>
                    <a:gd name="T36" fmla="*/ 61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69" y="12"/>
                      </a:lnTo>
                      <a:lnTo>
                        <a:pt x="65" y="24"/>
                      </a:lnTo>
                      <a:lnTo>
                        <a:pt x="59" y="37"/>
                      </a:lnTo>
                      <a:lnTo>
                        <a:pt x="48" y="50"/>
                      </a:lnTo>
                      <a:lnTo>
                        <a:pt x="35" y="60"/>
                      </a:lnTo>
                      <a:lnTo>
                        <a:pt x="22" y="67"/>
                      </a:lnTo>
                      <a:lnTo>
                        <a:pt x="11" y="71"/>
                      </a:lnTo>
                      <a:lnTo>
                        <a:pt x="3" y="74"/>
                      </a:lnTo>
                      <a:lnTo>
                        <a:pt x="0" y="74"/>
                      </a:lnTo>
                      <a:lnTo>
                        <a:pt x="0" y="70"/>
                      </a:lnTo>
                      <a:lnTo>
                        <a:pt x="2" y="63"/>
                      </a:lnTo>
                      <a:lnTo>
                        <a:pt x="6" y="51"/>
                      </a:lnTo>
                      <a:lnTo>
                        <a:pt x="14" y="38"/>
                      </a:lnTo>
                      <a:lnTo>
                        <a:pt x="25" y="25"/>
                      </a:lnTo>
                      <a:lnTo>
                        <a:pt x="37" y="14"/>
                      </a:lnTo>
                      <a:lnTo>
                        <a:pt x="50" y="8"/>
                      </a:lnTo>
                      <a:lnTo>
                        <a:pt x="61"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5" name="Freeform 62"/>
                <p:cNvSpPr>
                  <a:spLocks/>
                </p:cNvSpPr>
                <p:nvPr/>
              </p:nvSpPr>
              <p:spPr bwMode="auto">
                <a:xfrm>
                  <a:off x="-181" y="881"/>
                  <a:ext cx="20" cy="6"/>
                </a:xfrm>
                <a:custGeom>
                  <a:avLst/>
                  <a:gdLst>
                    <a:gd name="T0" fmla="*/ 51 w 102"/>
                    <a:gd name="T1" fmla="*/ 0 h 34"/>
                    <a:gd name="T2" fmla="*/ 65 w 102"/>
                    <a:gd name="T3" fmla="*/ 1 h 34"/>
                    <a:gd name="T4" fmla="*/ 77 w 102"/>
                    <a:gd name="T5" fmla="*/ 4 h 34"/>
                    <a:gd name="T6" fmla="*/ 87 w 102"/>
                    <a:gd name="T7" fmla="*/ 8 h 34"/>
                    <a:gd name="T8" fmla="*/ 95 w 102"/>
                    <a:gd name="T9" fmla="*/ 13 h 34"/>
                    <a:gd name="T10" fmla="*/ 100 w 102"/>
                    <a:gd name="T11" fmla="*/ 16 h 34"/>
                    <a:gd name="T12" fmla="*/ 102 w 102"/>
                    <a:gd name="T13" fmla="*/ 17 h 34"/>
                    <a:gd name="T14" fmla="*/ 100 w 102"/>
                    <a:gd name="T15" fmla="*/ 19 h 34"/>
                    <a:gd name="T16" fmla="*/ 95 w 102"/>
                    <a:gd name="T17" fmla="*/ 21 h 34"/>
                    <a:gd name="T18" fmla="*/ 87 w 102"/>
                    <a:gd name="T19" fmla="*/ 26 h 34"/>
                    <a:gd name="T20" fmla="*/ 77 w 102"/>
                    <a:gd name="T21" fmla="*/ 30 h 34"/>
                    <a:gd name="T22" fmla="*/ 65 w 102"/>
                    <a:gd name="T23" fmla="*/ 33 h 34"/>
                    <a:gd name="T24" fmla="*/ 51 w 102"/>
                    <a:gd name="T25" fmla="*/ 34 h 34"/>
                    <a:gd name="T26" fmla="*/ 37 w 102"/>
                    <a:gd name="T27" fmla="*/ 33 h 34"/>
                    <a:gd name="T28" fmla="*/ 24 w 102"/>
                    <a:gd name="T29" fmla="*/ 30 h 34"/>
                    <a:gd name="T30" fmla="*/ 15 w 102"/>
                    <a:gd name="T31" fmla="*/ 26 h 34"/>
                    <a:gd name="T32" fmla="*/ 6 w 102"/>
                    <a:gd name="T33" fmla="*/ 21 h 34"/>
                    <a:gd name="T34" fmla="*/ 1 w 102"/>
                    <a:gd name="T35" fmla="*/ 19 h 34"/>
                    <a:gd name="T36" fmla="*/ 0 w 102"/>
                    <a:gd name="T37" fmla="*/ 17 h 34"/>
                    <a:gd name="T38" fmla="*/ 1 w 102"/>
                    <a:gd name="T39" fmla="*/ 16 h 34"/>
                    <a:gd name="T40" fmla="*/ 6 w 102"/>
                    <a:gd name="T41" fmla="*/ 13 h 34"/>
                    <a:gd name="T42" fmla="*/ 15 w 102"/>
                    <a:gd name="T43" fmla="*/ 8 h 34"/>
                    <a:gd name="T44" fmla="*/ 24 w 102"/>
                    <a:gd name="T45" fmla="*/ 4 h 34"/>
                    <a:gd name="T46" fmla="*/ 37 w 102"/>
                    <a:gd name="T47" fmla="*/ 1 h 34"/>
                    <a:gd name="T48" fmla="*/ 51 w 102"/>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34">
                      <a:moveTo>
                        <a:pt x="51" y="0"/>
                      </a:moveTo>
                      <a:lnTo>
                        <a:pt x="65" y="1"/>
                      </a:lnTo>
                      <a:lnTo>
                        <a:pt x="77" y="4"/>
                      </a:lnTo>
                      <a:lnTo>
                        <a:pt x="87" y="8"/>
                      </a:lnTo>
                      <a:lnTo>
                        <a:pt x="95" y="13"/>
                      </a:lnTo>
                      <a:lnTo>
                        <a:pt x="100" y="16"/>
                      </a:lnTo>
                      <a:lnTo>
                        <a:pt x="102" y="17"/>
                      </a:lnTo>
                      <a:lnTo>
                        <a:pt x="100" y="19"/>
                      </a:lnTo>
                      <a:lnTo>
                        <a:pt x="95" y="21"/>
                      </a:lnTo>
                      <a:lnTo>
                        <a:pt x="87" y="26"/>
                      </a:lnTo>
                      <a:lnTo>
                        <a:pt x="77" y="30"/>
                      </a:lnTo>
                      <a:lnTo>
                        <a:pt x="65" y="33"/>
                      </a:lnTo>
                      <a:lnTo>
                        <a:pt x="51" y="34"/>
                      </a:lnTo>
                      <a:lnTo>
                        <a:pt x="37" y="33"/>
                      </a:lnTo>
                      <a:lnTo>
                        <a:pt x="24" y="30"/>
                      </a:lnTo>
                      <a:lnTo>
                        <a:pt x="15" y="26"/>
                      </a:lnTo>
                      <a:lnTo>
                        <a:pt x="6" y="21"/>
                      </a:lnTo>
                      <a:lnTo>
                        <a:pt x="1" y="19"/>
                      </a:lnTo>
                      <a:lnTo>
                        <a:pt x="0" y="17"/>
                      </a:lnTo>
                      <a:lnTo>
                        <a:pt x="1" y="16"/>
                      </a:lnTo>
                      <a:lnTo>
                        <a:pt x="6" y="13"/>
                      </a:lnTo>
                      <a:lnTo>
                        <a:pt x="15" y="8"/>
                      </a:lnTo>
                      <a:lnTo>
                        <a:pt x="24"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6" name="Freeform 63"/>
                <p:cNvSpPr>
                  <a:spLocks/>
                </p:cNvSpPr>
                <p:nvPr/>
              </p:nvSpPr>
              <p:spPr bwMode="auto">
                <a:xfrm>
                  <a:off x="-159" y="889"/>
                  <a:ext cx="7" cy="21"/>
                </a:xfrm>
                <a:custGeom>
                  <a:avLst/>
                  <a:gdLst>
                    <a:gd name="T0" fmla="*/ 17 w 34"/>
                    <a:gd name="T1" fmla="*/ 0 h 104"/>
                    <a:gd name="T2" fmla="*/ 18 w 34"/>
                    <a:gd name="T3" fmla="*/ 2 h 104"/>
                    <a:gd name="T4" fmla="*/ 21 w 34"/>
                    <a:gd name="T5" fmla="*/ 7 h 104"/>
                    <a:gd name="T6" fmla="*/ 25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5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8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8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5" y="15"/>
                      </a:lnTo>
                      <a:lnTo>
                        <a:pt x="30" y="26"/>
                      </a:lnTo>
                      <a:lnTo>
                        <a:pt x="33" y="39"/>
                      </a:lnTo>
                      <a:lnTo>
                        <a:pt x="34" y="52"/>
                      </a:lnTo>
                      <a:lnTo>
                        <a:pt x="33" y="66"/>
                      </a:lnTo>
                      <a:lnTo>
                        <a:pt x="30" y="79"/>
                      </a:lnTo>
                      <a:lnTo>
                        <a:pt x="25" y="89"/>
                      </a:lnTo>
                      <a:lnTo>
                        <a:pt x="21" y="97"/>
                      </a:lnTo>
                      <a:lnTo>
                        <a:pt x="18" y="102"/>
                      </a:lnTo>
                      <a:lnTo>
                        <a:pt x="17" y="104"/>
                      </a:lnTo>
                      <a:lnTo>
                        <a:pt x="16" y="102"/>
                      </a:lnTo>
                      <a:lnTo>
                        <a:pt x="13" y="97"/>
                      </a:lnTo>
                      <a:lnTo>
                        <a:pt x="8" y="89"/>
                      </a:lnTo>
                      <a:lnTo>
                        <a:pt x="4" y="79"/>
                      </a:lnTo>
                      <a:lnTo>
                        <a:pt x="1" y="66"/>
                      </a:lnTo>
                      <a:lnTo>
                        <a:pt x="0" y="52"/>
                      </a:lnTo>
                      <a:lnTo>
                        <a:pt x="1" y="39"/>
                      </a:lnTo>
                      <a:lnTo>
                        <a:pt x="4" y="26"/>
                      </a:lnTo>
                      <a:lnTo>
                        <a:pt x="8"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7" name="Freeform 64"/>
                <p:cNvSpPr>
                  <a:spLocks/>
                </p:cNvSpPr>
                <p:nvPr/>
              </p:nvSpPr>
              <p:spPr bwMode="auto">
                <a:xfrm>
                  <a:off x="-151" y="1022"/>
                  <a:ext cx="153" cy="19"/>
                </a:xfrm>
                <a:custGeom>
                  <a:avLst/>
                  <a:gdLst>
                    <a:gd name="T0" fmla="*/ 261 w 767"/>
                    <a:gd name="T1" fmla="*/ 1 h 96"/>
                    <a:gd name="T2" fmla="*/ 306 w 767"/>
                    <a:gd name="T3" fmla="*/ 11 h 96"/>
                    <a:gd name="T4" fmla="*/ 344 w 767"/>
                    <a:gd name="T5" fmla="*/ 23 h 96"/>
                    <a:gd name="T6" fmla="*/ 373 w 767"/>
                    <a:gd name="T7" fmla="*/ 32 h 96"/>
                    <a:gd name="T8" fmla="*/ 395 w 767"/>
                    <a:gd name="T9" fmla="*/ 32 h 96"/>
                    <a:gd name="T10" fmla="*/ 432 w 767"/>
                    <a:gd name="T11" fmla="*/ 24 h 96"/>
                    <a:gd name="T12" fmla="*/ 478 w 767"/>
                    <a:gd name="T13" fmla="*/ 14 h 96"/>
                    <a:gd name="T14" fmla="*/ 534 w 767"/>
                    <a:gd name="T15" fmla="*/ 6 h 96"/>
                    <a:gd name="T16" fmla="*/ 593 w 767"/>
                    <a:gd name="T17" fmla="*/ 6 h 96"/>
                    <a:gd name="T18" fmla="*/ 650 w 767"/>
                    <a:gd name="T19" fmla="*/ 11 h 96"/>
                    <a:gd name="T20" fmla="*/ 702 w 767"/>
                    <a:gd name="T21" fmla="*/ 19 h 96"/>
                    <a:gd name="T22" fmla="*/ 741 w 767"/>
                    <a:gd name="T23" fmla="*/ 27 h 96"/>
                    <a:gd name="T24" fmla="*/ 764 w 767"/>
                    <a:gd name="T25" fmla="*/ 33 h 96"/>
                    <a:gd name="T26" fmla="*/ 764 w 767"/>
                    <a:gd name="T27" fmla="*/ 35 h 96"/>
                    <a:gd name="T28" fmla="*/ 744 w 767"/>
                    <a:gd name="T29" fmla="*/ 45 h 96"/>
                    <a:gd name="T30" fmla="*/ 708 w 767"/>
                    <a:gd name="T31" fmla="*/ 60 h 96"/>
                    <a:gd name="T32" fmla="*/ 657 w 767"/>
                    <a:gd name="T33" fmla="*/ 76 h 96"/>
                    <a:gd name="T34" fmla="*/ 593 w 767"/>
                    <a:gd name="T35" fmla="*/ 89 h 96"/>
                    <a:gd name="T36" fmla="*/ 516 w 767"/>
                    <a:gd name="T37" fmla="*/ 92 h 96"/>
                    <a:gd name="T38" fmla="*/ 429 w 767"/>
                    <a:gd name="T39" fmla="*/ 87 h 96"/>
                    <a:gd name="T40" fmla="*/ 353 w 767"/>
                    <a:gd name="T41" fmla="*/ 87 h 96"/>
                    <a:gd name="T42" fmla="*/ 292 w 767"/>
                    <a:gd name="T43" fmla="*/ 93 h 96"/>
                    <a:gd name="T44" fmla="*/ 235 w 767"/>
                    <a:gd name="T45" fmla="*/ 96 h 96"/>
                    <a:gd name="T46" fmla="*/ 164 w 767"/>
                    <a:gd name="T47" fmla="*/ 89 h 96"/>
                    <a:gd name="T48" fmla="*/ 103 w 767"/>
                    <a:gd name="T49" fmla="*/ 75 h 96"/>
                    <a:gd name="T50" fmla="*/ 55 w 767"/>
                    <a:gd name="T51" fmla="*/ 59 h 96"/>
                    <a:gd name="T52" fmla="*/ 21 w 767"/>
                    <a:gd name="T53" fmla="*/ 43 h 96"/>
                    <a:gd name="T54" fmla="*/ 2 w 767"/>
                    <a:gd name="T55" fmla="*/ 34 h 96"/>
                    <a:gd name="T56" fmla="*/ 3 w 767"/>
                    <a:gd name="T57" fmla="*/ 33 h 96"/>
                    <a:gd name="T58" fmla="*/ 26 w 767"/>
                    <a:gd name="T59" fmla="*/ 27 h 96"/>
                    <a:gd name="T60" fmla="*/ 65 w 767"/>
                    <a:gd name="T61" fmla="*/ 19 h 96"/>
                    <a:gd name="T62" fmla="*/ 117 w 767"/>
                    <a:gd name="T63" fmla="*/ 10 h 96"/>
                    <a:gd name="T64" fmla="*/ 176 w 767"/>
                    <a:gd name="T65" fmla="*/ 4 h 96"/>
                    <a:gd name="T66" fmla="*/ 237 w 767"/>
                    <a:gd name="T6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7" h="96">
                      <a:moveTo>
                        <a:pt x="237" y="0"/>
                      </a:moveTo>
                      <a:lnTo>
                        <a:pt x="261" y="1"/>
                      </a:lnTo>
                      <a:lnTo>
                        <a:pt x="283" y="6"/>
                      </a:lnTo>
                      <a:lnTo>
                        <a:pt x="306" y="11"/>
                      </a:lnTo>
                      <a:lnTo>
                        <a:pt x="326" y="17"/>
                      </a:lnTo>
                      <a:lnTo>
                        <a:pt x="344" y="23"/>
                      </a:lnTo>
                      <a:lnTo>
                        <a:pt x="360" y="28"/>
                      </a:lnTo>
                      <a:lnTo>
                        <a:pt x="373" y="32"/>
                      </a:lnTo>
                      <a:lnTo>
                        <a:pt x="383" y="33"/>
                      </a:lnTo>
                      <a:lnTo>
                        <a:pt x="395" y="32"/>
                      </a:lnTo>
                      <a:lnTo>
                        <a:pt x="412" y="28"/>
                      </a:lnTo>
                      <a:lnTo>
                        <a:pt x="432" y="24"/>
                      </a:lnTo>
                      <a:lnTo>
                        <a:pt x="454" y="19"/>
                      </a:lnTo>
                      <a:lnTo>
                        <a:pt x="478" y="14"/>
                      </a:lnTo>
                      <a:lnTo>
                        <a:pt x="505" y="9"/>
                      </a:lnTo>
                      <a:lnTo>
                        <a:pt x="534" y="6"/>
                      </a:lnTo>
                      <a:lnTo>
                        <a:pt x="563" y="5"/>
                      </a:lnTo>
                      <a:lnTo>
                        <a:pt x="593" y="6"/>
                      </a:lnTo>
                      <a:lnTo>
                        <a:pt x="623" y="8"/>
                      </a:lnTo>
                      <a:lnTo>
                        <a:pt x="650" y="11"/>
                      </a:lnTo>
                      <a:lnTo>
                        <a:pt x="677" y="14"/>
                      </a:lnTo>
                      <a:lnTo>
                        <a:pt x="702" y="19"/>
                      </a:lnTo>
                      <a:lnTo>
                        <a:pt x="723" y="23"/>
                      </a:lnTo>
                      <a:lnTo>
                        <a:pt x="741" y="27"/>
                      </a:lnTo>
                      <a:lnTo>
                        <a:pt x="755" y="31"/>
                      </a:lnTo>
                      <a:lnTo>
                        <a:pt x="764" y="33"/>
                      </a:lnTo>
                      <a:lnTo>
                        <a:pt x="767" y="33"/>
                      </a:lnTo>
                      <a:lnTo>
                        <a:pt x="764" y="35"/>
                      </a:lnTo>
                      <a:lnTo>
                        <a:pt x="757" y="38"/>
                      </a:lnTo>
                      <a:lnTo>
                        <a:pt x="744" y="45"/>
                      </a:lnTo>
                      <a:lnTo>
                        <a:pt x="728" y="52"/>
                      </a:lnTo>
                      <a:lnTo>
                        <a:pt x="708" y="60"/>
                      </a:lnTo>
                      <a:lnTo>
                        <a:pt x="685" y="68"/>
                      </a:lnTo>
                      <a:lnTo>
                        <a:pt x="657" y="76"/>
                      </a:lnTo>
                      <a:lnTo>
                        <a:pt x="626" y="83"/>
                      </a:lnTo>
                      <a:lnTo>
                        <a:pt x="593" y="89"/>
                      </a:lnTo>
                      <a:lnTo>
                        <a:pt x="556" y="92"/>
                      </a:lnTo>
                      <a:lnTo>
                        <a:pt x="516" y="92"/>
                      </a:lnTo>
                      <a:lnTo>
                        <a:pt x="474" y="90"/>
                      </a:lnTo>
                      <a:lnTo>
                        <a:pt x="429" y="87"/>
                      </a:lnTo>
                      <a:lnTo>
                        <a:pt x="383" y="84"/>
                      </a:lnTo>
                      <a:lnTo>
                        <a:pt x="353" y="87"/>
                      </a:lnTo>
                      <a:lnTo>
                        <a:pt x="322" y="90"/>
                      </a:lnTo>
                      <a:lnTo>
                        <a:pt x="292" y="93"/>
                      </a:lnTo>
                      <a:lnTo>
                        <a:pt x="263" y="96"/>
                      </a:lnTo>
                      <a:lnTo>
                        <a:pt x="235" y="96"/>
                      </a:lnTo>
                      <a:lnTo>
                        <a:pt x="198" y="93"/>
                      </a:lnTo>
                      <a:lnTo>
                        <a:pt x="164" y="89"/>
                      </a:lnTo>
                      <a:lnTo>
                        <a:pt x="132" y="82"/>
                      </a:lnTo>
                      <a:lnTo>
                        <a:pt x="103" y="75"/>
                      </a:lnTo>
                      <a:lnTo>
                        <a:pt x="77" y="66"/>
                      </a:lnTo>
                      <a:lnTo>
                        <a:pt x="55" y="59"/>
                      </a:lnTo>
                      <a:lnTo>
                        <a:pt x="35" y="50"/>
                      </a:lnTo>
                      <a:lnTo>
                        <a:pt x="21" y="43"/>
                      </a:lnTo>
                      <a:lnTo>
                        <a:pt x="9" y="38"/>
                      </a:lnTo>
                      <a:lnTo>
                        <a:pt x="2" y="34"/>
                      </a:lnTo>
                      <a:lnTo>
                        <a:pt x="0" y="33"/>
                      </a:lnTo>
                      <a:lnTo>
                        <a:pt x="3" y="33"/>
                      </a:lnTo>
                      <a:lnTo>
                        <a:pt x="12" y="31"/>
                      </a:lnTo>
                      <a:lnTo>
                        <a:pt x="26" y="27"/>
                      </a:lnTo>
                      <a:lnTo>
                        <a:pt x="43" y="23"/>
                      </a:lnTo>
                      <a:lnTo>
                        <a:pt x="65" y="19"/>
                      </a:lnTo>
                      <a:lnTo>
                        <a:pt x="90" y="14"/>
                      </a:lnTo>
                      <a:lnTo>
                        <a:pt x="117" y="10"/>
                      </a:lnTo>
                      <a:lnTo>
                        <a:pt x="146" y="7"/>
                      </a:lnTo>
                      <a:lnTo>
                        <a:pt x="176" y="4"/>
                      </a:lnTo>
                      <a:lnTo>
                        <a:pt x="206" y="1"/>
                      </a:lnTo>
                      <a:lnTo>
                        <a:pt x="2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8" name="Freeform 65"/>
                <p:cNvSpPr>
                  <a:spLocks/>
                </p:cNvSpPr>
                <p:nvPr/>
              </p:nvSpPr>
              <p:spPr bwMode="auto">
                <a:xfrm>
                  <a:off x="-159" y="858"/>
                  <a:ext cx="7" cy="21"/>
                </a:xfrm>
                <a:custGeom>
                  <a:avLst/>
                  <a:gdLst>
                    <a:gd name="T0" fmla="*/ 17 w 34"/>
                    <a:gd name="T1" fmla="*/ 0 h 104"/>
                    <a:gd name="T2" fmla="*/ 18 w 34"/>
                    <a:gd name="T3" fmla="*/ 3 h 104"/>
                    <a:gd name="T4" fmla="*/ 21 w 34"/>
                    <a:gd name="T5" fmla="*/ 8 h 104"/>
                    <a:gd name="T6" fmla="*/ 25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5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8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8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5" y="16"/>
                      </a:lnTo>
                      <a:lnTo>
                        <a:pt x="30" y="26"/>
                      </a:lnTo>
                      <a:lnTo>
                        <a:pt x="33" y="38"/>
                      </a:lnTo>
                      <a:lnTo>
                        <a:pt x="34" y="52"/>
                      </a:lnTo>
                      <a:lnTo>
                        <a:pt x="33" y="66"/>
                      </a:lnTo>
                      <a:lnTo>
                        <a:pt x="30" y="78"/>
                      </a:lnTo>
                      <a:lnTo>
                        <a:pt x="25" y="89"/>
                      </a:lnTo>
                      <a:lnTo>
                        <a:pt x="21" y="98"/>
                      </a:lnTo>
                      <a:lnTo>
                        <a:pt x="18" y="102"/>
                      </a:lnTo>
                      <a:lnTo>
                        <a:pt x="17" y="104"/>
                      </a:lnTo>
                      <a:lnTo>
                        <a:pt x="16" y="102"/>
                      </a:lnTo>
                      <a:lnTo>
                        <a:pt x="13" y="98"/>
                      </a:lnTo>
                      <a:lnTo>
                        <a:pt x="8" y="89"/>
                      </a:lnTo>
                      <a:lnTo>
                        <a:pt x="4" y="78"/>
                      </a:lnTo>
                      <a:lnTo>
                        <a:pt x="1" y="66"/>
                      </a:lnTo>
                      <a:lnTo>
                        <a:pt x="0" y="52"/>
                      </a:lnTo>
                      <a:lnTo>
                        <a:pt x="1" y="38"/>
                      </a:lnTo>
                      <a:lnTo>
                        <a:pt x="4" y="26"/>
                      </a:lnTo>
                      <a:lnTo>
                        <a:pt x="8"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9" name="Freeform 66"/>
                <p:cNvSpPr>
                  <a:spLocks/>
                </p:cNvSpPr>
                <p:nvPr/>
              </p:nvSpPr>
              <p:spPr bwMode="auto">
                <a:xfrm>
                  <a:off x="-12" y="866"/>
                  <a:ext cx="15" cy="14"/>
                </a:xfrm>
                <a:custGeom>
                  <a:avLst/>
                  <a:gdLst>
                    <a:gd name="T0" fmla="*/ 0 w 73"/>
                    <a:gd name="T1" fmla="*/ 0 h 74"/>
                    <a:gd name="T2" fmla="*/ 4 w 73"/>
                    <a:gd name="T3" fmla="*/ 1 h 74"/>
                    <a:gd name="T4" fmla="*/ 11 w 73"/>
                    <a:gd name="T5" fmla="*/ 3 h 74"/>
                    <a:gd name="T6" fmla="*/ 23 w 73"/>
                    <a:gd name="T7" fmla="*/ 8 h 74"/>
                    <a:gd name="T8" fmla="*/ 36 w 73"/>
                    <a:gd name="T9" fmla="*/ 14 h 74"/>
                    <a:gd name="T10" fmla="*/ 48 w 73"/>
                    <a:gd name="T11" fmla="*/ 25 h 74"/>
                    <a:gd name="T12" fmla="*/ 59 w 73"/>
                    <a:gd name="T13" fmla="*/ 38 h 74"/>
                    <a:gd name="T14" fmla="*/ 66 w 73"/>
                    <a:gd name="T15" fmla="*/ 51 h 74"/>
                    <a:gd name="T16" fmla="*/ 70 w 73"/>
                    <a:gd name="T17" fmla="*/ 63 h 74"/>
                    <a:gd name="T18" fmla="*/ 72 w 73"/>
                    <a:gd name="T19" fmla="*/ 70 h 74"/>
                    <a:gd name="T20" fmla="*/ 73 w 73"/>
                    <a:gd name="T21" fmla="*/ 74 h 74"/>
                    <a:gd name="T22" fmla="*/ 70 w 73"/>
                    <a:gd name="T23" fmla="*/ 74 h 74"/>
                    <a:gd name="T24" fmla="*/ 61 w 73"/>
                    <a:gd name="T25" fmla="*/ 71 h 74"/>
                    <a:gd name="T26" fmla="*/ 51 w 73"/>
                    <a:gd name="T27" fmla="*/ 67 h 74"/>
                    <a:gd name="T28" fmla="*/ 38 w 73"/>
                    <a:gd name="T29" fmla="*/ 60 h 74"/>
                    <a:gd name="T30" fmla="*/ 25 w 73"/>
                    <a:gd name="T31" fmla="*/ 50 h 74"/>
                    <a:gd name="T32" fmla="*/ 14 w 73"/>
                    <a:gd name="T33" fmla="*/ 37 h 74"/>
                    <a:gd name="T34" fmla="*/ 7 w 73"/>
                    <a:gd name="T35" fmla="*/ 23 h 74"/>
                    <a:gd name="T36" fmla="*/ 3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4" y="1"/>
                      </a:lnTo>
                      <a:lnTo>
                        <a:pt x="11" y="3"/>
                      </a:lnTo>
                      <a:lnTo>
                        <a:pt x="23" y="8"/>
                      </a:lnTo>
                      <a:lnTo>
                        <a:pt x="36" y="14"/>
                      </a:lnTo>
                      <a:lnTo>
                        <a:pt x="48" y="25"/>
                      </a:lnTo>
                      <a:lnTo>
                        <a:pt x="59" y="38"/>
                      </a:lnTo>
                      <a:lnTo>
                        <a:pt x="66" y="51"/>
                      </a:lnTo>
                      <a:lnTo>
                        <a:pt x="70" y="63"/>
                      </a:lnTo>
                      <a:lnTo>
                        <a:pt x="72" y="70"/>
                      </a:lnTo>
                      <a:lnTo>
                        <a:pt x="73" y="74"/>
                      </a:lnTo>
                      <a:lnTo>
                        <a:pt x="70" y="74"/>
                      </a:lnTo>
                      <a:lnTo>
                        <a:pt x="61" y="71"/>
                      </a:lnTo>
                      <a:lnTo>
                        <a:pt x="51" y="67"/>
                      </a:lnTo>
                      <a:lnTo>
                        <a:pt x="38" y="60"/>
                      </a:lnTo>
                      <a:lnTo>
                        <a:pt x="25" y="50"/>
                      </a:lnTo>
                      <a:lnTo>
                        <a:pt x="14" y="37"/>
                      </a:lnTo>
                      <a:lnTo>
                        <a:pt x="7" y="23"/>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70" name="Freeform 67"/>
                <p:cNvSpPr>
                  <a:spLocks/>
                </p:cNvSpPr>
                <p:nvPr/>
              </p:nvSpPr>
              <p:spPr bwMode="auto">
                <a:xfrm>
                  <a:off x="10" y="888"/>
                  <a:ext cx="15" cy="15"/>
                </a:xfrm>
                <a:custGeom>
                  <a:avLst/>
                  <a:gdLst>
                    <a:gd name="T0" fmla="*/ 0 w 73"/>
                    <a:gd name="T1" fmla="*/ 0 h 75"/>
                    <a:gd name="T2" fmla="*/ 3 w 73"/>
                    <a:gd name="T3" fmla="*/ 1 h 75"/>
                    <a:gd name="T4" fmla="*/ 12 w 73"/>
                    <a:gd name="T5" fmla="*/ 3 h 75"/>
                    <a:gd name="T6" fmla="*/ 23 w 73"/>
                    <a:gd name="T7" fmla="*/ 8 h 75"/>
                    <a:gd name="T8" fmla="*/ 36 w 73"/>
                    <a:gd name="T9" fmla="*/ 14 h 75"/>
                    <a:gd name="T10" fmla="*/ 48 w 73"/>
                    <a:gd name="T11" fmla="*/ 25 h 75"/>
                    <a:gd name="T12" fmla="*/ 59 w 73"/>
                    <a:gd name="T13" fmla="*/ 38 h 75"/>
                    <a:gd name="T14" fmla="*/ 65 w 73"/>
                    <a:gd name="T15" fmla="*/ 51 h 75"/>
                    <a:gd name="T16" fmla="*/ 70 w 73"/>
                    <a:gd name="T17" fmla="*/ 63 h 75"/>
                    <a:gd name="T18" fmla="*/ 72 w 73"/>
                    <a:gd name="T19" fmla="*/ 71 h 75"/>
                    <a:gd name="T20" fmla="*/ 73 w 73"/>
                    <a:gd name="T21" fmla="*/ 75 h 75"/>
                    <a:gd name="T22" fmla="*/ 70 w 73"/>
                    <a:gd name="T23" fmla="*/ 74 h 75"/>
                    <a:gd name="T24" fmla="*/ 61 w 73"/>
                    <a:gd name="T25" fmla="*/ 71 h 75"/>
                    <a:gd name="T26" fmla="*/ 50 w 73"/>
                    <a:gd name="T27" fmla="*/ 67 h 75"/>
                    <a:gd name="T28" fmla="*/ 38 w 73"/>
                    <a:gd name="T29" fmla="*/ 60 h 75"/>
                    <a:gd name="T30" fmla="*/ 25 w 73"/>
                    <a:gd name="T31" fmla="*/ 50 h 75"/>
                    <a:gd name="T32" fmla="*/ 14 w 73"/>
                    <a:gd name="T33" fmla="*/ 37 h 75"/>
                    <a:gd name="T34" fmla="*/ 8 w 73"/>
                    <a:gd name="T35" fmla="*/ 24 h 75"/>
                    <a:gd name="T36" fmla="*/ 3 w 73"/>
                    <a:gd name="T37" fmla="*/ 12 h 75"/>
                    <a:gd name="T38" fmla="*/ 1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3" y="8"/>
                      </a:lnTo>
                      <a:lnTo>
                        <a:pt x="36" y="14"/>
                      </a:lnTo>
                      <a:lnTo>
                        <a:pt x="48" y="25"/>
                      </a:lnTo>
                      <a:lnTo>
                        <a:pt x="59" y="38"/>
                      </a:lnTo>
                      <a:lnTo>
                        <a:pt x="65" y="51"/>
                      </a:lnTo>
                      <a:lnTo>
                        <a:pt x="70" y="63"/>
                      </a:lnTo>
                      <a:lnTo>
                        <a:pt x="72" y="71"/>
                      </a:lnTo>
                      <a:lnTo>
                        <a:pt x="73" y="75"/>
                      </a:lnTo>
                      <a:lnTo>
                        <a:pt x="70" y="74"/>
                      </a:lnTo>
                      <a:lnTo>
                        <a:pt x="61" y="71"/>
                      </a:lnTo>
                      <a:lnTo>
                        <a:pt x="50" y="67"/>
                      </a:lnTo>
                      <a:lnTo>
                        <a:pt x="38" y="60"/>
                      </a:lnTo>
                      <a:lnTo>
                        <a:pt x="25" y="50"/>
                      </a:lnTo>
                      <a:lnTo>
                        <a:pt x="14" y="37"/>
                      </a:lnTo>
                      <a:lnTo>
                        <a:pt x="8" y="24"/>
                      </a:lnTo>
                      <a:lnTo>
                        <a:pt x="3" y="12"/>
                      </a:lnTo>
                      <a:lnTo>
                        <a:pt x="1"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71" name="Freeform 68"/>
                <p:cNvSpPr>
                  <a:spLocks/>
                </p:cNvSpPr>
                <p:nvPr/>
              </p:nvSpPr>
              <p:spPr bwMode="auto">
                <a:xfrm>
                  <a:off x="3" y="889"/>
                  <a:ext cx="7" cy="21"/>
                </a:xfrm>
                <a:custGeom>
                  <a:avLst/>
                  <a:gdLst>
                    <a:gd name="T0" fmla="*/ 17 w 34"/>
                    <a:gd name="T1" fmla="*/ 0 h 104"/>
                    <a:gd name="T2" fmla="*/ 18 w 34"/>
                    <a:gd name="T3" fmla="*/ 2 h 104"/>
                    <a:gd name="T4" fmla="*/ 21 w 34"/>
                    <a:gd name="T5" fmla="*/ 7 h 104"/>
                    <a:gd name="T6" fmla="*/ 26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6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9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9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6" y="15"/>
                      </a:lnTo>
                      <a:lnTo>
                        <a:pt x="30" y="26"/>
                      </a:lnTo>
                      <a:lnTo>
                        <a:pt x="33" y="39"/>
                      </a:lnTo>
                      <a:lnTo>
                        <a:pt x="34" y="52"/>
                      </a:lnTo>
                      <a:lnTo>
                        <a:pt x="33" y="66"/>
                      </a:lnTo>
                      <a:lnTo>
                        <a:pt x="30" y="79"/>
                      </a:lnTo>
                      <a:lnTo>
                        <a:pt x="26" y="89"/>
                      </a:lnTo>
                      <a:lnTo>
                        <a:pt x="21" y="97"/>
                      </a:lnTo>
                      <a:lnTo>
                        <a:pt x="18" y="102"/>
                      </a:lnTo>
                      <a:lnTo>
                        <a:pt x="17" y="104"/>
                      </a:lnTo>
                      <a:lnTo>
                        <a:pt x="16" y="102"/>
                      </a:lnTo>
                      <a:lnTo>
                        <a:pt x="13" y="97"/>
                      </a:lnTo>
                      <a:lnTo>
                        <a:pt x="9" y="89"/>
                      </a:lnTo>
                      <a:lnTo>
                        <a:pt x="4" y="79"/>
                      </a:lnTo>
                      <a:lnTo>
                        <a:pt x="1" y="66"/>
                      </a:lnTo>
                      <a:lnTo>
                        <a:pt x="0" y="52"/>
                      </a:lnTo>
                      <a:lnTo>
                        <a:pt x="1" y="39"/>
                      </a:lnTo>
                      <a:lnTo>
                        <a:pt x="4" y="26"/>
                      </a:lnTo>
                      <a:lnTo>
                        <a:pt x="9"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72" name="Freeform 69"/>
                <p:cNvSpPr>
                  <a:spLocks/>
                </p:cNvSpPr>
                <p:nvPr/>
              </p:nvSpPr>
              <p:spPr bwMode="auto">
                <a:xfrm>
                  <a:off x="10" y="866"/>
                  <a:ext cx="15" cy="14"/>
                </a:xfrm>
                <a:custGeom>
                  <a:avLst/>
                  <a:gdLst>
                    <a:gd name="T0" fmla="*/ 73 w 73"/>
                    <a:gd name="T1" fmla="*/ 0 h 74"/>
                    <a:gd name="T2" fmla="*/ 72 w 73"/>
                    <a:gd name="T3" fmla="*/ 3 h 74"/>
                    <a:gd name="T4" fmla="*/ 70 w 73"/>
                    <a:gd name="T5" fmla="*/ 12 h 74"/>
                    <a:gd name="T6" fmla="*/ 65 w 73"/>
                    <a:gd name="T7" fmla="*/ 23 h 74"/>
                    <a:gd name="T8" fmla="*/ 59 w 73"/>
                    <a:gd name="T9" fmla="*/ 37 h 74"/>
                    <a:gd name="T10" fmla="*/ 48 w 73"/>
                    <a:gd name="T11" fmla="*/ 50 h 74"/>
                    <a:gd name="T12" fmla="*/ 36 w 73"/>
                    <a:gd name="T13" fmla="*/ 60 h 74"/>
                    <a:gd name="T14" fmla="*/ 23 w 73"/>
                    <a:gd name="T15" fmla="*/ 67 h 74"/>
                    <a:gd name="T16" fmla="*/ 12 w 73"/>
                    <a:gd name="T17" fmla="*/ 71 h 74"/>
                    <a:gd name="T18" fmla="*/ 3 w 73"/>
                    <a:gd name="T19" fmla="*/ 74 h 74"/>
                    <a:gd name="T20" fmla="*/ 0 w 73"/>
                    <a:gd name="T21" fmla="*/ 74 h 74"/>
                    <a:gd name="T22" fmla="*/ 1 w 73"/>
                    <a:gd name="T23" fmla="*/ 70 h 74"/>
                    <a:gd name="T24" fmla="*/ 3 w 73"/>
                    <a:gd name="T25" fmla="*/ 63 h 74"/>
                    <a:gd name="T26" fmla="*/ 8 w 73"/>
                    <a:gd name="T27" fmla="*/ 51 h 74"/>
                    <a:gd name="T28" fmla="*/ 14 w 73"/>
                    <a:gd name="T29" fmla="*/ 38 h 74"/>
                    <a:gd name="T30" fmla="*/ 25 w 73"/>
                    <a:gd name="T31" fmla="*/ 25 h 74"/>
                    <a:gd name="T32" fmla="*/ 38 w 73"/>
                    <a:gd name="T33" fmla="*/ 14 h 74"/>
                    <a:gd name="T34" fmla="*/ 50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5" y="23"/>
                      </a:lnTo>
                      <a:lnTo>
                        <a:pt x="59" y="37"/>
                      </a:lnTo>
                      <a:lnTo>
                        <a:pt x="48" y="50"/>
                      </a:lnTo>
                      <a:lnTo>
                        <a:pt x="36" y="60"/>
                      </a:lnTo>
                      <a:lnTo>
                        <a:pt x="23" y="67"/>
                      </a:lnTo>
                      <a:lnTo>
                        <a:pt x="12" y="71"/>
                      </a:lnTo>
                      <a:lnTo>
                        <a:pt x="3" y="74"/>
                      </a:lnTo>
                      <a:lnTo>
                        <a:pt x="0" y="74"/>
                      </a:lnTo>
                      <a:lnTo>
                        <a:pt x="1" y="70"/>
                      </a:lnTo>
                      <a:lnTo>
                        <a:pt x="3" y="63"/>
                      </a:lnTo>
                      <a:lnTo>
                        <a:pt x="8" y="51"/>
                      </a:lnTo>
                      <a:lnTo>
                        <a:pt x="14" y="38"/>
                      </a:lnTo>
                      <a:lnTo>
                        <a:pt x="25" y="25"/>
                      </a:lnTo>
                      <a:lnTo>
                        <a:pt x="38" y="14"/>
                      </a:lnTo>
                      <a:lnTo>
                        <a:pt x="50"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73" name="Freeform 70"/>
                <p:cNvSpPr>
                  <a:spLocks/>
                </p:cNvSpPr>
                <p:nvPr/>
              </p:nvSpPr>
              <p:spPr bwMode="auto">
                <a:xfrm>
                  <a:off x="12" y="881"/>
                  <a:ext cx="20" cy="6"/>
                </a:xfrm>
                <a:custGeom>
                  <a:avLst/>
                  <a:gdLst>
                    <a:gd name="T0" fmla="*/ 51 w 103"/>
                    <a:gd name="T1" fmla="*/ 0 h 34"/>
                    <a:gd name="T2" fmla="*/ 65 w 103"/>
                    <a:gd name="T3" fmla="*/ 1 h 34"/>
                    <a:gd name="T4" fmla="*/ 77 w 103"/>
                    <a:gd name="T5" fmla="*/ 4 h 34"/>
                    <a:gd name="T6" fmla="*/ 87 w 103"/>
                    <a:gd name="T7" fmla="*/ 8 h 34"/>
                    <a:gd name="T8" fmla="*/ 96 w 103"/>
                    <a:gd name="T9" fmla="*/ 13 h 34"/>
                    <a:gd name="T10" fmla="*/ 101 w 103"/>
                    <a:gd name="T11" fmla="*/ 16 h 34"/>
                    <a:gd name="T12" fmla="*/ 103 w 103"/>
                    <a:gd name="T13" fmla="*/ 17 h 34"/>
                    <a:gd name="T14" fmla="*/ 101 w 103"/>
                    <a:gd name="T15" fmla="*/ 19 h 34"/>
                    <a:gd name="T16" fmla="*/ 96 w 103"/>
                    <a:gd name="T17" fmla="*/ 21 h 34"/>
                    <a:gd name="T18" fmla="*/ 87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7 w 103"/>
                    <a:gd name="T33" fmla="*/ 21 h 34"/>
                    <a:gd name="T34" fmla="*/ 2 w 103"/>
                    <a:gd name="T35" fmla="*/ 19 h 34"/>
                    <a:gd name="T36" fmla="*/ 0 w 103"/>
                    <a:gd name="T37" fmla="*/ 17 h 34"/>
                    <a:gd name="T38" fmla="*/ 2 w 103"/>
                    <a:gd name="T39" fmla="*/ 16 h 34"/>
                    <a:gd name="T40" fmla="*/ 7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7" y="8"/>
                      </a:lnTo>
                      <a:lnTo>
                        <a:pt x="96" y="13"/>
                      </a:lnTo>
                      <a:lnTo>
                        <a:pt x="101" y="16"/>
                      </a:lnTo>
                      <a:lnTo>
                        <a:pt x="103" y="17"/>
                      </a:lnTo>
                      <a:lnTo>
                        <a:pt x="101" y="19"/>
                      </a:lnTo>
                      <a:lnTo>
                        <a:pt x="96" y="21"/>
                      </a:lnTo>
                      <a:lnTo>
                        <a:pt x="87" y="26"/>
                      </a:lnTo>
                      <a:lnTo>
                        <a:pt x="77" y="30"/>
                      </a:lnTo>
                      <a:lnTo>
                        <a:pt x="65" y="33"/>
                      </a:lnTo>
                      <a:lnTo>
                        <a:pt x="51" y="34"/>
                      </a:lnTo>
                      <a:lnTo>
                        <a:pt x="37" y="33"/>
                      </a:lnTo>
                      <a:lnTo>
                        <a:pt x="25" y="30"/>
                      </a:lnTo>
                      <a:lnTo>
                        <a:pt x="15" y="26"/>
                      </a:lnTo>
                      <a:lnTo>
                        <a:pt x="7" y="21"/>
                      </a:lnTo>
                      <a:lnTo>
                        <a:pt x="2" y="19"/>
                      </a:lnTo>
                      <a:lnTo>
                        <a:pt x="0" y="17"/>
                      </a:lnTo>
                      <a:lnTo>
                        <a:pt x="2" y="16"/>
                      </a:lnTo>
                      <a:lnTo>
                        <a:pt x="7"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74" name="Freeform 71"/>
                <p:cNvSpPr>
                  <a:spLocks/>
                </p:cNvSpPr>
                <p:nvPr/>
              </p:nvSpPr>
              <p:spPr bwMode="auto">
                <a:xfrm>
                  <a:off x="3" y="858"/>
                  <a:ext cx="7" cy="21"/>
                </a:xfrm>
                <a:custGeom>
                  <a:avLst/>
                  <a:gdLst>
                    <a:gd name="T0" fmla="*/ 17 w 34"/>
                    <a:gd name="T1" fmla="*/ 0 h 104"/>
                    <a:gd name="T2" fmla="*/ 18 w 34"/>
                    <a:gd name="T3" fmla="*/ 3 h 104"/>
                    <a:gd name="T4" fmla="*/ 21 w 34"/>
                    <a:gd name="T5" fmla="*/ 8 h 104"/>
                    <a:gd name="T6" fmla="*/ 26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6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9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9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6" y="16"/>
                      </a:lnTo>
                      <a:lnTo>
                        <a:pt x="30" y="26"/>
                      </a:lnTo>
                      <a:lnTo>
                        <a:pt x="33" y="38"/>
                      </a:lnTo>
                      <a:lnTo>
                        <a:pt x="34" y="52"/>
                      </a:lnTo>
                      <a:lnTo>
                        <a:pt x="33" y="66"/>
                      </a:lnTo>
                      <a:lnTo>
                        <a:pt x="30" y="78"/>
                      </a:lnTo>
                      <a:lnTo>
                        <a:pt x="26" y="89"/>
                      </a:lnTo>
                      <a:lnTo>
                        <a:pt x="21" y="98"/>
                      </a:lnTo>
                      <a:lnTo>
                        <a:pt x="18" y="102"/>
                      </a:lnTo>
                      <a:lnTo>
                        <a:pt x="17" y="104"/>
                      </a:lnTo>
                      <a:lnTo>
                        <a:pt x="16" y="102"/>
                      </a:lnTo>
                      <a:lnTo>
                        <a:pt x="13" y="98"/>
                      </a:lnTo>
                      <a:lnTo>
                        <a:pt x="9" y="89"/>
                      </a:lnTo>
                      <a:lnTo>
                        <a:pt x="4" y="78"/>
                      </a:lnTo>
                      <a:lnTo>
                        <a:pt x="1" y="66"/>
                      </a:lnTo>
                      <a:lnTo>
                        <a:pt x="0" y="52"/>
                      </a:lnTo>
                      <a:lnTo>
                        <a:pt x="1" y="38"/>
                      </a:lnTo>
                      <a:lnTo>
                        <a:pt x="4" y="26"/>
                      </a:lnTo>
                      <a:lnTo>
                        <a:pt x="9"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75" name="Freeform 72"/>
                <p:cNvSpPr>
                  <a:spLocks/>
                </p:cNvSpPr>
                <p:nvPr/>
              </p:nvSpPr>
              <p:spPr bwMode="auto">
                <a:xfrm>
                  <a:off x="-12" y="888"/>
                  <a:ext cx="15" cy="14"/>
                </a:xfrm>
                <a:custGeom>
                  <a:avLst/>
                  <a:gdLst>
                    <a:gd name="T0" fmla="*/ 73 w 73"/>
                    <a:gd name="T1" fmla="*/ 0 h 74"/>
                    <a:gd name="T2" fmla="*/ 72 w 73"/>
                    <a:gd name="T3" fmla="*/ 3 h 74"/>
                    <a:gd name="T4" fmla="*/ 70 w 73"/>
                    <a:gd name="T5" fmla="*/ 12 h 74"/>
                    <a:gd name="T6" fmla="*/ 66 w 73"/>
                    <a:gd name="T7" fmla="*/ 24 h 74"/>
                    <a:gd name="T8" fmla="*/ 59 w 73"/>
                    <a:gd name="T9" fmla="*/ 37 h 74"/>
                    <a:gd name="T10" fmla="*/ 48 w 73"/>
                    <a:gd name="T11" fmla="*/ 50 h 74"/>
                    <a:gd name="T12" fmla="*/ 36 w 73"/>
                    <a:gd name="T13" fmla="*/ 60 h 74"/>
                    <a:gd name="T14" fmla="*/ 23 w 73"/>
                    <a:gd name="T15" fmla="*/ 67 h 74"/>
                    <a:gd name="T16" fmla="*/ 11 w 73"/>
                    <a:gd name="T17" fmla="*/ 71 h 74"/>
                    <a:gd name="T18" fmla="*/ 4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8 w 73"/>
                    <a:gd name="T33" fmla="*/ 14 h 74"/>
                    <a:gd name="T34" fmla="*/ 51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6" y="24"/>
                      </a:lnTo>
                      <a:lnTo>
                        <a:pt x="59" y="37"/>
                      </a:lnTo>
                      <a:lnTo>
                        <a:pt x="48" y="50"/>
                      </a:lnTo>
                      <a:lnTo>
                        <a:pt x="36" y="60"/>
                      </a:lnTo>
                      <a:lnTo>
                        <a:pt x="23" y="67"/>
                      </a:lnTo>
                      <a:lnTo>
                        <a:pt x="11" y="71"/>
                      </a:lnTo>
                      <a:lnTo>
                        <a:pt x="4" y="74"/>
                      </a:lnTo>
                      <a:lnTo>
                        <a:pt x="0" y="74"/>
                      </a:lnTo>
                      <a:lnTo>
                        <a:pt x="0" y="70"/>
                      </a:lnTo>
                      <a:lnTo>
                        <a:pt x="3" y="63"/>
                      </a:lnTo>
                      <a:lnTo>
                        <a:pt x="7" y="51"/>
                      </a:lnTo>
                      <a:lnTo>
                        <a:pt x="14" y="38"/>
                      </a:lnTo>
                      <a:lnTo>
                        <a:pt x="25" y="25"/>
                      </a:lnTo>
                      <a:lnTo>
                        <a:pt x="38" y="14"/>
                      </a:lnTo>
                      <a:lnTo>
                        <a:pt x="51"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76" name="Freeform 73"/>
                <p:cNvSpPr>
                  <a:spLocks/>
                </p:cNvSpPr>
                <p:nvPr/>
              </p:nvSpPr>
              <p:spPr bwMode="auto">
                <a:xfrm>
                  <a:off x="-19" y="881"/>
                  <a:ext cx="21" cy="6"/>
                </a:xfrm>
                <a:custGeom>
                  <a:avLst/>
                  <a:gdLst>
                    <a:gd name="T0" fmla="*/ 51 w 103"/>
                    <a:gd name="T1" fmla="*/ 0 h 34"/>
                    <a:gd name="T2" fmla="*/ 65 w 103"/>
                    <a:gd name="T3" fmla="*/ 1 h 34"/>
                    <a:gd name="T4" fmla="*/ 77 w 103"/>
                    <a:gd name="T5" fmla="*/ 4 h 34"/>
                    <a:gd name="T6" fmla="*/ 88 w 103"/>
                    <a:gd name="T7" fmla="*/ 8 h 34"/>
                    <a:gd name="T8" fmla="*/ 95 w 103"/>
                    <a:gd name="T9" fmla="*/ 13 h 34"/>
                    <a:gd name="T10" fmla="*/ 100 w 103"/>
                    <a:gd name="T11" fmla="*/ 16 h 34"/>
                    <a:gd name="T12" fmla="*/ 103 w 103"/>
                    <a:gd name="T13" fmla="*/ 17 h 34"/>
                    <a:gd name="T14" fmla="*/ 100 w 103"/>
                    <a:gd name="T15" fmla="*/ 19 h 34"/>
                    <a:gd name="T16" fmla="*/ 95 w 103"/>
                    <a:gd name="T17" fmla="*/ 21 h 34"/>
                    <a:gd name="T18" fmla="*/ 88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6 w 103"/>
                    <a:gd name="T33" fmla="*/ 21 h 34"/>
                    <a:gd name="T34" fmla="*/ 1 w 103"/>
                    <a:gd name="T35" fmla="*/ 19 h 34"/>
                    <a:gd name="T36" fmla="*/ 0 w 103"/>
                    <a:gd name="T37" fmla="*/ 17 h 34"/>
                    <a:gd name="T38" fmla="*/ 1 w 103"/>
                    <a:gd name="T39" fmla="*/ 16 h 34"/>
                    <a:gd name="T40" fmla="*/ 6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8" y="8"/>
                      </a:lnTo>
                      <a:lnTo>
                        <a:pt x="95" y="13"/>
                      </a:lnTo>
                      <a:lnTo>
                        <a:pt x="100" y="16"/>
                      </a:lnTo>
                      <a:lnTo>
                        <a:pt x="103" y="17"/>
                      </a:lnTo>
                      <a:lnTo>
                        <a:pt x="100" y="19"/>
                      </a:lnTo>
                      <a:lnTo>
                        <a:pt x="95" y="21"/>
                      </a:lnTo>
                      <a:lnTo>
                        <a:pt x="88" y="26"/>
                      </a:lnTo>
                      <a:lnTo>
                        <a:pt x="77" y="30"/>
                      </a:lnTo>
                      <a:lnTo>
                        <a:pt x="65" y="33"/>
                      </a:lnTo>
                      <a:lnTo>
                        <a:pt x="51" y="34"/>
                      </a:lnTo>
                      <a:lnTo>
                        <a:pt x="37" y="33"/>
                      </a:lnTo>
                      <a:lnTo>
                        <a:pt x="25" y="30"/>
                      </a:lnTo>
                      <a:lnTo>
                        <a:pt x="15" y="26"/>
                      </a:lnTo>
                      <a:lnTo>
                        <a:pt x="6" y="21"/>
                      </a:lnTo>
                      <a:lnTo>
                        <a:pt x="1" y="19"/>
                      </a:lnTo>
                      <a:lnTo>
                        <a:pt x="0" y="17"/>
                      </a:lnTo>
                      <a:lnTo>
                        <a:pt x="1" y="16"/>
                      </a:lnTo>
                      <a:lnTo>
                        <a:pt x="6"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77" name="Freeform 74"/>
                <p:cNvSpPr>
                  <a:spLocks noEditPoints="1"/>
                </p:cNvSpPr>
                <p:nvPr/>
              </p:nvSpPr>
              <p:spPr bwMode="auto">
                <a:xfrm>
                  <a:off x="-351" y="477"/>
                  <a:ext cx="565" cy="676"/>
                </a:xfrm>
                <a:custGeom>
                  <a:avLst/>
                  <a:gdLst>
                    <a:gd name="T0" fmla="*/ 1034 w 2824"/>
                    <a:gd name="T1" fmla="*/ 2732 h 3376"/>
                    <a:gd name="T2" fmla="*/ 1128 w 2824"/>
                    <a:gd name="T3" fmla="*/ 2875 h 3376"/>
                    <a:gd name="T4" fmla="*/ 1610 w 2824"/>
                    <a:gd name="T5" fmla="*/ 2894 h 3376"/>
                    <a:gd name="T6" fmla="*/ 1747 w 2824"/>
                    <a:gd name="T7" fmla="*/ 2741 h 3376"/>
                    <a:gd name="T8" fmla="*/ 1516 w 2824"/>
                    <a:gd name="T9" fmla="*/ 2609 h 3376"/>
                    <a:gd name="T10" fmla="*/ 1366 w 2824"/>
                    <a:gd name="T11" fmla="*/ 2653 h 3376"/>
                    <a:gd name="T12" fmla="*/ 2367 w 2824"/>
                    <a:gd name="T13" fmla="*/ 2135 h 3376"/>
                    <a:gd name="T14" fmla="*/ 1578 w 2824"/>
                    <a:gd name="T15" fmla="*/ 2104 h 3376"/>
                    <a:gd name="T16" fmla="*/ 1946 w 2824"/>
                    <a:gd name="T17" fmla="*/ 2193 h 3376"/>
                    <a:gd name="T18" fmla="*/ 1881 w 2824"/>
                    <a:gd name="T19" fmla="*/ 1828 h 3376"/>
                    <a:gd name="T20" fmla="*/ 1527 w 2824"/>
                    <a:gd name="T21" fmla="*/ 1953 h 3376"/>
                    <a:gd name="T22" fmla="*/ 1789 w 2824"/>
                    <a:gd name="T23" fmla="*/ 2310 h 3376"/>
                    <a:gd name="T24" fmla="*/ 2054 w 2824"/>
                    <a:gd name="T25" fmla="*/ 1967 h 3376"/>
                    <a:gd name="T26" fmla="*/ 1959 w 2824"/>
                    <a:gd name="T27" fmla="*/ 2204 h 3376"/>
                    <a:gd name="T28" fmla="*/ 1562 w 2824"/>
                    <a:gd name="T29" fmla="*/ 2109 h 3376"/>
                    <a:gd name="T30" fmla="*/ 1816 w 2824"/>
                    <a:gd name="T31" fmla="*/ 1792 h 3376"/>
                    <a:gd name="T32" fmla="*/ 771 w 2824"/>
                    <a:gd name="T33" fmla="*/ 1852 h 3376"/>
                    <a:gd name="T34" fmla="*/ 863 w 2824"/>
                    <a:gd name="T35" fmla="*/ 2284 h 3376"/>
                    <a:gd name="T36" fmla="*/ 1249 w 2824"/>
                    <a:gd name="T37" fmla="*/ 2074 h 3376"/>
                    <a:gd name="T38" fmla="*/ 2471 w 2824"/>
                    <a:gd name="T39" fmla="*/ 1756 h 3376"/>
                    <a:gd name="T40" fmla="*/ 2628 w 2824"/>
                    <a:gd name="T41" fmla="*/ 1358 h 3376"/>
                    <a:gd name="T42" fmla="*/ 1918 w 2824"/>
                    <a:gd name="T43" fmla="*/ 1168 h 3376"/>
                    <a:gd name="T44" fmla="*/ 2014 w 2824"/>
                    <a:gd name="T45" fmla="*/ 1373 h 3376"/>
                    <a:gd name="T46" fmla="*/ 2228 w 2824"/>
                    <a:gd name="T47" fmla="*/ 1512 h 3376"/>
                    <a:gd name="T48" fmla="*/ 1992 w 2824"/>
                    <a:gd name="T49" fmla="*/ 1446 h 3376"/>
                    <a:gd name="T50" fmla="*/ 1917 w 2824"/>
                    <a:gd name="T51" fmla="*/ 1773 h 3376"/>
                    <a:gd name="T52" fmla="*/ 2121 w 2824"/>
                    <a:gd name="T53" fmla="*/ 1718 h 3376"/>
                    <a:gd name="T54" fmla="*/ 2271 w 2824"/>
                    <a:gd name="T55" fmla="*/ 1634 h 3376"/>
                    <a:gd name="T56" fmla="*/ 2185 w 2824"/>
                    <a:gd name="T57" fmla="*/ 1962 h 3376"/>
                    <a:gd name="T58" fmla="*/ 2499 w 2824"/>
                    <a:gd name="T59" fmla="*/ 2058 h 3376"/>
                    <a:gd name="T60" fmla="*/ 2409 w 2824"/>
                    <a:gd name="T61" fmla="*/ 1769 h 3376"/>
                    <a:gd name="T62" fmla="*/ 2426 w 2824"/>
                    <a:gd name="T63" fmla="*/ 1646 h 3376"/>
                    <a:gd name="T64" fmla="*/ 2729 w 2824"/>
                    <a:gd name="T65" fmla="*/ 1791 h 3376"/>
                    <a:gd name="T66" fmla="*/ 2652 w 2824"/>
                    <a:gd name="T67" fmla="*/ 1484 h 3376"/>
                    <a:gd name="T68" fmla="*/ 2367 w 2824"/>
                    <a:gd name="T69" fmla="*/ 1523 h 3376"/>
                    <a:gd name="T70" fmla="*/ 2532 w 2824"/>
                    <a:gd name="T71" fmla="*/ 1310 h 3376"/>
                    <a:gd name="T72" fmla="*/ 2444 w 2824"/>
                    <a:gd name="T73" fmla="*/ 1053 h 3376"/>
                    <a:gd name="T74" fmla="*/ 2236 w 2824"/>
                    <a:gd name="T75" fmla="*/ 1175 h 3376"/>
                    <a:gd name="T76" fmla="*/ 2283 w 2824"/>
                    <a:gd name="T77" fmla="*/ 1449 h 3376"/>
                    <a:gd name="T78" fmla="*/ 2148 w 2824"/>
                    <a:gd name="T79" fmla="*/ 1172 h 3376"/>
                    <a:gd name="T80" fmla="*/ 1277 w 2824"/>
                    <a:gd name="T81" fmla="*/ 828 h 3376"/>
                    <a:gd name="T82" fmla="*/ 1383 w 2824"/>
                    <a:gd name="T83" fmla="*/ 980 h 3376"/>
                    <a:gd name="T84" fmla="*/ 2028 w 2824"/>
                    <a:gd name="T85" fmla="*/ 967 h 3376"/>
                    <a:gd name="T86" fmla="*/ 452 w 2824"/>
                    <a:gd name="T87" fmla="*/ 638 h 3376"/>
                    <a:gd name="T88" fmla="*/ 159 w 2824"/>
                    <a:gd name="T89" fmla="*/ 1657 h 3376"/>
                    <a:gd name="T90" fmla="*/ 423 w 2824"/>
                    <a:gd name="T91" fmla="*/ 1749 h 3376"/>
                    <a:gd name="T92" fmla="*/ 908 w 2824"/>
                    <a:gd name="T93" fmla="*/ 898 h 3376"/>
                    <a:gd name="T94" fmla="*/ 1383 w 2824"/>
                    <a:gd name="T95" fmla="*/ 133 h 3376"/>
                    <a:gd name="T96" fmla="*/ 679 w 2824"/>
                    <a:gd name="T97" fmla="*/ 463 h 3376"/>
                    <a:gd name="T98" fmla="*/ 1835 w 2824"/>
                    <a:gd name="T99" fmla="*/ 641 h 3376"/>
                    <a:gd name="T100" fmla="*/ 2550 w 2824"/>
                    <a:gd name="T101" fmla="*/ 1057 h 3376"/>
                    <a:gd name="T102" fmla="*/ 2103 w 2824"/>
                    <a:gd name="T103" fmla="*/ 365 h 3376"/>
                    <a:gd name="T104" fmla="*/ 1662 w 2824"/>
                    <a:gd name="T105" fmla="*/ 29 h 3376"/>
                    <a:gd name="T106" fmla="*/ 2577 w 2824"/>
                    <a:gd name="T107" fmla="*/ 693 h 3376"/>
                    <a:gd name="T108" fmla="*/ 2809 w 2824"/>
                    <a:gd name="T109" fmla="*/ 1544 h 3376"/>
                    <a:gd name="T110" fmla="*/ 2682 w 2824"/>
                    <a:gd name="T111" fmla="*/ 1949 h 3376"/>
                    <a:gd name="T112" fmla="*/ 2307 w 2824"/>
                    <a:gd name="T113" fmla="*/ 2436 h 3376"/>
                    <a:gd name="T114" fmla="*/ 1768 w 2824"/>
                    <a:gd name="T115" fmla="*/ 3195 h 3376"/>
                    <a:gd name="T116" fmla="*/ 1232 w 2824"/>
                    <a:gd name="T117" fmla="*/ 3338 h 3376"/>
                    <a:gd name="T118" fmla="*/ 628 w 2824"/>
                    <a:gd name="T119" fmla="*/ 2782 h 3376"/>
                    <a:gd name="T120" fmla="*/ 75 w 2824"/>
                    <a:gd name="T121" fmla="*/ 1851 h 3376"/>
                    <a:gd name="T122" fmla="*/ 189 w 2824"/>
                    <a:gd name="T123" fmla="*/ 693 h 3376"/>
                    <a:gd name="T124" fmla="*/ 1105 w 2824"/>
                    <a:gd name="T125" fmla="*/ 29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24" h="3376">
                      <a:moveTo>
                        <a:pt x="1263" y="2608"/>
                      </a:moveTo>
                      <a:lnTo>
                        <a:pt x="1252" y="2609"/>
                      </a:lnTo>
                      <a:lnTo>
                        <a:pt x="1237" y="2613"/>
                      </a:lnTo>
                      <a:lnTo>
                        <a:pt x="1220" y="2620"/>
                      </a:lnTo>
                      <a:lnTo>
                        <a:pt x="1201" y="2629"/>
                      </a:lnTo>
                      <a:lnTo>
                        <a:pt x="1180" y="2640"/>
                      </a:lnTo>
                      <a:lnTo>
                        <a:pt x="1157" y="2653"/>
                      </a:lnTo>
                      <a:lnTo>
                        <a:pt x="1135" y="2667"/>
                      </a:lnTo>
                      <a:lnTo>
                        <a:pt x="1112" y="2680"/>
                      </a:lnTo>
                      <a:lnTo>
                        <a:pt x="1091" y="2694"/>
                      </a:lnTo>
                      <a:lnTo>
                        <a:pt x="1070" y="2708"/>
                      </a:lnTo>
                      <a:lnTo>
                        <a:pt x="1050" y="2721"/>
                      </a:lnTo>
                      <a:lnTo>
                        <a:pt x="1034" y="2732"/>
                      </a:lnTo>
                      <a:lnTo>
                        <a:pt x="1021" y="2742"/>
                      </a:lnTo>
                      <a:lnTo>
                        <a:pt x="1010" y="2749"/>
                      </a:lnTo>
                      <a:lnTo>
                        <a:pt x="1002" y="2755"/>
                      </a:lnTo>
                      <a:lnTo>
                        <a:pt x="1000" y="2756"/>
                      </a:lnTo>
                      <a:lnTo>
                        <a:pt x="1001" y="2758"/>
                      </a:lnTo>
                      <a:lnTo>
                        <a:pt x="1007" y="2764"/>
                      </a:lnTo>
                      <a:lnTo>
                        <a:pt x="1015" y="2774"/>
                      </a:lnTo>
                      <a:lnTo>
                        <a:pt x="1026" y="2787"/>
                      </a:lnTo>
                      <a:lnTo>
                        <a:pt x="1041" y="2803"/>
                      </a:lnTo>
                      <a:lnTo>
                        <a:pt x="1058" y="2819"/>
                      </a:lnTo>
                      <a:lnTo>
                        <a:pt x="1078" y="2838"/>
                      </a:lnTo>
                      <a:lnTo>
                        <a:pt x="1102" y="2857"/>
                      </a:lnTo>
                      <a:lnTo>
                        <a:pt x="1128" y="2875"/>
                      </a:lnTo>
                      <a:lnTo>
                        <a:pt x="1157" y="2894"/>
                      </a:lnTo>
                      <a:lnTo>
                        <a:pt x="1188" y="2911"/>
                      </a:lnTo>
                      <a:lnTo>
                        <a:pt x="1222" y="2926"/>
                      </a:lnTo>
                      <a:lnTo>
                        <a:pt x="1259" y="2939"/>
                      </a:lnTo>
                      <a:lnTo>
                        <a:pt x="1298" y="2949"/>
                      </a:lnTo>
                      <a:lnTo>
                        <a:pt x="1340" y="2955"/>
                      </a:lnTo>
                      <a:lnTo>
                        <a:pt x="1383" y="2957"/>
                      </a:lnTo>
                      <a:lnTo>
                        <a:pt x="1427" y="2955"/>
                      </a:lnTo>
                      <a:lnTo>
                        <a:pt x="1469" y="2949"/>
                      </a:lnTo>
                      <a:lnTo>
                        <a:pt x="1507" y="2939"/>
                      </a:lnTo>
                      <a:lnTo>
                        <a:pt x="1544" y="2926"/>
                      </a:lnTo>
                      <a:lnTo>
                        <a:pt x="1578" y="2911"/>
                      </a:lnTo>
                      <a:lnTo>
                        <a:pt x="1610" y="2894"/>
                      </a:lnTo>
                      <a:lnTo>
                        <a:pt x="1639" y="2875"/>
                      </a:lnTo>
                      <a:lnTo>
                        <a:pt x="1664" y="2857"/>
                      </a:lnTo>
                      <a:lnTo>
                        <a:pt x="1688" y="2838"/>
                      </a:lnTo>
                      <a:lnTo>
                        <a:pt x="1708" y="2819"/>
                      </a:lnTo>
                      <a:lnTo>
                        <a:pt x="1726" y="2803"/>
                      </a:lnTo>
                      <a:lnTo>
                        <a:pt x="1740" y="2787"/>
                      </a:lnTo>
                      <a:lnTo>
                        <a:pt x="1752" y="2774"/>
                      </a:lnTo>
                      <a:lnTo>
                        <a:pt x="1760" y="2764"/>
                      </a:lnTo>
                      <a:lnTo>
                        <a:pt x="1765" y="2758"/>
                      </a:lnTo>
                      <a:lnTo>
                        <a:pt x="1767" y="2756"/>
                      </a:lnTo>
                      <a:lnTo>
                        <a:pt x="1765" y="2754"/>
                      </a:lnTo>
                      <a:lnTo>
                        <a:pt x="1758" y="2749"/>
                      </a:lnTo>
                      <a:lnTo>
                        <a:pt x="1747" y="2741"/>
                      </a:lnTo>
                      <a:lnTo>
                        <a:pt x="1735" y="2730"/>
                      </a:lnTo>
                      <a:lnTo>
                        <a:pt x="1720" y="2718"/>
                      </a:lnTo>
                      <a:lnTo>
                        <a:pt x="1702" y="2704"/>
                      </a:lnTo>
                      <a:lnTo>
                        <a:pt x="1682" y="2689"/>
                      </a:lnTo>
                      <a:lnTo>
                        <a:pt x="1662" y="2675"/>
                      </a:lnTo>
                      <a:lnTo>
                        <a:pt x="1642" y="2660"/>
                      </a:lnTo>
                      <a:lnTo>
                        <a:pt x="1620" y="2647"/>
                      </a:lnTo>
                      <a:lnTo>
                        <a:pt x="1600" y="2634"/>
                      </a:lnTo>
                      <a:lnTo>
                        <a:pt x="1581" y="2623"/>
                      </a:lnTo>
                      <a:lnTo>
                        <a:pt x="1563" y="2615"/>
                      </a:lnTo>
                      <a:lnTo>
                        <a:pt x="1546" y="2610"/>
                      </a:lnTo>
                      <a:lnTo>
                        <a:pt x="1533" y="2608"/>
                      </a:lnTo>
                      <a:lnTo>
                        <a:pt x="1516" y="2609"/>
                      </a:lnTo>
                      <a:lnTo>
                        <a:pt x="1498" y="2613"/>
                      </a:lnTo>
                      <a:lnTo>
                        <a:pt x="1478" y="2619"/>
                      </a:lnTo>
                      <a:lnTo>
                        <a:pt x="1460" y="2625"/>
                      </a:lnTo>
                      <a:lnTo>
                        <a:pt x="1443" y="2633"/>
                      </a:lnTo>
                      <a:lnTo>
                        <a:pt x="1427" y="2640"/>
                      </a:lnTo>
                      <a:lnTo>
                        <a:pt x="1412" y="2648"/>
                      </a:lnTo>
                      <a:lnTo>
                        <a:pt x="1401" y="2655"/>
                      </a:lnTo>
                      <a:lnTo>
                        <a:pt x="1391" y="2661"/>
                      </a:lnTo>
                      <a:lnTo>
                        <a:pt x="1386" y="2664"/>
                      </a:lnTo>
                      <a:lnTo>
                        <a:pt x="1383" y="2665"/>
                      </a:lnTo>
                      <a:lnTo>
                        <a:pt x="1381" y="2664"/>
                      </a:lnTo>
                      <a:lnTo>
                        <a:pt x="1376" y="2660"/>
                      </a:lnTo>
                      <a:lnTo>
                        <a:pt x="1366" y="2653"/>
                      </a:lnTo>
                      <a:lnTo>
                        <a:pt x="1356" y="2647"/>
                      </a:lnTo>
                      <a:lnTo>
                        <a:pt x="1342" y="2638"/>
                      </a:lnTo>
                      <a:lnTo>
                        <a:pt x="1327" y="2629"/>
                      </a:lnTo>
                      <a:lnTo>
                        <a:pt x="1311" y="2622"/>
                      </a:lnTo>
                      <a:lnTo>
                        <a:pt x="1295" y="2615"/>
                      </a:lnTo>
                      <a:lnTo>
                        <a:pt x="1279" y="2610"/>
                      </a:lnTo>
                      <a:lnTo>
                        <a:pt x="1263" y="2608"/>
                      </a:lnTo>
                      <a:close/>
                      <a:moveTo>
                        <a:pt x="2367" y="2135"/>
                      </a:moveTo>
                      <a:lnTo>
                        <a:pt x="2365" y="2159"/>
                      </a:lnTo>
                      <a:lnTo>
                        <a:pt x="2363" y="2183"/>
                      </a:lnTo>
                      <a:lnTo>
                        <a:pt x="2379" y="2159"/>
                      </a:lnTo>
                      <a:lnTo>
                        <a:pt x="2395" y="2136"/>
                      </a:lnTo>
                      <a:lnTo>
                        <a:pt x="2367" y="2135"/>
                      </a:lnTo>
                      <a:close/>
                      <a:moveTo>
                        <a:pt x="1789" y="1809"/>
                      </a:moveTo>
                      <a:lnTo>
                        <a:pt x="1753" y="1811"/>
                      </a:lnTo>
                      <a:lnTo>
                        <a:pt x="1719" y="1819"/>
                      </a:lnTo>
                      <a:lnTo>
                        <a:pt x="1687" y="1833"/>
                      </a:lnTo>
                      <a:lnTo>
                        <a:pt x="1658" y="1852"/>
                      </a:lnTo>
                      <a:lnTo>
                        <a:pt x="1631" y="1874"/>
                      </a:lnTo>
                      <a:lnTo>
                        <a:pt x="1610" y="1900"/>
                      </a:lnTo>
                      <a:lnTo>
                        <a:pt x="1592" y="1930"/>
                      </a:lnTo>
                      <a:lnTo>
                        <a:pt x="1578" y="1962"/>
                      </a:lnTo>
                      <a:lnTo>
                        <a:pt x="1569" y="1997"/>
                      </a:lnTo>
                      <a:lnTo>
                        <a:pt x="1566" y="2033"/>
                      </a:lnTo>
                      <a:lnTo>
                        <a:pt x="1569" y="2070"/>
                      </a:lnTo>
                      <a:lnTo>
                        <a:pt x="1578" y="2104"/>
                      </a:lnTo>
                      <a:lnTo>
                        <a:pt x="1592" y="2136"/>
                      </a:lnTo>
                      <a:lnTo>
                        <a:pt x="1610" y="2166"/>
                      </a:lnTo>
                      <a:lnTo>
                        <a:pt x="1631" y="2193"/>
                      </a:lnTo>
                      <a:lnTo>
                        <a:pt x="1658" y="2214"/>
                      </a:lnTo>
                      <a:lnTo>
                        <a:pt x="1687" y="2232"/>
                      </a:lnTo>
                      <a:lnTo>
                        <a:pt x="1719" y="2247"/>
                      </a:lnTo>
                      <a:lnTo>
                        <a:pt x="1753" y="2255"/>
                      </a:lnTo>
                      <a:lnTo>
                        <a:pt x="1789" y="2258"/>
                      </a:lnTo>
                      <a:lnTo>
                        <a:pt x="1825" y="2255"/>
                      </a:lnTo>
                      <a:lnTo>
                        <a:pt x="1860" y="2247"/>
                      </a:lnTo>
                      <a:lnTo>
                        <a:pt x="1892" y="2232"/>
                      </a:lnTo>
                      <a:lnTo>
                        <a:pt x="1920" y="2214"/>
                      </a:lnTo>
                      <a:lnTo>
                        <a:pt x="1946" y="2193"/>
                      </a:lnTo>
                      <a:lnTo>
                        <a:pt x="1968" y="2166"/>
                      </a:lnTo>
                      <a:lnTo>
                        <a:pt x="1987" y="2136"/>
                      </a:lnTo>
                      <a:lnTo>
                        <a:pt x="2001" y="2104"/>
                      </a:lnTo>
                      <a:lnTo>
                        <a:pt x="2009" y="2070"/>
                      </a:lnTo>
                      <a:lnTo>
                        <a:pt x="2011" y="2033"/>
                      </a:lnTo>
                      <a:lnTo>
                        <a:pt x="2009" y="2001"/>
                      </a:lnTo>
                      <a:lnTo>
                        <a:pt x="2003" y="1969"/>
                      </a:lnTo>
                      <a:lnTo>
                        <a:pt x="1991" y="1940"/>
                      </a:lnTo>
                      <a:lnTo>
                        <a:pt x="1977" y="1913"/>
                      </a:lnTo>
                      <a:lnTo>
                        <a:pt x="1950" y="1897"/>
                      </a:lnTo>
                      <a:lnTo>
                        <a:pt x="1926" y="1878"/>
                      </a:lnTo>
                      <a:lnTo>
                        <a:pt x="1902" y="1855"/>
                      </a:lnTo>
                      <a:lnTo>
                        <a:pt x="1881" y="1828"/>
                      </a:lnTo>
                      <a:lnTo>
                        <a:pt x="1852" y="1817"/>
                      </a:lnTo>
                      <a:lnTo>
                        <a:pt x="1821" y="1811"/>
                      </a:lnTo>
                      <a:lnTo>
                        <a:pt x="1789" y="1809"/>
                      </a:lnTo>
                      <a:close/>
                      <a:moveTo>
                        <a:pt x="1789" y="1757"/>
                      </a:moveTo>
                      <a:lnTo>
                        <a:pt x="1749" y="1759"/>
                      </a:lnTo>
                      <a:lnTo>
                        <a:pt x="1710" y="1768"/>
                      </a:lnTo>
                      <a:lnTo>
                        <a:pt x="1674" y="1782"/>
                      </a:lnTo>
                      <a:lnTo>
                        <a:pt x="1640" y="1801"/>
                      </a:lnTo>
                      <a:lnTo>
                        <a:pt x="1610" y="1825"/>
                      </a:lnTo>
                      <a:lnTo>
                        <a:pt x="1582" y="1852"/>
                      </a:lnTo>
                      <a:lnTo>
                        <a:pt x="1560" y="1883"/>
                      </a:lnTo>
                      <a:lnTo>
                        <a:pt x="1540" y="1916"/>
                      </a:lnTo>
                      <a:lnTo>
                        <a:pt x="1527" y="1953"/>
                      </a:lnTo>
                      <a:lnTo>
                        <a:pt x="1518" y="1992"/>
                      </a:lnTo>
                      <a:lnTo>
                        <a:pt x="1515" y="2033"/>
                      </a:lnTo>
                      <a:lnTo>
                        <a:pt x="1518" y="2074"/>
                      </a:lnTo>
                      <a:lnTo>
                        <a:pt x="1527" y="2113"/>
                      </a:lnTo>
                      <a:lnTo>
                        <a:pt x="1540" y="2149"/>
                      </a:lnTo>
                      <a:lnTo>
                        <a:pt x="1560" y="2184"/>
                      </a:lnTo>
                      <a:lnTo>
                        <a:pt x="1582" y="2214"/>
                      </a:lnTo>
                      <a:lnTo>
                        <a:pt x="1610" y="2242"/>
                      </a:lnTo>
                      <a:lnTo>
                        <a:pt x="1640" y="2265"/>
                      </a:lnTo>
                      <a:lnTo>
                        <a:pt x="1674" y="2284"/>
                      </a:lnTo>
                      <a:lnTo>
                        <a:pt x="1710" y="2298"/>
                      </a:lnTo>
                      <a:lnTo>
                        <a:pt x="1749" y="2307"/>
                      </a:lnTo>
                      <a:lnTo>
                        <a:pt x="1789" y="2310"/>
                      </a:lnTo>
                      <a:lnTo>
                        <a:pt x="1830" y="2307"/>
                      </a:lnTo>
                      <a:lnTo>
                        <a:pt x="1868" y="2298"/>
                      </a:lnTo>
                      <a:lnTo>
                        <a:pt x="1904" y="2284"/>
                      </a:lnTo>
                      <a:lnTo>
                        <a:pt x="1939" y="2265"/>
                      </a:lnTo>
                      <a:lnTo>
                        <a:pt x="1968" y="2242"/>
                      </a:lnTo>
                      <a:lnTo>
                        <a:pt x="1995" y="2214"/>
                      </a:lnTo>
                      <a:lnTo>
                        <a:pt x="2019" y="2184"/>
                      </a:lnTo>
                      <a:lnTo>
                        <a:pt x="2038" y="2149"/>
                      </a:lnTo>
                      <a:lnTo>
                        <a:pt x="2052" y="2113"/>
                      </a:lnTo>
                      <a:lnTo>
                        <a:pt x="2060" y="2074"/>
                      </a:lnTo>
                      <a:lnTo>
                        <a:pt x="2062" y="2033"/>
                      </a:lnTo>
                      <a:lnTo>
                        <a:pt x="2060" y="1999"/>
                      </a:lnTo>
                      <a:lnTo>
                        <a:pt x="2054" y="1967"/>
                      </a:lnTo>
                      <a:lnTo>
                        <a:pt x="2044" y="1936"/>
                      </a:lnTo>
                      <a:lnTo>
                        <a:pt x="2031" y="1933"/>
                      </a:lnTo>
                      <a:lnTo>
                        <a:pt x="2017" y="1928"/>
                      </a:lnTo>
                      <a:lnTo>
                        <a:pt x="2001" y="1922"/>
                      </a:lnTo>
                      <a:lnTo>
                        <a:pt x="2012" y="1948"/>
                      </a:lnTo>
                      <a:lnTo>
                        <a:pt x="2022" y="1975"/>
                      </a:lnTo>
                      <a:lnTo>
                        <a:pt x="2027" y="2004"/>
                      </a:lnTo>
                      <a:lnTo>
                        <a:pt x="2029" y="2033"/>
                      </a:lnTo>
                      <a:lnTo>
                        <a:pt x="2026" y="2073"/>
                      </a:lnTo>
                      <a:lnTo>
                        <a:pt x="2017" y="2109"/>
                      </a:lnTo>
                      <a:lnTo>
                        <a:pt x="2003" y="2144"/>
                      </a:lnTo>
                      <a:lnTo>
                        <a:pt x="1982" y="2176"/>
                      </a:lnTo>
                      <a:lnTo>
                        <a:pt x="1959" y="2204"/>
                      </a:lnTo>
                      <a:lnTo>
                        <a:pt x="1931" y="2228"/>
                      </a:lnTo>
                      <a:lnTo>
                        <a:pt x="1899" y="2248"/>
                      </a:lnTo>
                      <a:lnTo>
                        <a:pt x="1865" y="2263"/>
                      </a:lnTo>
                      <a:lnTo>
                        <a:pt x="1828" y="2272"/>
                      </a:lnTo>
                      <a:lnTo>
                        <a:pt x="1789" y="2275"/>
                      </a:lnTo>
                      <a:lnTo>
                        <a:pt x="1751" y="2272"/>
                      </a:lnTo>
                      <a:lnTo>
                        <a:pt x="1713" y="2263"/>
                      </a:lnTo>
                      <a:lnTo>
                        <a:pt x="1679" y="2248"/>
                      </a:lnTo>
                      <a:lnTo>
                        <a:pt x="1648" y="2228"/>
                      </a:lnTo>
                      <a:lnTo>
                        <a:pt x="1619" y="2204"/>
                      </a:lnTo>
                      <a:lnTo>
                        <a:pt x="1596" y="2176"/>
                      </a:lnTo>
                      <a:lnTo>
                        <a:pt x="1577" y="2144"/>
                      </a:lnTo>
                      <a:lnTo>
                        <a:pt x="1562" y="2109"/>
                      </a:lnTo>
                      <a:lnTo>
                        <a:pt x="1552" y="2073"/>
                      </a:lnTo>
                      <a:lnTo>
                        <a:pt x="1550" y="2033"/>
                      </a:lnTo>
                      <a:lnTo>
                        <a:pt x="1552" y="1994"/>
                      </a:lnTo>
                      <a:lnTo>
                        <a:pt x="1562" y="1956"/>
                      </a:lnTo>
                      <a:lnTo>
                        <a:pt x="1577" y="1922"/>
                      </a:lnTo>
                      <a:lnTo>
                        <a:pt x="1596" y="1891"/>
                      </a:lnTo>
                      <a:lnTo>
                        <a:pt x="1619" y="1862"/>
                      </a:lnTo>
                      <a:lnTo>
                        <a:pt x="1648" y="1838"/>
                      </a:lnTo>
                      <a:lnTo>
                        <a:pt x="1679" y="1818"/>
                      </a:lnTo>
                      <a:lnTo>
                        <a:pt x="1713" y="1803"/>
                      </a:lnTo>
                      <a:lnTo>
                        <a:pt x="1751" y="1794"/>
                      </a:lnTo>
                      <a:lnTo>
                        <a:pt x="1789" y="1791"/>
                      </a:lnTo>
                      <a:lnTo>
                        <a:pt x="1816" y="1792"/>
                      </a:lnTo>
                      <a:lnTo>
                        <a:pt x="1840" y="1798"/>
                      </a:lnTo>
                      <a:lnTo>
                        <a:pt x="1865" y="1804"/>
                      </a:lnTo>
                      <a:lnTo>
                        <a:pt x="1850" y="1782"/>
                      </a:lnTo>
                      <a:lnTo>
                        <a:pt x="1841" y="1762"/>
                      </a:lnTo>
                      <a:lnTo>
                        <a:pt x="1816" y="1758"/>
                      </a:lnTo>
                      <a:lnTo>
                        <a:pt x="1789" y="1757"/>
                      </a:lnTo>
                      <a:close/>
                      <a:moveTo>
                        <a:pt x="978" y="1757"/>
                      </a:moveTo>
                      <a:lnTo>
                        <a:pt x="937" y="1759"/>
                      </a:lnTo>
                      <a:lnTo>
                        <a:pt x="899" y="1768"/>
                      </a:lnTo>
                      <a:lnTo>
                        <a:pt x="863" y="1782"/>
                      </a:lnTo>
                      <a:lnTo>
                        <a:pt x="828" y="1801"/>
                      </a:lnTo>
                      <a:lnTo>
                        <a:pt x="798" y="1825"/>
                      </a:lnTo>
                      <a:lnTo>
                        <a:pt x="771" y="1852"/>
                      </a:lnTo>
                      <a:lnTo>
                        <a:pt x="748" y="1883"/>
                      </a:lnTo>
                      <a:lnTo>
                        <a:pt x="729" y="1916"/>
                      </a:lnTo>
                      <a:lnTo>
                        <a:pt x="715" y="1953"/>
                      </a:lnTo>
                      <a:lnTo>
                        <a:pt x="707" y="1992"/>
                      </a:lnTo>
                      <a:lnTo>
                        <a:pt x="703" y="2033"/>
                      </a:lnTo>
                      <a:lnTo>
                        <a:pt x="707" y="2074"/>
                      </a:lnTo>
                      <a:lnTo>
                        <a:pt x="715" y="2113"/>
                      </a:lnTo>
                      <a:lnTo>
                        <a:pt x="729" y="2149"/>
                      </a:lnTo>
                      <a:lnTo>
                        <a:pt x="748" y="2184"/>
                      </a:lnTo>
                      <a:lnTo>
                        <a:pt x="771" y="2214"/>
                      </a:lnTo>
                      <a:lnTo>
                        <a:pt x="798" y="2242"/>
                      </a:lnTo>
                      <a:lnTo>
                        <a:pt x="828" y="2265"/>
                      </a:lnTo>
                      <a:lnTo>
                        <a:pt x="863" y="2284"/>
                      </a:lnTo>
                      <a:lnTo>
                        <a:pt x="899" y="2298"/>
                      </a:lnTo>
                      <a:lnTo>
                        <a:pt x="937" y="2307"/>
                      </a:lnTo>
                      <a:lnTo>
                        <a:pt x="978" y="2310"/>
                      </a:lnTo>
                      <a:lnTo>
                        <a:pt x="1018" y="2307"/>
                      </a:lnTo>
                      <a:lnTo>
                        <a:pt x="1057" y="2298"/>
                      </a:lnTo>
                      <a:lnTo>
                        <a:pt x="1093" y="2284"/>
                      </a:lnTo>
                      <a:lnTo>
                        <a:pt x="1126" y="2265"/>
                      </a:lnTo>
                      <a:lnTo>
                        <a:pt x="1157" y="2242"/>
                      </a:lnTo>
                      <a:lnTo>
                        <a:pt x="1184" y="2214"/>
                      </a:lnTo>
                      <a:lnTo>
                        <a:pt x="1207" y="2184"/>
                      </a:lnTo>
                      <a:lnTo>
                        <a:pt x="1225" y="2149"/>
                      </a:lnTo>
                      <a:lnTo>
                        <a:pt x="1239" y="2113"/>
                      </a:lnTo>
                      <a:lnTo>
                        <a:pt x="1249" y="2074"/>
                      </a:lnTo>
                      <a:lnTo>
                        <a:pt x="1251" y="2033"/>
                      </a:lnTo>
                      <a:lnTo>
                        <a:pt x="1249" y="1992"/>
                      </a:lnTo>
                      <a:lnTo>
                        <a:pt x="1239" y="1953"/>
                      </a:lnTo>
                      <a:lnTo>
                        <a:pt x="1225" y="1916"/>
                      </a:lnTo>
                      <a:lnTo>
                        <a:pt x="1207" y="1883"/>
                      </a:lnTo>
                      <a:lnTo>
                        <a:pt x="1184" y="1852"/>
                      </a:lnTo>
                      <a:lnTo>
                        <a:pt x="1157" y="1825"/>
                      </a:lnTo>
                      <a:lnTo>
                        <a:pt x="1126" y="1801"/>
                      </a:lnTo>
                      <a:lnTo>
                        <a:pt x="1093" y="1782"/>
                      </a:lnTo>
                      <a:lnTo>
                        <a:pt x="1057" y="1768"/>
                      </a:lnTo>
                      <a:lnTo>
                        <a:pt x="1018" y="1759"/>
                      </a:lnTo>
                      <a:lnTo>
                        <a:pt x="978" y="1757"/>
                      </a:lnTo>
                      <a:close/>
                      <a:moveTo>
                        <a:pt x="2471" y="1756"/>
                      </a:moveTo>
                      <a:lnTo>
                        <a:pt x="2491" y="1801"/>
                      </a:lnTo>
                      <a:lnTo>
                        <a:pt x="2513" y="1844"/>
                      </a:lnTo>
                      <a:lnTo>
                        <a:pt x="2536" y="1883"/>
                      </a:lnTo>
                      <a:lnTo>
                        <a:pt x="2543" y="1865"/>
                      </a:lnTo>
                      <a:lnTo>
                        <a:pt x="2549" y="1847"/>
                      </a:lnTo>
                      <a:lnTo>
                        <a:pt x="2524" y="1812"/>
                      </a:lnTo>
                      <a:lnTo>
                        <a:pt x="2497" y="1782"/>
                      </a:lnTo>
                      <a:lnTo>
                        <a:pt x="2471" y="1756"/>
                      </a:lnTo>
                      <a:close/>
                      <a:moveTo>
                        <a:pt x="2509" y="1416"/>
                      </a:moveTo>
                      <a:lnTo>
                        <a:pt x="2501" y="1424"/>
                      </a:lnTo>
                      <a:lnTo>
                        <a:pt x="2513" y="1423"/>
                      </a:lnTo>
                      <a:lnTo>
                        <a:pt x="2509" y="1416"/>
                      </a:lnTo>
                      <a:close/>
                      <a:moveTo>
                        <a:pt x="2628" y="1358"/>
                      </a:moveTo>
                      <a:lnTo>
                        <a:pt x="2632" y="1365"/>
                      </a:lnTo>
                      <a:lnTo>
                        <a:pt x="2632" y="1358"/>
                      </a:lnTo>
                      <a:lnTo>
                        <a:pt x="2628" y="1358"/>
                      </a:lnTo>
                      <a:close/>
                      <a:moveTo>
                        <a:pt x="2166" y="1002"/>
                      </a:moveTo>
                      <a:lnTo>
                        <a:pt x="2129" y="1002"/>
                      </a:lnTo>
                      <a:lnTo>
                        <a:pt x="2094" y="1008"/>
                      </a:lnTo>
                      <a:lnTo>
                        <a:pt x="2061" y="1019"/>
                      </a:lnTo>
                      <a:lnTo>
                        <a:pt x="2030" y="1035"/>
                      </a:lnTo>
                      <a:lnTo>
                        <a:pt x="2003" y="1054"/>
                      </a:lnTo>
                      <a:lnTo>
                        <a:pt x="1977" y="1078"/>
                      </a:lnTo>
                      <a:lnTo>
                        <a:pt x="1955" y="1105"/>
                      </a:lnTo>
                      <a:lnTo>
                        <a:pt x="1935" y="1135"/>
                      </a:lnTo>
                      <a:lnTo>
                        <a:pt x="1918" y="1168"/>
                      </a:lnTo>
                      <a:lnTo>
                        <a:pt x="1905" y="1202"/>
                      </a:lnTo>
                      <a:lnTo>
                        <a:pt x="1895" y="1238"/>
                      </a:lnTo>
                      <a:lnTo>
                        <a:pt x="1888" y="1276"/>
                      </a:lnTo>
                      <a:lnTo>
                        <a:pt x="1885" y="1313"/>
                      </a:lnTo>
                      <a:lnTo>
                        <a:pt x="1886" y="1351"/>
                      </a:lnTo>
                      <a:lnTo>
                        <a:pt x="1892" y="1388"/>
                      </a:lnTo>
                      <a:lnTo>
                        <a:pt x="1902" y="1374"/>
                      </a:lnTo>
                      <a:lnTo>
                        <a:pt x="1916" y="1364"/>
                      </a:lnTo>
                      <a:lnTo>
                        <a:pt x="1932" y="1359"/>
                      </a:lnTo>
                      <a:lnTo>
                        <a:pt x="1951" y="1358"/>
                      </a:lnTo>
                      <a:lnTo>
                        <a:pt x="1971" y="1360"/>
                      </a:lnTo>
                      <a:lnTo>
                        <a:pt x="1992" y="1364"/>
                      </a:lnTo>
                      <a:lnTo>
                        <a:pt x="2014" y="1373"/>
                      </a:lnTo>
                      <a:lnTo>
                        <a:pt x="2038" y="1382"/>
                      </a:lnTo>
                      <a:lnTo>
                        <a:pt x="2060" y="1394"/>
                      </a:lnTo>
                      <a:lnTo>
                        <a:pt x="2084" y="1407"/>
                      </a:lnTo>
                      <a:lnTo>
                        <a:pt x="2106" y="1421"/>
                      </a:lnTo>
                      <a:lnTo>
                        <a:pt x="2128" y="1435"/>
                      </a:lnTo>
                      <a:lnTo>
                        <a:pt x="2148" y="1449"/>
                      </a:lnTo>
                      <a:lnTo>
                        <a:pt x="2167" y="1463"/>
                      </a:lnTo>
                      <a:lnTo>
                        <a:pt x="2184" y="1476"/>
                      </a:lnTo>
                      <a:lnTo>
                        <a:pt x="2199" y="1488"/>
                      </a:lnTo>
                      <a:lnTo>
                        <a:pt x="2211" y="1498"/>
                      </a:lnTo>
                      <a:lnTo>
                        <a:pt x="2219" y="1505"/>
                      </a:lnTo>
                      <a:lnTo>
                        <a:pt x="2226" y="1510"/>
                      </a:lnTo>
                      <a:lnTo>
                        <a:pt x="2228" y="1512"/>
                      </a:lnTo>
                      <a:lnTo>
                        <a:pt x="2226" y="1511"/>
                      </a:lnTo>
                      <a:lnTo>
                        <a:pt x="2218" y="1508"/>
                      </a:lnTo>
                      <a:lnTo>
                        <a:pt x="2209" y="1503"/>
                      </a:lnTo>
                      <a:lnTo>
                        <a:pt x="2195" y="1497"/>
                      </a:lnTo>
                      <a:lnTo>
                        <a:pt x="2178" y="1490"/>
                      </a:lnTo>
                      <a:lnTo>
                        <a:pt x="2159" y="1483"/>
                      </a:lnTo>
                      <a:lnTo>
                        <a:pt x="2137" y="1475"/>
                      </a:lnTo>
                      <a:lnTo>
                        <a:pt x="2114" y="1468"/>
                      </a:lnTo>
                      <a:lnTo>
                        <a:pt x="2090" y="1461"/>
                      </a:lnTo>
                      <a:lnTo>
                        <a:pt x="2066" y="1455"/>
                      </a:lnTo>
                      <a:lnTo>
                        <a:pt x="2041" y="1450"/>
                      </a:lnTo>
                      <a:lnTo>
                        <a:pt x="2017" y="1447"/>
                      </a:lnTo>
                      <a:lnTo>
                        <a:pt x="1992" y="1446"/>
                      </a:lnTo>
                      <a:lnTo>
                        <a:pt x="1970" y="1447"/>
                      </a:lnTo>
                      <a:lnTo>
                        <a:pt x="1949" y="1450"/>
                      </a:lnTo>
                      <a:lnTo>
                        <a:pt x="1930" y="1457"/>
                      </a:lnTo>
                      <a:lnTo>
                        <a:pt x="1914" y="1467"/>
                      </a:lnTo>
                      <a:lnTo>
                        <a:pt x="1900" y="1481"/>
                      </a:lnTo>
                      <a:lnTo>
                        <a:pt x="1891" y="1498"/>
                      </a:lnTo>
                      <a:lnTo>
                        <a:pt x="1877" y="1541"/>
                      </a:lnTo>
                      <a:lnTo>
                        <a:pt x="1870" y="1583"/>
                      </a:lnTo>
                      <a:lnTo>
                        <a:pt x="1869" y="1625"/>
                      </a:lnTo>
                      <a:lnTo>
                        <a:pt x="1875" y="1665"/>
                      </a:lnTo>
                      <a:lnTo>
                        <a:pt x="1884" y="1704"/>
                      </a:lnTo>
                      <a:lnTo>
                        <a:pt x="1899" y="1739"/>
                      </a:lnTo>
                      <a:lnTo>
                        <a:pt x="1917" y="1773"/>
                      </a:lnTo>
                      <a:lnTo>
                        <a:pt x="1939" y="1802"/>
                      </a:lnTo>
                      <a:lnTo>
                        <a:pt x="1962" y="1827"/>
                      </a:lnTo>
                      <a:lnTo>
                        <a:pt x="1989" y="1847"/>
                      </a:lnTo>
                      <a:lnTo>
                        <a:pt x="2015" y="1862"/>
                      </a:lnTo>
                      <a:lnTo>
                        <a:pt x="2043" y="1871"/>
                      </a:lnTo>
                      <a:lnTo>
                        <a:pt x="2038" y="1853"/>
                      </a:lnTo>
                      <a:lnTo>
                        <a:pt x="2038" y="1833"/>
                      </a:lnTo>
                      <a:lnTo>
                        <a:pt x="2043" y="1814"/>
                      </a:lnTo>
                      <a:lnTo>
                        <a:pt x="2053" y="1794"/>
                      </a:lnTo>
                      <a:lnTo>
                        <a:pt x="2066" y="1775"/>
                      </a:lnTo>
                      <a:lnTo>
                        <a:pt x="2082" y="1756"/>
                      </a:lnTo>
                      <a:lnTo>
                        <a:pt x="2101" y="1736"/>
                      </a:lnTo>
                      <a:lnTo>
                        <a:pt x="2121" y="1718"/>
                      </a:lnTo>
                      <a:lnTo>
                        <a:pt x="2142" y="1701"/>
                      </a:lnTo>
                      <a:lnTo>
                        <a:pt x="2165" y="1684"/>
                      </a:lnTo>
                      <a:lnTo>
                        <a:pt x="2187" y="1668"/>
                      </a:lnTo>
                      <a:lnTo>
                        <a:pt x="2209" y="1655"/>
                      </a:lnTo>
                      <a:lnTo>
                        <a:pt x="2228" y="1642"/>
                      </a:lnTo>
                      <a:lnTo>
                        <a:pt x="2245" y="1632"/>
                      </a:lnTo>
                      <a:lnTo>
                        <a:pt x="2260" y="1623"/>
                      </a:lnTo>
                      <a:lnTo>
                        <a:pt x="2272" y="1618"/>
                      </a:lnTo>
                      <a:lnTo>
                        <a:pt x="2279" y="1613"/>
                      </a:lnTo>
                      <a:lnTo>
                        <a:pt x="2281" y="1612"/>
                      </a:lnTo>
                      <a:lnTo>
                        <a:pt x="2280" y="1614"/>
                      </a:lnTo>
                      <a:lnTo>
                        <a:pt x="2276" y="1622"/>
                      </a:lnTo>
                      <a:lnTo>
                        <a:pt x="2271" y="1634"/>
                      </a:lnTo>
                      <a:lnTo>
                        <a:pt x="2262" y="1649"/>
                      </a:lnTo>
                      <a:lnTo>
                        <a:pt x="2254" y="1668"/>
                      </a:lnTo>
                      <a:lnTo>
                        <a:pt x="2244" y="1690"/>
                      </a:lnTo>
                      <a:lnTo>
                        <a:pt x="2233" y="1715"/>
                      </a:lnTo>
                      <a:lnTo>
                        <a:pt x="2223" y="1741"/>
                      </a:lnTo>
                      <a:lnTo>
                        <a:pt x="2213" y="1769"/>
                      </a:lnTo>
                      <a:lnTo>
                        <a:pt x="2203" y="1797"/>
                      </a:lnTo>
                      <a:lnTo>
                        <a:pt x="2195" y="1826"/>
                      </a:lnTo>
                      <a:lnTo>
                        <a:pt x="2188" y="1855"/>
                      </a:lnTo>
                      <a:lnTo>
                        <a:pt x="2184" y="1884"/>
                      </a:lnTo>
                      <a:lnTo>
                        <a:pt x="2181" y="1911"/>
                      </a:lnTo>
                      <a:lnTo>
                        <a:pt x="2182" y="1937"/>
                      </a:lnTo>
                      <a:lnTo>
                        <a:pt x="2185" y="1962"/>
                      </a:lnTo>
                      <a:lnTo>
                        <a:pt x="2193" y="1983"/>
                      </a:lnTo>
                      <a:lnTo>
                        <a:pt x="2204" y="2003"/>
                      </a:lnTo>
                      <a:lnTo>
                        <a:pt x="2221" y="2021"/>
                      </a:lnTo>
                      <a:lnTo>
                        <a:pt x="2243" y="2035"/>
                      </a:lnTo>
                      <a:lnTo>
                        <a:pt x="2266" y="2048"/>
                      </a:lnTo>
                      <a:lnTo>
                        <a:pt x="2293" y="2058"/>
                      </a:lnTo>
                      <a:lnTo>
                        <a:pt x="2322" y="2065"/>
                      </a:lnTo>
                      <a:lnTo>
                        <a:pt x="2352" y="2071"/>
                      </a:lnTo>
                      <a:lnTo>
                        <a:pt x="2383" y="2073"/>
                      </a:lnTo>
                      <a:lnTo>
                        <a:pt x="2414" y="2073"/>
                      </a:lnTo>
                      <a:lnTo>
                        <a:pt x="2444" y="2071"/>
                      </a:lnTo>
                      <a:lnTo>
                        <a:pt x="2472" y="2065"/>
                      </a:lnTo>
                      <a:lnTo>
                        <a:pt x="2499" y="2058"/>
                      </a:lnTo>
                      <a:lnTo>
                        <a:pt x="2524" y="2048"/>
                      </a:lnTo>
                      <a:lnTo>
                        <a:pt x="2544" y="2036"/>
                      </a:lnTo>
                      <a:lnTo>
                        <a:pt x="2562" y="2022"/>
                      </a:lnTo>
                      <a:lnTo>
                        <a:pt x="2574" y="2006"/>
                      </a:lnTo>
                      <a:lnTo>
                        <a:pt x="2549" y="1990"/>
                      </a:lnTo>
                      <a:lnTo>
                        <a:pt x="2527" y="1970"/>
                      </a:lnTo>
                      <a:lnTo>
                        <a:pt x="2504" y="1947"/>
                      </a:lnTo>
                      <a:lnTo>
                        <a:pt x="2485" y="1921"/>
                      </a:lnTo>
                      <a:lnTo>
                        <a:pt x="2467" y="1892"/>
                      </a:lnTo>
                      <a:lnTo>
                        <a:pt x="2450" y="1861"/>
                      </a:lnTo>
                      <a:lnTo>
                        <a:pt x="2435" y="1830"/>
                      </a:lnTo>
                      <a:lnTo>
                        <a:pt x="2421" y="1799"/>
                      </a:lnTo>
                      <a:lnTo>
                        <a:pt x="2409" y="1769"/>
                      </a:lnTo>
                      <a:lnTo>
                        <a:pt x="2399" y="1738"/>
                      </a:lnTo>
                      <a:lnTo>
                        <a:pt x="2389" y="1710"/>
                      </a:lnTo>
                      <a:lnTo>
                        <a:pt x="2382" y="1686"/>
                      </a:lnTo>
                      <a:lnTo>
                        <a:pt x="2375" y="1663"/>
                      </a:lnTo>
                      <a:lnTo>
                        <a:pt x="2371" y="1645"/>
                      </a:lnTo>
                      <a:lnTo>
                        <a:pt x="2368" y="1631"/>
                      </a:lnTo>
                      <a:lnTo>
                        <a:pt x="2366" y="1622"/>
                      </a:lnTo>
                      <a:lnTo>
                        <a:pt x="2365" y="1619"/>
                      </a:lnTo>
                      <a:lnTo>
                        <a:pt x="2368" y="1619"/>
                      </a:lnTo>
                      <a:lnTo>
                        <a:pt x="2375" y="1622"/>
                      </a:lnTo>
                      <a:lnTo>
                        <a:pt x="2389" y="1627"/>
                      </a:lnTo>
                      <a:lnTo>
                        <a:pt x="2406" y="1635"/>
                      </a:lnTo>
                      <a:lnTo>
                        <a:pt x="2426" y="1646"/>
                      </a:lnTo>
                      <a:lnTo>
                        <a:pt x="2450" y="1661"/>
                      </a:lnTo>
                      <a:lnTo>
                        <a:pt x="2477" y="1679"/>
                      </a:lnTo>
                      <a:lnTo>
                        <a:pt x="2504" y="1702"/>
                      </a:lnTo>
                      <a:lnTo>
                        <a:pt x="2533" y="1729"/>
                      </a:lnTo>
                      <a:lnTo>
                        <a:pt x="2563" y="1761"/>
                      </a:lnTo>
                      <a:lnTo>
                        <a:pt x="2593" y="1800"/>
                      </a:lnTo>
                      <a:lnTo>
                        <a:pt x="2622" y="1843"/>
                      </a:lnTo>
                      <a:lnTo>
                        <a:pt x="2651" y="1894"/>
                      </a:lnTo>
                      <a:lnTo>
                        <a:pt x="2668" y="1881"/>
                      </a:lnTo>
                      <a:lnTo>
                        <a:pt x="2685" y="1864"/>
                      </a:lnTo>
                      <a:lnTo>
                        <a:pt x="2701" y="1842"/>
                      </a:lnTo>
                      <a:lnTo>
                        <a:pt x="2716" y="1818"/>
                      </a:lnTo>
                      <a:lnTo>
                        <a:pt x="2729" y="1791"/>
                      </a:lnTo>
                      <a:lnTo>
                        <a:pt x="2739" y="1762"/>
                      </a:lnTo>
                      <a:lnTo>
                        <a:pt x="2749" y="1731"/>
                      </a:lnTo>
                      <a:lnTo>
                        <a:pt x="2755" y="1701"/>
                      </a:lnTo>
                      <a:lnTo>
                        <a:pt x="2760" y="1669"/>
                      </a:lnTo>
                      <a:lnTo>
                        <a:pt x="2761" y="1638"/>
                      </a:lnTo>
                      <a:lnTo>
                        <a:pt x="2760" y="1609"/>
                      </a:lnTo>
                      <a:lnTo>
                        <a:pt x="2755" y="1581"/>
                      </a:lnTo>
                      <a:lnTo>
                        <a:pt x="2747" y="1555"/>
                      </a:lnTo>
                      <a:lnTo>
                        <a:pt x="2734" y="1532"/>
                      </a:lnTo>
                      <a:lnTo>
                        <a:pt x="2718" y="1514"/>
                      </a:lnTo>
                      <a:lnTo>
                        <a:pt x="2699" y="1500"/>
                      </a:lnTo>
                      <a:lnTo>
                        <a:pt x="2676" y="1490"/>
                      </a:lnTo>
                      <a:lnTo>
                        <a:pt x="2652" y="1484"/>
                      </a:lnTo>
                      <a:lnTo>
                        <a:pt x="2624" y="1479"/>
                      </a:lnTo>
                      <a:lnTo>
                        <a:pt x="2596" y="1478"/>
                      </a:lnTo>
                      <a:lnTo>
                        <a:pt x="2566" y="1479"/>
                      </a:lnTo>
                      <a:lnTo>
                        <a:pt x="2536" y="1483"/>
                      </a:lnTo>
                      <a:lnTo>
                        <a:pt x="2508" y="1487"/>
                      </a:lnTo>
                      <a:lnTo>
                        <a:pt x="2480" y="1492"/>
                      </a:lnTo>
                      <a:lnTo>
                        <a:pt x="2453" y="1498"/>
                      </a:lnTo>
                      <a:lnTo>
                        <a:pt x="2430" y="1504"/>
                      </a:lnTo>
                      <a:lnTo>
                        <a:pt x="2408" y="1510"/>
                      </a:lnTo>
                      <a:lnTo>
                        <a:pt x="2391" y="1515"/>
                      </a:lnTo>
                      <a:lnTo>
                        <a:pt x="2377" y="1519"/>
                      </a:lnTo>
                      <a:lnTo>
                        <a:pt x="2369" y="1522"/>
                      </a:lnTo>
                      <a:lnTo>
                        <a:pt x="2367" y="1523"/>
                      </a:lnTo>
                      <a:lnTo>
                        <a:pt x="2368" y="1520"/>
                      </a:lnTo>
                      <a:lnTo>
                        <a:pt x="2371" y="1513"/>
                      </a:lnTo>
                      <a:lnTo>
                        <a:pt x="2377" y="1501"/>
                      </a:lnTo>
                      <a:lnTo>
                        <a:pt x="2386" y="1486"/>
                      </a:lnTo>
                      <a:lnTo>
                        <a:pt x="2395" y="1468"/>
                      </a:lnTo>
                      <a:lnTo>
                        <a:pt x="2408" y="1447"/>
                      </a:lnTo>
                      <a:lnTo>
                        <a:pt x="2422" y="1427"/>
                      </a:lnTo>
                      <a:lnTo>
                        <a:pt x="2437" y="1404"/>
                      </a:lnTo>
                      <a:lnTo>
                        <a:pt x="2454" y="1382"/>
                      </a:lnTo>
                      <a:lnTo>
                        <a:pt x="2472" y="1361"/>
                      </a:lnTo>
                      <a:lnTo>
                        <a:pt x="2492" y="1341"/>
                      </a:lnTo>
                      <a:lnTo>
                        <a:pt x="2512" y="1324"/>
                      </a:lnTo>
                      <a:lnTo>
                        <a:pt x="2532" y="1310"/>
                      </a:lnTo>
                      <a:lnTo>
                        <a:pt x="2553" y="1299"/>
                      </a:lnTo>
                      <a:lnTo>
                        <a:pt x="2576" y="1293"/>
                      </a:lnTo>
                      <a:lnTo>
                        <a:pt x="2598" y="1292"/>
                      </a:lnTo>
                      <a:lnTo>
                        <a:pt x="2596" y="1264"/>
                      </a:lnTo>
                      <a:lnTo>
                        <a:pt x="2590" y="1236"/>
                      </a:lnTo>
                      <a:lnTo>
                        <a:pt x="2580" y="1208"/>
                      </a:lnTo>
                      <a:lnTo>
                        <a:pt x="2566" y="1181"/>
                      </a:lnTo>
                      <a:lnTo>
                        <a:pt x="2551" y="1155"/>
                      </a:lnTo>
                      <a:lnTo>
                        <a:pt x="2533" y="1130"/>
                      </a:lnTo>
                      <a:lnTo>
                        <a:pt x="2513" y="1107"/>
                      </a:lnTo>
                      <a:lnTo>
                        <a:pt x="2491" y="1087"/>
                      </a:lnTo>
                      <a:lnTo>
                        <a:pt x="2468" y="1068"/>
                      </a:lnTo>
                      <a:lnTo>
                        <a:pt x="2444" y="1053"/>
                      </a:lnTo>
                      <a:lnTo>
                        <a:pt x="2419" y="1040"/>
                      </a:lnTo>
                      <a:lnTo>
                        <a:pt x="2394" y="1031"/>
                      </a:lnTo>
                      <a:lnTo>
                        <a:pt x="2369" y="1025"/>
                      </a:lnTo>
                      <a:lnTo>
                        <a:pt x="2345" y="1023"/>
                      </a:lnTo>
                      <a:lnTo>
                        <a:pt x="2322" y="1025"/>
                      </a:lnTo>
                      <a:lnTo>
                        <a:pt x="2300" y="1032"/>
                      </a:lnTo>
                      <a:lnTo>
                        <a:pt x="2280" y="1044"/>
                      </a:lnTo>
                      <a:lnTo>
                        <a:pt x="2262" y="1060"/>
                      </a:lnTo>
                      <a:lnTo>
                        <a:pt x="2251" y="1076"/>
                      </a:lnTo>
                      <a:lnTo>
                        <a:pt x="2244" y="1097"/>
                      </a:lnTo>
                      <a:lnTo>
                        <a:pt x="2240" y="1120"/>
                      </a:lnTo>
                      <a:lnTo>
                        <a:pt x="2236" y="1147"/>
                      </a:lnTo>
                      <a:lnTo>
                        <a:pt x="2236" y="1175"/>
                      </a:lnTo>
                      <a:lnTo>
                        <a:pt x="2239" y="1207"/>
                      </a:lnTo>
                      <a:lnTo>
                        <a:pt x="2242" y="1238"/>
                      </a:lnTo>
                      <a:lnTo>
                        <a:pt x="2246" y="1269"/>
                      </a:lnTo>
                      <a:lnTo>
                        <a:pt x="2250" y="1300"/>
                      </a:lnTo>
                      <a:lnTo>
                        <a:pt x="2257" y="1331"/>
                      </a:lnTo>
                      <a:lnTo>
                        <a:pt x="2262" y="1359"/>
                      </a:lnTo>
                      <a:lnTo>
                        <a:pt x="2268" y="1383"/>
                      </a:lnTo>
                      <a:lnTo>
                        <a:pt x="2274" y="1406"/>
                      </a:lnTo>
                      <a:lnTo>
                        <a:pt x="2278" y="1426"/>
                      </a:lnTo>
                      <a:lnTo>
                        <a:pt x="2282" y="1440"/>
                      </a:lnTo>
                      <a:lnTo>
                        <a:pt x="2284" y="1448"/>
                      </a:lnTo>
                      <a:lnTo>
                        <a:pt x="2286" y="1451"/>
                      </a:lnTo>
                      <a:lnTo>
                        <a:pt x="2283" y="1449"/>
                      </a:lnTo>
                      <a:lnTo>
                        <a:pt x="2279" y="1443"/>
                      </a:lnTo>
                      <a:lnTo>
                        <a:pt x="2271" y="1433"/>
                      </a:lnTo>
                      <a:lnTo>
                        <a:pt x="2261" y="1420"/>
                      </a:lnTo>
                      <a:lnTo>
                        <a:pt x="2249" y="1404"/>
                      </a:lnTo>
                      <a:lnTo>
                        <a:pt x="2236" y="1385"/>
                      </a:lnTo>
                      <a:lnTo>
                        <a:pt x="2223" y="1364"/>
                      </a:lnTo>
                      <a:lnTo>
                        <a:pt x="2209" y="1340"/>
                      </a:lnTo>
                      <a:lnTo>
                        <a:pt x="2195" y="1314"/>
                      </a:lnTo>
                      <a:lnTo>
                        <a:pt x="2182" y="1287"/>
                      </a:lnTo>
                      <a:lnTo>
                        <a:pt x="2170" y="1260"/>
                      </a:lnTo>
                      <a:lnTo>
                        <a:pt x="2161" y="1231"/>
                      </a:lnTo>
                      <a:lnTo>
                        <a:pt x="2153" y="1202"/>
                      </a:lnTo>
                      <a:lnTo>
                        <a:pt x="2148" y="1172"/>
                      </a:lnTo>
                      <a:lnTo>
                        <a:pt x="2147" y="1143"/>
                      </a:lnTo>
                      <a:lnTo>
                        <a:pt x="2149" y="1114"/>
                      </a:lnTo>
                      <a:lnTo>
                        <a:pt x="2155" y="1086"/>
                      </a:lnTo>
                      <a:lnTo>
                        <a:pt x="2166" y="1058"/>
                      </a:lnTo>
                      <a:lnTo>
                        <a:pt x="2183" y="1032"/>
                      </a:lnTo>
                      <a:lnTo>
                        <a:pt x="2204" y="1007"/>
                      </a:lnTo>
                      <a:lnTo>
                        <a:pt x="2166" y="1002"/>
                      </a:lnTo>
                      <a:close/>
                      <a:moveTo>
                        <a:pt x="1671" y="745"/>
                      </a:moveTo>
                      <a:lnTo>
                        <a:pt x="1588" y="750"/>
                      </a:lnTo>
                      <a:lnTo>
                        <a:pt x="1508" y="760"/>
                      </a:lnTo>
                      <a:lnTo>
                        <a:pt x="1429" y="777"/>
                      </a:lnTo>
                      <a:lnTo>
                        <a:pt x="1353" y="800"/>
                      </a:lnTo>
                      <a:lnTo>
                        <a:pt x="1277" y="828"/>
                      </a:lnTo>
                      <a:lnTo>
                        <a:pt x="1203" y="862"/>
                      </a:lnTo>
                      <a:lnTo>
                        <a:pt x="1132" y="901"/>
                      </a:lnTo>
                      <a:lnTo>
                        <a:pt x="1063" y="947"/>
                      </a:lnTo>
                      <a:lnTo>
                        <a:pt x="997" y="997"/>
                      </a:lnTo>
                      <a:lnTo>
                        <a:pt x="933" y="1053"/>
                      </a:lnTo>
                      <a:lnTo>
                        <a:pt x="905" y="1082"/>
                      </a:lnTo>
                      <a:lnTo>
                        <a:pt x="967" y="1056"/>
                      </a:lnTo>
                      <a:lnTo>
                        <a:pt x="1032" y="1033"/>
                      </a:lnTo>
                      <a:lnTo>
                        <a:pt x="1098" y="1013"/>
                      </a:lnTo>
                      <a:lnTo>
                        <a:pt x="1167" y="999"/>
                      </a:lnTo>
                      <a:lnTo>
                        <a:pt x="1237" y="989"/>
                      </a:lnTo>
                      <a:lnTo>
                        <a:pt x="1310" y="982"/>
                      </a:lnTo>
                      <a:lnTo>
                        <a:pt x="1383" y="980"/>
                      </a:lnTo>
                      <a:lnTo>
                        <a:pt x="1461" y="982"/>
                      </a:lnTo>
                      <a:lnTo>
                        <a:pt x="1538" y="990"/>
                      </a:lnTo>
                      <a:lnTo>
                        <a:pt x="1613" y="1002"/>
                      </a:lnTo>
                      <a:lnTo>
                        <a:pt x="1686" y="1018"/>
                      </a:lnTo>
                      <a:lnTo>
                        <a:pt x="1756" y="1039"/>
                      </a:lnTo>
                      <a:lnTo>
                        <a:pt x="1823" y="1066"/>
                      </a:lnTo>
                      <a:lnTo>
                        <a:pt x="1888" y="1098"/>
                      </a:lnTo>
                      <a:lnTo>
                        <a:pt x="1901" y="1075"/>
                      </a:lnTo>
                      <a:lnTo>
                        <a:pt x="1916" y="1053"/>
                      </a:lnTo>
                      <a:lnTo>
                        <a:pt x="1942" y="1026"/>
                      </a:lnTo>
                      <a:lnTo>
                        <a:pt x="1968" y="1003"/>
                      </a:lnTo>
                      <a:lnTo>
                        <a:pt x="1997" y="983"/>
                      </a:lnTo>
                      <a:lnTo>
                        <a:pt x="2028" y="967"/>
                      </a:lnTo>
                      <a:lnTo>
                        <a:pt x="2060" y="955"/>
                      </a:lnTo>
                      <a:lnTo>
                        <a:pt x="2093" y="947"/>
                      </a:lnTo>
                      <a:lnTo>
                        <a:pt x="2012" y="888"/>
                      </a:lnTo>
                      <a:lnTo>
                        <a:pt x="1928" y="837"/>
                      </a:lnTo>
                      <a:lnTo>
                        <a:pt x="1841" y="789"/>
                      </a:lnTo>
                      <a:lnTo>
                        <a:pt x="1752" y="747"/>
                      </a:lnTo>
                      <a:lnTo>
                        <a:pt x="1671" y="745"/>
                      </a:lnTo>
                      <a:close/>
                      <a:moveTo>
                        <a:pt x="920" y="581"/>
                      </a:moveTo>
                      <a:lnTo>
                        <a:pt x="821" y="584"/>
                      </a:lnTo>
                      <a:lnTo>
                        <a:pt x="724" y="592"/>
                      </a:lnTo>
                      <a:lnTo>
                        <a:pt x="630" y="602"/>
                      </a:lnTo>
                      <a:lnTo>
                        <a:pt x="539" y="619"/>
                      </a:lnTo>
                      <a:lnTo>
                        <a:pt x="452" y="638"/>
                      </a:lnTo>
                      <a:lnTo>
                        <a:pt x="368" y="661"/>
                      </a:lnTo>
                      <a:lnTo>
                        <a:pt x="321" y="732"/>
                      </a:lnTo>
                      <a:lnTo>
                        <a:pt x="279" y="806"/>
                      </a:lnTo>
                      <a:lnTo>
                        <a:pt x="241" y="883"/>
                      </a:lnTo>
                      <a:lnTo>
                        <a:pt x="209" y="963"/>
                      </a:lnTo>
                      <a:lnTo>
                        <a:pt x="182" y="1046"/>
                      </a:lnTo>
                      <a:lnTo>
                        <a:pt x="160" y="1131"/>
                      </a:lnTo>
                      <a:lnTo>
                        <a:pt x="145" y="1218"/>
                      </a:lnTo>
                      <a:lnTo>
                        <a:pt x="136" y="1307"/>
                      </a:lnTo>
                      <a:lnTo>
                        <a:pt x="132" y="1397"/>
                      </a:lnTo>
                      <a:lnTo>
                        <a:pt x="136" y="1486"/>
                      </a:lnTo>
                      <a:lnTo>
                        <a:pt x="144" y="1572"/>
                      </a:lnTo>
                      <a:lnTo>
                        <a:pt x="159" y="1657"/>
                      </a:lnTo>
                      <a:lnTo>
                        <a:pt x="179" y="1739"/>
                      </a:lnTo>
                      <a:lnTo>
                        <a:pt x="204" y="1820"/>
                      </a:lnTo>
                      <a:lnTo>
                        <a:pt x="235" y="1898"/>
                      </a:lnTo>
                      <a:lnTo>
                        <a:pt x="270" y="1974"/>
                      </a:lnTo>
                      <a:lnTo>
                        <a:pt x="311" y="2047"/>
                      </a:lnTo>
                      <a:lnTo>
                        <a:pt x="354" y="2116"/>
                      </a:lnTo>
                      <a:lnTo>
                        <a:pt x="403" y="2183"/>
                      </a:lnTo>
                      <a:lnTo>
                        <a:pt x="397" y="2114"/>
                      </a:lnTo>
                      <a:lnTo>
                        <a:pt x="395" y="2045"/>
                      </a:lnTo>
                      <a:lnTo>
                        <a:pt x="397" y="1966"/>
                      </a:lnTo>
                      <a:lnTo>
                        <a:pt x="402" y="1891"/>
                      </a:lnTo>
                      <a:lnTo>
                        <a:pt x="411" y="1818"/>
                      </a:lnTo>
                      <a:lnTo>
                        <a:pt x="423" y="1749"/>
                      </a:lnTo>
                      <a:lnTo>
                        <a:pt x="438" y="1683"/>
                      </a:lnTo>
                      <a:lnTo>
                        <a:pt x="456" y="1621"/>
                      </a:lnTo>
                      <a:lnTo>
                        <a:pt x="477" y="1561"/>
                      </a:lnTo>
                      <a:lnTo>
                        <a:pt x="501" y="1504"/>
                      </a:lnTo>
                      <a:lnTo>
                        <a:pt x="525" y="1431"/>
                      </a:lnTo>
                      <a:lnTo>
                        <a:pt x="555" y="1359"/>
                      </a:lnTo>
                      <a:lnTo>
                        <a:pt x="591" y="1286"/>
                      </a:lnTo>
                      <a:lnTo>
                        <a:pt x="632" y="1216"/>
                      </a:lnTo>
                      <a:lnTo>
                        <a:pt x="678" y="1147"/>
                      </a:lnTo>
                      <a:lnTo>
                        <a:pt x="728" y="1081"/>
                      </a:lnTo>
                      <a:lnTo>
                        <a:pt x="784" y="1017"/>
                      </a:lnTo>
                      <a:lnTo>
                        <a:pt x="843" y="956"/>
                      </a:lnTo>
                      <a:lnTo>
                        <a:pt x="908" y="898"/>
                      </a:lnTo>
                      <a:lnTo>
                        <a:pt x="977" y="845"/>
                      </a:lnTo>
                      <a:lnTo>
                        <a:pt x="1047" y="798"/>
                      </a:lnTo>
                      <a:lnTo>
                        <a:pt x="1121" y="756"/>
                      </a:lnTo>
                      <a:lnTo>
                        <a:pt x="1196" y="719"/>
                      </a:lnTo>
                      <a:lnTo>
                        <a:pt x="1274" y="688"/>
                      </a:lnTo>
                      <a:lnTo>
                        <a:pt x="1353" y="661"/>
                      </a:lnTo>
                      <a:lnTo>
                        <a:pt x="1434" y="640"/>
                      </a:lnTo>
                      <a:lnTo>
                        <a:pt x="1330" y="619"/>
                      </a:lnTo>
                      <a:lnTo>
                        <a:pt x="1227" y="601"/>
                      </a:lnTo>
                      <a:lnTo>
                        <a:pt x="1123" y="589"/>
                      </a:lnTo>
                      <a:lnTo>
                        <a:pt x="1021" y="583"/>
                      </a:lnTo>
                      <a:lnTo>
                        <a:pt x="920" y="581"/>
                      </a:lnTo>
                      <a:close/>
                      <a:moveTo>
                        <a:pt x="1383" y="133"/>
                      </a:moveTo>
                      <a:lnTo>
                        <a:pt x="1293" y="136"/>
                      </a:lnTo>
                      <a:lnTo>
                        <a:pt x="1203" y="146"/>
                      </a:lnTo>
                      <a:lnTo>
                        <a:pt x="1117" y="162"/>
                      </a:lnTo>
                      <a:lnTo>
                        <a:pt x="1031" y="185"/>
                      </a:lnTo>
                      <a:lnTo>
                        <a:pt x="949" y="213"/>
                      </a:lnTo>
                      <a:lnTo>
                        <a:pt x="869" y="246"/>
                      </a:lnTo>
                      <a:lnTo>
                        <a:pt x="792" y="284"/>
                      </a:lnTo>
                      <a:lnTo>
                        <a:pt x="717" y="328"/>
                      </a:lnTo>
                      <a:lnTo>
                        <a:pt x="647" y="377"/>
                      </a:lnTo>
                      <a:lnTo>
                        <a:pt x="580" y="431"/>
                      </a:lnTo>
                      <a:lnTo>
                        <a:pt x="517" y="488"/>
                      </a:lnTo>
                      <a:lnTo>
                        <a:pt x="597" y="474"/>
                      </a:lnTo>
                      <a:lnTo>
                        <a:pt x="679" y="463"/>
                      </a:lnTo>
                      <a:lnTo>
                        <a:pt x="763" y="456"/>
                      </a:lnTo>
                      <a:lnTo>
                        <a:pt x="849" y="451"/>
                      </a:lnTo>
                      <a:lnTo>
                        <a:pt x="937" y="450"/>
                      </a:lnTo>
                      <a:lnTo>
                        <a:pt x="1026" y="452"/>
                      </a:lnTo>
                      <a:lnTo>
                        <a:pt x="1116" y="458"/>
                      </a:lnTo>
                      <a:lnTo>
                        <a:pt x="1206" y="467"/>
                      </a:lnTo>
                      <a:lnTo>
                        <a:pt x="1297" y="479"/>
                      </a:lnTo>
                      <a:lnTo>
                        <a:pt x="1388" y="497"/>
                      </a:lnTo>
                      <a:lnTo>
                        <a:pt x="1478" y="517"/>
                      </a:lnTo>
                      <a:lnTo>
                        <a:pt x="1569" y="542"/>
                      </a:lnTo>
                      <a:lnTo>
                        <a:pt x="1659" y="570"/>
                      </a:lnTo>
                      <a:lnTo>
                        <a:pt x="1747" y="604"/>
                      </a:lnTo>
                      <a:lnTo>
                        <a:pt x="1835" y="641"/>
                      </a:lnTo>
                      <a:lnTo>
                        <a:pt x="1922" y="683"/>
                      </a:lnTo>
                      <a:lnTo>
                        <a:pt x="2006" y="730"/>
                      </a:lnTo>
                      <a:lnTo>
                        <a:pt x="2088" y="780"/>
                      </a:lnTo>
                      <a:lnTo>
                        <a:pt x="2167" y="837"/>
                      </a:lnTo>
                      <a:lnTo>
                        <a:pt x="2244" y="897"/>
                      </a:lnTo>
                      <a:lnTo>
                        <a:pt x="2319" y="963"/>
                      </a:lnTo>
                      <a:lnTo>
                        <a:pt x="2345" y="960"/>
                      </a:lnTo>
                      <a:lnTo>
                        <a:pt x="2382" y="963"/>
                      </a:lnTo>
                      <a:lnTo>
                        <a:pt x="2418" y="972"/>
                      </a:lnTo>
                      <a:lnTo>
                        <a:pt x="2453" y="986"/>
                      </a:lnTo>
                      <a:lnTo>
                        <a:pt x="2487" y="1006"/>
                      </a:lnTo>
                      <a:lnTo>
                        <a:pt x="2520" y="1030"/>
                      </a:lnTo>
                      <a:lnTo>
                        <a:pt x="2550" y="1057"/>
                      </a:lnTo>
                      <a:lnTo>
                        <a:pt x="2578" y="1087"/>
                      </a:lnTo>
                      <a:lnTo>
                        <a:pt x="2603" y="1120"/>
                      </a:lnTo>
                      <a:lnTo>
                        <a:pt x="2581" y="1037"/>
                      </a:lnTo>
                      <a:lnTo>
                        <a:pt x="2555" y="955"/>
                      </a:lnTo>
                      <a:lnTo>
                        <a:pt x="2523" y="878"/>
                      </a:lnTo>
                      <a:lnTo>
                        <a:pt x="2485" y="801"/>
                      </a:lnTo>
                      <a:lnTo>
                        <a:pt x="2444" y="729"/>
                      </a:lnTo>
                      <a:lnTo>
                        <a:pt x="2397" y="659"/>
                      </a:lnTo>
                      <a:lnTo>
                        <a:pt x="2345" y="592"/>
                      </a:lnTo>
                      <a:lnTo>
                        <a:pt x="2291" y="529"/>
                      </a:lnTo>
                      <a:lnTo>
                        <a:pt x="2232" y="471"/>
                      </a:lnTo>
                      <a:lnTo>
                        <a:pt x="2169" y="416"/>
                      </a:lnTo>
                      <a:lnTo>
                        <a:pt x="2103" y="365"/>
                      </a:lnTo>
                      <a:lnTo>
                        <a:pt x="2034" y="319"/>
                      </a:lnTo>
                      <a:lnTo>
                        <a:pt x="1961" y="277"/>
                      </a:lnTo>
                      <a:lnTo>
                        <a:pt x="1886" y="240"/>
                      </a:lnTo>
                      <a:lnTo>
                        <a:pt x="1807" y="209"/>
                      </a:lnTo>
                      <a:lnTo>
                        <a:pt x="1727" y="182"/>
                      </a:lnTo>
                      <a:lnTo>
                        <a:pt x="1644" y="161"/>
                      </a:lnTo>
                      <a:lnTo>
                        <a:pt x="1559" y="146"/>
                      </a:lnTo>
                      <a:lnTo>
                        <a:pt x="1472" y="136"/>
                      </a:lnTo>
                      <a:lnTo>
                        <a:pt x="1383" y="133"/>
                      </a:lnTo>
                      <a:close/>
                      <a:moveTo>
                        <a:pt x="1383" y="0"/>
                      </a:moveTo>
                      <a:lnTo>
                        <a:pt x="1477" y="4"/>
                      </a:lnTo>
                      <a:lnTo>
                        <a:pt x="1570" y="13"/>
                      </a:lnTo>
                      <a:lnTo>
                        <a:pt x="1662" y="29"/>
                      </a:lnTo>
                      <a:lnTo>
                        <a:pt x="1751" y="50"/>
                      </a:lnTo>
                      <a:lnTo>
                        <a:pt x="1837" y="78"/>
                      </a:lnTo>
                      <a:lnTo>
                        <a:pt x="1922" y="111"/>
                      </a:lnTo>
                      <a:lnTo>
                        <a:pt x="2003" y="148"/>
                      </a:lnTo>
                      <a:lnTo>
                        <a:pt x="2081" y="191"/>
                      </a:lnTo>
                      <a:lnTo>
                        <a:pt x="2156" y="239"/>
                      </a:lnTo>
                      <a:lnTo>
                        <a:pt x="2228" y="292"/>
                      </a:lnTo>
                      <a:lnTo>
                        <a:pt x="2296" y="349"/>
                      </a:lnTo>
                      <a:lnTo>
                        <a:pt x="2360" y="410"/>
                      </a:lnTo>
                      <a:lnTo>
                        <a:pt x="2421" y="475"/>
                      </a:lnTo>
                      <a:lnTo>
                        <a:pt x="2478" y="544"/>
                      </a:lnTo>
                      <a:lnTo>
                        <a:pt x="2530" y="618"/>
                      </a:lnTo>
                      <a:lnTo>
                        <a:pt x="2577" y="693"/>
                      </a:lnTo>
                      <a:lnTo>
                        <a:pt x="2620" y="772"/>
                      </a:lnTo>
                      <a:lnTo>
                        <a:pt x="2657" y="855"/>
                      </a:lnTo>
                      <a:lnTo>
                        <a:pt x="2690" y="939"/>
                      </a:lnTo>
                      <a:lnTo>
                        <a:pt x="2717" y="1026"/>
                      </a:lnTo>
                      <a:lnTo>
                        <a:pt x="2738" y="1117"/>
                      </a:lnTo>
                      <a:lnTo>
                        <a:pt x="2753" y="1209"/>
                      </a:lnTo>
                      <a:lnTo>
                        <a:pt x="2763" y="1303"/>
                      </a:lnTo>
                      <a:lnTo>
                        <a:pt x="2766" y="1397"/>
                      </a:lnTo>
                      <a:lnTo>
                        <a:pt x="2765" y="1434"/>
                      </a:lnTo>
                      <a:lnTo>
                        <a:pt x="2763" y="1471"/>
                      </a:lnTo>
                      <a:lnTo>
                        <a:pt x="2781" y="1492"/>
                      </a:lnTo>
                      <a:lnTo>
                        <a:pt x="2797" y="1517"/>
                      </a:lnTo>
                      <a:lnTo>
                        <a:pt x="2809" y="1544"/>
                      </a:lnTo>
                      <a:lnTo>
                        <a:pt x="2817" y="1574"/>
                      </a:lnTo>
                      <a:lnTo>
                        <a:pt x="2823" y="1608"/>
                      </a:lnTo>
                      <a:lnTo>
                        <a:pt x="2824" y="1643"/>
                      </a:lnTo>
                      <a:lnTo>
                        <a:pt x="2821" y="1681"/>
                      </a:lnTo>
                      <a:lnTo>
                        <a:pt x="2816" y="1714"/>
                      </a:lnTo>
                      <a:lnTo>
                        <a:pt x="2809" y="1748"/>
                      </a:lnTo>
                      <a:lnTo>
                        <a:pt x="2799" y="1783"/>
                      </a:lnTo>
                      <a:lnTo>
                        <a:pt x="2785" y="1816"/>
                      </a:lnTo>
                      <a:lnTo>
                        <a:pt x="2770" y="1848"/>
                      </a:lnTo>
                      <a:lnTo>
                        <a:pt x="2752" y="1879"/>
                      </a:lnTo>
                      <a:lnTo>
                        <a:pt x="2731" y="1907"/>
                      </a:lnTo>
                      <a:lnTo>
                        <a:pt x="2708" y="1929"/>
                      </a:lnTo>
                      <a:lnTo>
                        <a:pt x="2682" y="1949"/>
                      </a:lnTo>
                      <a:lnTo>
                        <a:pt x="2644" y="1970"/>
                      </a:lnTo>
                      <a:lnTo>
                        <a:pt x="2644" y="1970"/>
                      </a:lnTo>
                      <a:lnTo>
                        <a:pt x="2661" y="1979"/>
                      </a:lnTo>
                      <a:lnTo>
                        <a:pt x="2628" y="2036"/>
                      </a:lnTo>
                      <a:lnTo>
                        <a:pt x="2618" y="2053"/>
                      </a:lnTo>
                      <a:lnTo>
                        <a:pt x="2604" y="2069"/>
                      </a:lnTo>
                      <a:lnTo>
                        <a:pt x="2587" y="2083"/>
                      </a:lnTo>
                      <a:lnTo>
                        <a:pt x="2548" y="2147"/>
                      </a:lnTo>
                      <a:lnTo>
                        <a:pt x="2505" y="2210"/>
                      </a:lnTo>
                      <a:lnTo>
                        <a:pt x="2461" y="2271"/>
                      </a:lnTo>
                      <a:lnTo>
                        <a:pt x="2413" y="2328"/>
                      </a:lnTo>
                      <a:lnTo>
                        <a:pt x="2360" y="2384"/>
                      </a:lnTo>
                      <a:lnTo>
                        <a:pt x="2307" y="2436"/>
                      </a:lnTo>
                      <a:lnTo>
                        <a:pt x="2280" y="2510"/>
                      </a:lnTo>
                      <a:lnTo>
                        <a:pt x="2249" y="2581"/>
                      </a:lnTo>
                      <a:lnTo>
                        <a:pt x="2216" y="2650"/>
                      </a:lnTo>
                      <a:lnTo>
                        <a:pt x="2179" y="2717"/>
                      </a:lnTo>
                      <a:lnTo>
                        <a:pt x="2139" y="2782"/>
                      </a:lnTo>
                      <a:lnTo>
                        <a:pt x="2098" y="2843"/>
                      </a:lnTo>
                      <a:lnTo>
                        <a:pt x="2054" y="2902"/>
                      </a:lnTo>
                      <a:lnTo>
                        <a:pt x="2009" y="2960"/>
                      </a:lnTo>
                      <a:lnTo>
                        <a:pt x="1962" y="3012"/>
                      </a:lnTo>
                      <a:lnTo>
                        <a:pt x="1914" y="3063"/>
                      </a:lnTo>
                      <a:lnTo>
                        <a:pt x="1865" y="3111"/>
                      </a:lnTo>
                      <a:lnTo>
                        <a:pt x="1817" y="3154"/>
                      </a:lnTo>
                      <a:lnTo>
                        <a:pt x="1768" y="3195"/>
                      </a:lnTo>
                      <a:lnTo>
                        <a:pt x="1719" y="3231"/>
                      </a:lnTo>
                      <a:lnTo>
                        <a:pt x="1671" y="3264"/>
                      </a:lnTo>
                      <a:lnTo>
                        <a:pt x="1624" y="3293"/>
                      </a:lnTo>
                      <a:lnTo>
                        <a:pt x="1579" y="3318"/>
                      </a:lnTo>
                      <a:lnTo>
                        <a:pt x="1535" y="3338"/>
                      </a:lnTo>
                      <a:lnTo>
                        <a:pt x="1493" y="3354"/>
                      </a:lnTo>
                      <a:lnTo>
                        <a:pt x="1454" y="3366"/>
                      </a:lnTo>
                      <a:lnTo>
                        <a:pt x="1417" y="3374"/>
                      </a:lnTo>
                      <a:lnTo>
                        <a:pt x="1383" y="3376"/>
                      </a:lnTo>
                      <a:lnTo>
                        <a:pt x="1349" y="3374"/>
                      </a:lnTo>
                      <a:lnTo>
                        <a:pt x="1313" y="3366"/>
                      </a:lnTo>
                      <a:lnTo>
                        <a:pt x="1274" y="3354"/>
                      </a:lnTo>
                      <a:lnTo>
                        <a:pt x="1232" y="3338"/>
                      </a:lnTo>
                      <a:lnTo>
                        <a:pt x="1188" y="3318"/>
                      </a:lnTo>
                      <a:lnTo>
                        <a:pt x="1142" y="3293"/>
                      </a:lnTo>
                      <a:lnTo>
                        <a:pt x="1096" y="3264"/>
                      </a:lnTo>
                      <a:lnTo>
                        <a:pt x="1048" y="3231"/>
                      </a:lnTo>
                      <a:lnTo>
                        <a:pt x="999" y="3195"/>
                      </a:lnTo>
                      <a:lnTo>
                        <a:pt x="950" y="3154"/>
                      </a:lnTo>
                      <a:lnTo>
                        <a:pt x="902" y="3111"/>
                      </a:lnTo>
                      <a:lnTo>
                        <a:pt x="853" y="3063"/>
                      </a:lnTo>
                      <a:lnTo>
                        <a:pt x="805" y="3012"/>
                      </a:lnTo>
                      <a:lnTo>
                        <a:pt x="758" y="2960"/>
                      </a:lnTo>
                      <a:lnTo>
                        <a:pt x="713" y="2902"/>
                      </a:lnTo>
                      <a:lnTo>
                        <a:pt x="669" y="2843"/>
                      </a:lnTo>
                      <a:lnTo>
                        <a:pt x="628" y="2782"/>
                      </a:lnTo>
                      <a:lnTo>
                        <a:pt x="588" y="2717"/>
                      </a:lnTo>
                      <a:lnTo>
                        <a:pt x="551" y="2650"/>
                      </a:lnTo>
                      <a:lnTo>
                        <a:pt x="518" y="2581"/>
                      </a:lnTo>
                      <a:lnTo>
                        <a:pt x="487" y="2510"/>
                      </a:lnTo>
                      <a:lnTo>
                        <a:pt x="461" y="2436"/>
                      </a:lnTo>
                      <a:lnTo>
                        <a:pt x="397" y="2375"/>
                      </a:lnTo>
                      <a:lnTo>
                        <a:pt x="338" y="2310"/>
                      </a:lnTo>
                      <a:lnTo>
                        <a:pt x="283" y="2241"/>
                      </a:lnTo>
                      <a:lnTo>
                        <a:pt x="232" y="2170"/>
                      </a:lnTo>
                      <a:lnTo>
                        <a:pt x="186" y="2094"/>
                      </a:lnTo>
                      <a:lnTo>
                        <a:pt x="144" y="2016"/>
                      </a:lnTo>
                      <a:lnTo>
                        <a:pt x="107" y="1935"/>
                      </a:lnTo>
                      <a:lnTo>
                        <a:pt x="75" y="1851"/>
                      </a:lnTo>
                      <a:lnTo>
                        <a:pt x="49" y="1764"/>
                      </a:lnTo>
                      <a:lnTo>
                        <a:pt x="28" y="1676"/>
                      </a:lnTo>
                      <a:lnTo>
                        <a:pt x="13" y="1585"/>
                      </a:lnTo>
                      <a:lnTo>
                        <a:pt x="3" y="1492"/>
                      </a:lnTo>
                      <a:lnTo>
                        <a:pt x="0" y="1397"/>
                      </a:lnTo>
                      <a:lnTo>
                        <a:pt x="3" y="1303"/>
                      </a:lnTo>
                      <a:lnTo>
                        <a:pt x="13" y="1209"/>
                      </a:lnTo>
                      <a:lnTo>
                        <a:pt x="29" y="1117"/>
                      </a:lnTo>
                      <a:lnTo>
                        <a:pt x="50" y="1026"/>
                      </a:lnTo>
                      <a:lnTo>
                        <a:pt x="77" y="939"/>
                      </a:lnTo>
                      <a:lnTo>
                        <a:pt x="109" y="855"/>
                      </a:lnTo>
                      <a:lnTo>
                        <a:pt x="146" y="772"/>
                      </a:lnTo>
                      <a:lnTo>
                        <a:pt x="189" y="693"/>
                      </a:lnTo>
                      <a:lnTo>
                        <a:pt x="237" y="618"/>
                      </a:lnTo>
                      <a:lnTo>
                        <a:pt x="289" y="544"/>
                      </a:lnTo>
                      <a:lnTo>
                        <a:pt x="345" y="475"/>
                      </a:lnTo>
                      <a:lnTo>
                        <a:pt x="406" y="410"/>
                      </a:lnTo>
                      <a:lnTo>
                        <a:pt x="471" y="349"/>
                      </a:lnTo>
                      <a:lnTo>
                        <a:pt x="539" y="292"/>
                      </a:lnTo>
                      <a:lnTo>
                        <a:pt x="611" y="239"/>
                      </a:lnTo>
                      <a:lnTo>
                        <a:pt x="685" y="191"/>
                      </a:lnTo>
                      <a:lnTo>
                        <a:pt x="764" y="148"/>
                      </a:lnTo>
                      <a:lnTo>
                        <a:pt x="845" y="111"/>
                      </a:lnTo>
                      <a:lnTo>
                        <a:pt x="930" y="78"/>
                      </a:lnTo>
                      <a:lnTo>
                        <a:pt x="1016" y="50"/>
                      </a:lnTo>
                      <a:lnTo>
                        <a:pt x="1105" y="29"/>
                      </a:lnTo>
                      <a:lnTo>
                        <a:pt x="1196" y="13"/>
                      </a:lnTo>
                      <a:lnTo>
                        <a:pt x="1288" y="4"/>
                      </a:lnTo>
                      <a:lnTo>
                        <a:pt x="13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78" name="Group 177"/>
            <p:cNvGrpSpPr/>
            <p:nvPr/>
          </p:nvGrpSpPr>
          <p:grpSpPr>
            <a:xfrm>
              <a:off x="838202" y="5340910"/>
              <a:ext cx="2068286" cy="538409"/>
              <a:chOff x="838202" y="5340910"/>
              <a:chExt cx="2068286" cy="538409"/>
            </a:xfrm>
          </p:grpSpPr>
          <p:sp>
            <p:nvSpPr>
              <p:cNvPr id="179" name="Rectangle 178"/>
              <p:cNvSpPr/>
              <p:nvPr/>
            </p:nvSpPr>
            <p:spPr>
              <a:xfrm>
                <a:off x="838202" y="5340910"/>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閱讀</a:t>
                </a:r>
                <a:r>
                  <a:rPr lang="en-US" sz="900" dirty="0">
                    <a:solidFill>
                      <a:prstClr val="white"/>
                    </a:solidFill>
                    <a:latin typeface="Calibri"/>
                    <a:ea typeface="Heiti TC Light"/>
                    <a:cs typeface="Calibri"/>
                  </a:rPr>
                  <a:t>Reading</a:t>
                </a:r>
              </a:p>
            </p:txBody>
          </p:sp>
          <p:grpSp>
            <p:nvGrpSpPr>
              <p:cNvPr id="180" name="Group 77"/>
              <p:cNvGrpSpPr>
                <a:grpSpLocks noChangeAspect="1"/>
              </p:cNvGrpSpPr>
              <p:nvPr/>
            </p:nvGrpSpPr>
            <p:grpSpPr bwMode="auto">
              <a:xfrm>
                <a:off x="1096681" y="5434422"/>
                <a:ext cx="272877" cy="336005"/>
                <a:chOff x="-84" y="495"/>
                <a:chExt cx="268" cy="330"/>
              </a:xfrm>
              <a:solidFill>
                <a:srgbClr val="0CB27C"/>
              </a:solidFill>
            </p:grpSpPr>
            <p:sp>
              <p:nvSpPr>
                <p:cNvPr id="181" name="Freeform 79"/>
                <p:cNvSpPr>
                  <a:spLocks noEditPoints="1"/>
                </p:cNvSpPr>
                <p:nvPr/>
              </p:nvSpPr>
              <p:spPr bwMode="auto">
                <a:xfrm>
                  <a:off x="-40" y="495"/>
                  <a:ext cx="189" cy="114"/>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82" name="Freeform 80"/>
                <p:cNvSpPr>
                  <a:spLocks noEditPoints="1"/>
                </p:cNvSpPr>
                <p:nvPr/>
              </p:nvSpPr>
              <p:spPr bwMode="auto">
                <a:xfrm>
                  <a:off x="-84" y="607"/>
                  <a:ext cx="268" cy="218"/>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83" name="Group 182"/>
            <p:cNvGrpSpPr/>
            <p:nvPr/>
          </p:nvGrpSpPr>
          <p:grpSpPr>
            <a:xfrm>
              <a:off x="838202" y="5873277"/>
              <a:ext cx="2070986" cy="538408"/>
              <a:chOff x="838202" y="5873277"/>
              <a:chExt cx="2070986" cy="538408"/>
            </a:xfrm>
          </p:grpSpPr>
          <p:sp>
            <p:nvSpPr>
              <p:cNvPr id="184" name="Round Single Corner Rectangle 183"/>
              <p:cNvSpPr/>
              <p:nvPr/>
            </p:nvSpPr>
            <p:spPr>
              <a:xfrm flipH="1" flipV="1">
                <a:off x="838202" y="5873277"/>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00" dirty="0">
                  <a:solidFill>
                    <a:prstClr val="white"/>
                  </a:solidFill>
                  <a:latin typeface="Calibri"/>
                  <a:ea typeface="Heiti TC Light"/>
                  <a:cs typeface="Calibri"/>
                </a:endParaRPr>
              </a:p>
            </p:txBody>
          </p:sp>
          <p:sp>
            <p:nvSpPr>
              <p:cNvPr id="185" name="Rectangle 184"/>
              <p:cNvSpPr/>
              <p:nvPr/>
            </p:nvSpPr>
            <p:spPr>
              <a:xfrm>
                <a:off x="1292701" y="6003982"/>
                <a:ext cx="1616487" cy="307776"/>
              </a:xfrm>
              <a:prstGeom prst="rect">
                <a:avLst/>
              </a:prstGeom>
              <a:solidFill>
                <a:srgbClr val="07595A"/>
              </a:solidFill>
              <a:ln>
                <a:noFill/>
              </a:ln>
            </p:spPr>
            <p:txBody>
              <a:bodyPr wrap="none">
                <a:spAutoFit/>
              </a:bodyPr>
              <a:lstStyle/>
              <a:p>
                <a:pPr algn="ctr" defTabSz="685783"/>
                <a:r>
                  <a:rPr lang="zh-TW" altLang="en-US" sz="900" dirty="0">
                    <a:solidFill>
                      <a:prstClr val="white"/>
                    </a:solidFill>
                    <a:latin typeface="Calibri"/>
                    <a:ea typeface="Heiti TC Light"/>
                    <a:cs typeface="Calibri"/>
                  </a:rPr>
                  <a:t>雜項</a:t>
                </a:r>
                <a:r>
                  <a:rPr lang="en-US" sz="900" dirty="0">
                    <a:solidFill>
                      <a:prstClr val="white"/>
                    </a:solidFill>
                    <a:latin typeface="Calibri"/>
                    <a:ea typeface="Heiti TC Light"/>
                    <a:cs typeface="Calibri"/>
                  </a:rPr>
                  <a:t>MISCELLANEOUS</a:t>
                </a:r>
              </a:p>
            </p:txBody>
          </p:sp>
          <p:grpSp>
            <p:nvGrpSpPr>
              <p:cNvPr id="186" name="Group 83"/>
              <p:cNvGrpSpPr>
                <a:grpSpLocks noChangeAspect="1"/>
              </p:cNvGrpSpPr>
              <p:nvPr/>
            </p:nvGrpSpPr>
            <p:grpSpPr bwMode="auto">
              <a:xfrm>
                <a:off x="1084601" y="5967837"/>
                <a:ext cx="328173" cy="349289"/>
                <a:chOff x="-271" y="303"/>
                <a:chExt cx="373" cy="397"/>
              </a:xfrm>
              <a:solidFill>
                <a:srgbClr val="0CB27C"/>
              </a:solidFill>
            </p:grpSpPr>
            <p:sp>
              <p:nvSpPr>
                <p:cNvPr id="187" name="Freeform 85"/>
                <p:cNvSpPr>
                  <a:spLocks noEditPoints="1"/>
                </p:cNvSpPr>
                <p:nvPr/>
              </p:nvSpPr>
              <p:spPr bwMode="auto">
                <a:xfrm>
                  <a:off x="-271" y="361"/>
                  <a:ext cx="373" cy="28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88" name="Freeform 86"/>
                <p:cNvSpPr>
                  <a:spLocks noEditPoints="1"/>
                </p:cNvSpPr>
                <p:nvPr/>
              </p:nvSpPr>
              <p:spPr bwMode="auto">
                <a:xfrm>
                  <a:off x="-149" y="303"/>
                  <a:ext cx="135" cy="51"/>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89" name="Freeform 87"/>
                <p:cNvSpPr>
                  <a:spLocks noEditPoints="1"/>
                </p:cNvSpPr>
                <p:nvPr/>
              </p:nvSpPr>
              <p:spPr bwMode="auto">
                <a:xfrm>
                  <a:off x="-149" y="649"/>
                  <a:ext cx="135" cy="51"/>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90" name="Freeform 88"/>
                <p:cNvSpPr>
                  <a:spLocks/>
                </p:cNvSpPr>
                <p:nvPr/>
              </p:nvSpPr>
              <p:spPr bwMode="auto">
                <a:xfrm>
                  <a:off x="-161" y="400"/>
                  <a:ext cx="50" cy="51"/>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91" name="Freeform 89"/>
                <p:cNvSpPr>
                  <a:spLocks/>
                </p:cNvSpPr>
                <p:nvPr/>
              </p:nvSpPr>
              <p:spPr bwMode="auto">
                <a:xfrm>
                  <a:off x="-181" y="453"/>
                  <a:ext cx="90" cy="157"/>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92" name="Freeform 90"/>
                <p:cNvSpPr>
                  <a:spLocks/>
                </p:cNvSpPr>
                <p:nvPr/>
              </p:nvSpPr>
              <p:spPr bwMode="auto">
                <a:xfrm>
                  <a:off x="-52" y="400"/>
                  <a:ext cx="51" cy="51"/>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93" name="Freeform 91"/>
                <p:cNvSpPr>
                  <a:spLocks/>
                </p:cNvSpPr>
                <p:nvPr/>
              </p:nvSpPr>
              <p:spPr bwMode="auto">
                <a:xfrm>
                  <a:off x="-72" y="453"/>
                  <a:ext cx="90" cy="157"/>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sp>
          <p:nvSpPr>
            <p:cNvPr id="194" name="Isosceles Triangle 193"/>
            <p:cNvSpPr/>
            <p:nvPr/>
          </p:nvSpPr>
          <p:spPr>
            <a:xfrm rot="5400000">
              <a:off x="2856983" y="4472155"/>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195" name="Isosceles Triangle 194"/>
            <p:cNvSpPr/>
            <p:nvPr/>
          </p:nvSpPr>
          <p:spPr>
            <a:xfrm rot="5400000">
              <a:off x="2856983" y="5549833"/>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196" name="Isosceles Triangle 195"/>
            <p:cNvSpPr/>
            <p:nvPr/>
          </p:nvSpPr>
          <p:spPr>
            <a:xfrm rot="5400000">
              <a:off x="2856983" y="5015408"/>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197" name="Isosceles Triangle 196"/>
            <p:cNvSpPr/>
            <p:nvPr/>
          </p:nvSpPr>
          <p:spPr>
            <a:xfrm rot="5400000">
              <a:off x="2856983" y="6070643"/>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198" name="Isosceles Triangle 197"/>
            <p:cNvSpPr/>
            <p:nvPr/>
          </p:nvSpPr>
          <p:spPr>
            <a:xfrm rot="5400000">
              <a:off x="2856983" y="2308390"/>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199" name="Isosceles Triangle 198"/>
            <p:cNvSpPr/>
            <p:nvPr/>
          </p:nvSpPr>
          <p:spPr>
            <a:xfrm rot="5400000">
              <a:off x="2856983" y="3390052"/>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200" name="Isosceles Triangle 199"/>
            <p:cNvSpPr/>
            <p:nvPr/>
          </p:nvSpPr>
          <p:spPr>
            <a:xfrm rot="5400000">
              <a:off x="2856983" y="2846799"/>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201" name="Isosceles Triangle 200"/>
            <p:cNvSpPr/>
            <p:nvPr/>
          </p:nvSpPr>
          <p:spPr>
            <a:xfrm rot="5400000">
              <a:off x="2856983" y="3924477"/>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202" name="Isosceles Triangle 201"/>
            <p:cNvSpPr/>
            <p:nvPr/>
          </p:nvSpPr>
          <p:spPr>
            <a:xfrm rot="5400000">
              <a:off x="2856983" y="1776024"/>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cxnSp>
          <p:nvCxnSpPr>
            <p:cNvPr id="205" name="Straight Connector 204"/>
            <p:cNvCxnSpPr/>
            <p:nvPr/>
          </p:nvCxnSpPr>
          <p:spPr>
            <a:xfrm>
              <a:off x="3533503" y="3995057"/>
              <a:ext cx="338328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3635766" y="2614000"/>
              <a:ext cx="3178755" cy="410369"/>
            </a:xfrm>
            <a:prstGeom prst="rect">
              <a:avLst/>
            </a:prstGeom>
          </p:spPr>
          <p:txBody>
            <a:bodyPr wrap="square">
              <a:spAutoFit/>
            </a:bodyPr>
            <a:lstStyle/>
            <a:p>
              <a:pPr algn="ctr" defTabSz="685783" fontAlgn="ctr"/>
              <a:r>
                <a:rPr lang="zh-TW" altLang="en-US" dirty="0" smtClean="0">
                  <a:solidFill>
                    <a:srgbClr val="0CB27C"/>
                  </a:solidFill>
                  <a:latin typeface="Calibri"/>
                  <a:ea typeface="Heiti TC Light"/>
                  <a:cs typeface="Calibri"/>
                </a:rPr>
                <a:t>全年開支</a:t>
              </a:r>
              <a:r>
                <a:rPr lang="en-US" dirty="0" smtClean="0">
                  <a:solidFill>
                    <a:srgbClr val="0CB27C"/>
                  </a:solidFill>
                  <a:latin typeface="Calibri"/>
                  <a:ea typeface="Heiti TC Light"/>
                  <a:cs typeface="Calibri"/>
                </a:rPr>
                <a:t>Annual </a:t>
              </a:r>
              <a:r>
                <a:rPr lang="en-US" dirty="0">
                  <a:solidFill>
                    <a:srgbClr val="0CB27C"/>
                  </a:solidFill>
                  <a:latin typeface="Calibri"/>
                  <a:ea typeface="Heiti TC Light"/>
                  <a:cs typeface="Calibri"/>
                </a:rPr>
                <a:t>Total</a:t>
              </a:r>
            </a:p>
          </p:txBody>
        </p:sp>
        <p:sp>
          <p:nvSpPr>
            <p:cNvPr id="207" name="Rectangle 206"/>
            <p:cNvSpPr/>
            <p:nvPr/>
          </p:nvSpPr>
          <p:spPr>
            <a:xfrm>
              <a:off x="3635766" y="2895948"/>
              <a:ext cx="3178755" cy="738664"/>
            </a:xfrm>
            <a:prstGeom prst="rect">
              <a:avLst/>
            </a:prstGeom>
          </p:spPr>
          <p:txBody>
            <a:bodyPr wrap="square">
              <a:spAutoFit/>
            </a:bodyPr>
            <a:lstStyle/>
            <a:p>
              <a:pPr algn="ctr" defTabSz="685783" fontAlgn="ctr"/>
              <a:r>
                <a:rPr lang="en-US" sz="3000" dirty="0" smtClean="0">
                  <a:solidFill>
                    <a:srgbClr val="FFFF00"/>
                  </a:solidFill>
                  <a:latin typeface="Calibri"/>
                  <a:ea typeface="Heiti TC Light"/>
                  <a:cs typeface="Calibri"/>
                </a:rPr>
                <a:t>$175,044</a:t>
              </a:r>
              <a:endParaRPr lang="en-US" sz="3000" dirty="0">
                <a:solidFill>
                  <a:srgbClr val="FFFF00"/>
                </a:solidFill>
                <a:latin typeface="Calibri"/>
                <a:ea typeface="Heiti TC Light"/>
                <a:cs typeface="Calibri"/>
              </a:endParaRPr>
            </a:p>
          </p:txBody>
        </p:sp>
        <p:sp>
          <p:nvSpPr>
            <p:cNvPr id="208" name="Rectangle 207"/>
            <p:cNvSpPr/>
            <p:nvPr/>
          </p:nvSpPr>
          <p:spPr>
            <a:xfrm>
              <a:off x="3635766" y="4615558"/>
              <a:ext cx="3178755" cy="410369"/>
            </a:xfrm>
            <a:prstGeom prst="rect">
              <a:avLst/>
            </a:prstGeom>
          </p:spPr>
          <p:txBody>
            <a:bodyPr wrap="square">
              <a:spAutoFit/>
            </a:bodyPr>
            <a:lstStyle/>
            <a:p>
              <a:pPr algn="ctr" defTabSz="685783" fontAlgn="ctr"/>
              <a:r>
                <a:rPr lang="zh-TW" altLang="en-US" dirty="0" smtClean="0">
                  <a:solidFill>
                    <a:srgbClr val="0CB27C"/>
                  </a:solidFill>
                  <a:latin typeface="Calibri"/>
                  <a:ea typeface="Heiti TC Light"/>
                  <a:cs typeface="Calibri"/>
                </a:rPr>
                <a:t>每月開支</a:t>
              </a:r>
              <a:r>
                <a:rPr lang="en-US" dirty="0" smtClean="0">
                  <a:solidFill>
                    <a:srgbClr val="0CB27C"/>
                  </a:solidFill>
                  <a:latin typeface="Calibri"/>
                  <a:ea typeface="Heiti TC Light"/>
                  <a:cs typeface="Calibri"/>
                </a:rPr>
                <a:t>Monthly </a:t>
              </a:r>
              <a:r>
                <a:rPr lang="en-US" dirty="0">
                  <a:solidFill>
                    <a:srgbClr val="0CB27C"/>
                  </a:solidFill>
                  <a:latin typeface="Calibri"/>
                  <a:ea typeface="Heiti TC Light"/>
                  <a:cs typeface="Calibri"/>
                </a:rPr>
                <a:t>Total</a:t>
              </a:r>
            </a:p>
          </p:txBody>
        </p:sp>
        <p:sp>
          <p:nvSpPr>
            <p:cNvPr id="209" name="Rectangle 208"/>
            <p:cNvSpPr/>
            <p:nvPr/>
          </p:nvSpPr>
          <p:spPr>
            <a:xfrm>
              <a:off x="3635766" y="4897505"/>
              <a:ext cx="3178755" cy="738664"/>
            </a:xfrm>
            <a:prstGeom prst="rect">
              <a:avLst/>
            </a:prstGeom>
          </p:spPr>
          <p:txBody>
            <a:bodyPr wrap="square">
              <a:spAutoFit/>
            </a:bodyPr>
            <a:lstStyle/>
            <a:p>
              <a:pPr algn="ctr" defTabSz="685783" fontAlgn="ctr"/>
              <a:r>
                <a:rPr lang="en-US" sz="3000" dirty="0" smtClean="0">
                  <a:solidFill>
                    <a:srgbClr val="FFFF00"/>
                  </a:solidFill>
                  <a:latin typeface="Calibri"/>
                  <a:ea typeface="Heiti TC Light"/>
                  <a:cs typeface="Calibri"/>
                </a:rPr>
                <a:t>$14,587</a:t>
              </a:r>
              <a:endParaRPr lang="en-US" sz="3000" dirty="0">
                <a:solidFill>
                  <a:srgbClr val="FFFF00"/>
                </a:solidFill>
                <a:latin typeface="Calibri"/>
                <a:ea typeface="Heiti TC Light"/>
                <a:cs typeface="Calibri"/>
              </a:endParaRPr>
            </a:p>
          </p:txBody>
        </p:sp>
      </p:grpSp>
      <p:sp>
        <p:nvSpPr>
          <p:cNvPr id="82" name="Rectangle 81"/>
          <p:cNvSpPr/>
          <p:nvPr/>
        </p:nvSpPr>
        <p:spPr>
          <a:xfrm>
            <a:off x="622300" y="762001"/>
            <a:ext cx="7886700" cy="438580"/>
          </a:xfrm>
          <a:prstGeom prst="rect">
            <a:avLst/>
          </a:prstGeom>
        </p:spPr>
        <p:txBody>
          <a:bodyPr wrap="square" lIns="68579" tIns="34289" rIns="68579" bIns="34289">
            <a:spAutoFit/>
          </a:bodyPr>
          <a:lstStyle/>
          <a:p>
            <a:pPr algn="ctr" defTabSz="685783">
              <a:buClr>
                <a:srgbClr val="404040"/>
              </a:buClr>
              <a:buSzPct val="100000"/>
            </a:pPr>
            <a:r>
              <a:rPr lang="zh-TW" altLang="en-US" sz="1200" dirty="0">
                <a:solidFill>
                  <a:prstClr val="white"/>
                </a:solidFill>
                <a:latin typeface="Calibri"/>
                <a:ea typeface="Heiti TC Light"/>
                <a:cs typeface="Calibri"/>
              </a:rPr>
              <a:t>稍後，你將會有一個簡單的每月開支和平均開支比較。</a:t>
            </a:r>
            <a:r>
              <a:rPr lang="en-US" sz="1200" dirty="0" smtClean="0">
                <a:solidFill>
                  <a:prstClr val="white"/>
                </a:solidFill>
                <a:latin typeface="Calibri"/>
                <a:ea typeface="Heiti TC Light"/>
                <a:cs typeface="Calibri"/>
              </a:rPr>
              <a:t>Later</a:t>
            </a:r>
            <a:r>
              <a:rPr lang="en-US" sz="1200" dirty="0">
                <a:solidFill>
                  <a:prstClr val="white"/>
                </a:solidFill>
                <a:latin typeface="Calibri"/>
                <a:ea typeface="Heiti TC Light"/>
                <a:cs typeface="Calibri"/>
              </a:rPr>
              <a:t>, you will go through a simple exercise to identify how your monthly spending compares to the average </a:t>
            </a:r>
            <a:r>
              <a:rPr lang="en-US" sz="1200" dirty="0" smtClean="0">
                <a:solidFill>
                  <a:prstClr val="white"/>
                </a:solidFill>
                <a:latin typeface="Calibri"/>
                <a:ea typeface="Heiti TC Light"/>
                <a:cs typeface="Calibri"/>
              </a:rPr>
              <a:t>spending</a:t>
            </a:r>
            <a:r>
              <a:rPr lang="en-US" sz="1200" dirty="0">
                <a:solidFill>
                  <a:prstClr val="white"/>
                </a:solidFill>
                <a:latin typeface="Calibri"/>
                <a:ea typeface="Heiti TC Light"/>
                <a:cs typeface="Calibri"/>
              </a:rPr>
              <a:t>.  </a:t>
            </a:r>
            <a:endParaRPr lang="en-US" sz="1200" dirty="0">
              <a:solidFill>
                <a:prstClr val="white"/>
              </a:solidFill>
              <a:latin typeface="Calibri"/>
              <a:ea typeface="Heiti TC Light"/>
              <a:cs typeface="Calibri"/>
              <a:sym typeface="Century Gothic"/>
            </a:endParaRPr>
          </a:p>
        </p:txBody>
      </p:sp>
    </p:spTree>
    <p:extLst>
      <p:ext uri="{BB962C8B-B14F-4D97-AF65-F5344CB8AC3E}">
        <p14:creationId xmlns:p14="http://schemas.microsoft.com/office/powerpoint/2010/main" val="23080393"/>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5715" y="154624"/>
            <a:ext cx="3416968" cy="684803"/>
          </a:xfrm>
          <a:prstGeom prst="rect">
            <a:avLst/>
          </a:prstGeom>
          <a:noFill/>
        </p:spPr>
        <p:txBody>
          <a:bodyPr wrap="square" lIns="68580" tIns="34290" rIns="68580" bIns="34290" rtlCol="0">
            <a:spAutoFit/>
          </a:bodyPr>
          <a:lstStyle/>
          <a:p>
            <a:pPr algn="ctr" defTabSz="457189"/>
            <a:r>
              <a:rPr lang="zh-HK" altLang="en-US" sz="4000" dirty="0">
                <a:solidFill>
                  <a:srgbClr val="0087A2"/>
                </a:solidFill>
                <a:latin typeface="Calibri"/>
                <a:ea typeface="Heiti TC Light"/>
                <a:cs typeface="Calibri"/>
              </a:rPr>
              <a:t>投資</a:t>
            </a:r>
            <a:endParaRPr lang="en-US" sz="4000" dirty="0">
              <a:solidFill>
                <a:srgbClr val="0087A2"/>
              </a:solidFill>
              <a:latin typeface="Calibri"/>
              <a:ea typeface="Heiti TC Light"/>
              <a:cs typeface="Calibri"/>
            </a:endParaRPr>
          </a:p>
        </p:txBody>
      </p:sp>
      <p:pic>
        <p:nvPicPr>
          <p:cNvPr id="1028" name="Picture 4" descr="http://news.heartland.org/sites/default/files/imagecache/heartlander-thumb-promo-large/cash%20stacks.jpg"/>
          <p:cNvPicPr>
            <a:picLocks noChangeAspect="1" noChangeArrowheads="1"/>
          </p:cNvPicPr>
          <p:nvPr/>
        </p:nvPicPr>
        <p:blipFill rotWithShape="1">
          <a:blip r:embed="rId2">
            <a:extLst>
              <a:ext uri="{28A0092B-C50C-407E-A947-70E740481C1C}">
                <a14:useLocalDpi xmlns:a14="http://schemas.microsoft.com/office/drawing/2010/main" val="0"/>
              </a:ext>
            </a:extLst>
          </a:blip>
          <a:srcRect l="4618" r="4390"/>
          <a:stretch/>
        </p:blipFill>
        <p:spPr bwMode="auto">
          <a:xfrm>
            <a:off x="4557842" y="1387718"/>
            <a:ext cx="4312714" cy="29792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26129" y="174070"/>
            <a:ext cx="4003233" cy="684803"/>
          </a:xfrm>
          <a:prstGeom prst="rect">
            <a:avLst/>
          </a:prstGeom>
          <a:noFill/>
        </p:spPr>
        <p:txBody>
          <a:bodyPr wrap="square" lIns="68580" tIns="34290" rIns="68580" bIns="34290" rtlCol="0">
            <a:spAutoFit/>
          </a:bodyPr>
          <a:lstStyle/>
          <a:p>
            <a:pPr defTabSz="457189"/>
            <a:r>
              <a:rPr lang="zh-HK" altLang="en-US" sz="4000" b="1" dirty="0">
                <a:solidFill>
                  <a:srgbClr val="0087A2"/>
                </a:solidFill>
                <a:latin typeface="Calibri"/>
                <a:ea typeface="Heiti TC Light"/>
                <a:cs typeface="Calibri"/>
              </a:rPr>
              <a:t>使</a:t>
            </a:r>
            <a:r>
              <a:rPr lang="zh-HK" altLang="en-US" sz="4000" b="1" dirty="0" smtClean="0">
                <a:solidFill>
                  <a:srgbClr val="0087A2"/>
                </a:solidFill>
                <a:latin typeface="Calibri"/>
                <a:ea typeface="Heiti TC Light"/>
                <a:cs typeface="Calibri"/>
              </a:rPr>
              <a:t>錢</a:t>
            </a:r>
            <a:endParaRPr lang="en-US" altLang="zh-HK" sz="4000" b="1" dirty="0" smtClean="0">
              <a:solidFill>
                <a:srgbClr val="0087A2"/>
              </a:solidFill>
              <a:latin typeface="Calibri"/>
              <a:ea typeface="Heiti TC Light"/>
              <a:cs typeface="Calibri"/>
            </a:endParaRPr>
          </a:p>
        </p:txBody>
      </p:sp>
      <p:sp>
        <p:nvSpPr>
          <p:cNvPr id="3" name="AutoShape 2" descr="Image result for wasting money"/>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457189"/>
            <a:endParaRPr lang="en-US" sz="3600">
              <a:solidFill>
                <a:srgbClr val="0087A2"/>
              </a:solidFill>
              <a:latin typeface="Calibri"/>
              <a:ea typeface="Heiti TC Light"/>
              <a:cs typeface="Calibri"/>
            </a:endParaRPr>
          </a:p>
        </p:txBody>
      </p:sp>
      <p:pic>
        <p:nvPicPr>
          <p:cNvPr id="5" name="Picture 4"/>
          <p:cNvPicPr>
            <a:picLocks noChangeAspect="1"/>
          </p:cNvPicPr>
          <p:nvPr/>
        </p:nvPicPr>
        <p:blipFill>
          <a:blip r:embed="rId3"/>
          <a:stretch>
            <a:fillRect/>
          </a:stretch>
        </p:blipFill>
        <p:spPr>
          <a:xfrm>
            <a:off x="535407" y="1289777"/>
            <a:ext cx="2692339" cy="3289163"/>
          </a:xfrm>
          <a:prstGeom prst="rect">
            <a:avLst/>
          </a:prstGeom>
        </p:spPr>
      </p:pic>
      <p:sp>
        <p:nvSpPr>
          <p:cNvPr id="7" name="文字方塊 6"/>
          <p:cNvSpPr txBox="1"/>
          <p:nvPr/>
        </p:nvSpPr>
        <p:spPr>
          <a:xfrm>
            <a:off x="3929040" y="393698"/>
            <a:ext cx="1072087" cy="707886"/>
          </a:xfrm>
          <a:prstGeom prst="rect">
            <a:avLst/>
          </a:prstGeom>
          <a:noFill/>
        </p:spPr>
        <p:txBody>
          <a:bodyPr wrap="square" rtlCol="0">
            <a:spAutoFit/>
          </a:bodyPr>
          <a:lstStyle/>
          <a:p>
            <a:pPr defTabSz="457189"/>
            <a:r>
              <a:rPr lang="zh-TW" altLang="en-US" sz="4000" dirty="0" smtClean="0">
                <a:solidFill>
                  <a:srgbClr val="0087A2"/>
                </a:solidFill>
                <a:latin typeface="Calibri"/>
                <a:ea typeface="Heiti TC Light"/>
                <a:cs typeface="Calibri"/>
              </a:rPr>
              <a:t>轉</a:t>
            </a:r>
            <a:endParaRPr lang="zh-HK" altLang="en-US" sz="4000" dirty="0">
              <a:solidFill>
                <a:srgbClr val="0087A2"/>
              </a:solidFill>
              <a:latin typeface="Calibri"/>
              <a:ea typeface="Heiti TC Light"/>
              <a:cs typeface="Calibri"/>
            </a:endParaRPr>
          </a:p>
        </p:txBody>
      </p:sp>
      <p:sp>
        <p:nvSpPr>
          <p:cNvPr id="6" name="TextBox 5"/>
          <p:cNvSpPr txBox="1"/>
          <p:nvPr/>
        </p:nvSpPr>
        <p:spPr>
          <a:xfrm>
            <a:off x="1992837" y="876300"/>
            <a:ext cx="5473700" cy="523220"/>
          </a:xfrm>
          <a:prstGeom prst="rect">
            <a:avLst/>
          </a:prstGeom>
          <a:noFill/>
        </p:spPr>
        <p:txBody>
          <a:bodyPr wrap="square" rtlCol="0">
            <a:spAutoFit/>
          </a:bodyPr>
          <a:lstStyle/>
          <a:p>
            <a:pPr defTabSz="457189"/>
            <a:r>
              <a:rPr lang="en-US" sz="2800" b="1" dirty="0" smtClean="0">
                <a:solidFill>
                  <a:srgbClr val="0087A2"/>
                </a:solidFill>
                <a:latin typeface="Calibri"/>
                <a:ea typeface="Heiti TC Light"/>
                <a:cs typeface="Calibri"/>
              </a:rPr>
              <a:t>Convert Spending into Investing</a:t>
            </a:r>
            <a:endParaRPr lang="en-US" sz="2800" b="1" dirty="0">
              <a:solidFill>
                <a:srgbClr val="0087A2"/>
              </a:solidFill>
              <a:latin typeface="Calibri"/>
              <a:ea typeface="Heiti TC Light"/>
              <a:cs typeface="Calibri"/>
            </a:endParaRPr>
          </a:p>
        </p:txBody>
      </p:sp>
    </p:spTree>
    <p:extLst>
      <p:ext uri="{BB962C8B-B14F-4D97-AF65-F5344CB8AC3E}">
        <p14:creationId xmlns:p14="http://schemas.microsoft.com/office/powerpoint/2010/main" val="59502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16" presetClass="entr" presetSubtype="37" fill="hold" nodeType="after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outVertical)">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4540470" y="2"/>
            <a:ext cx="4694183" cy="5143499"/>
          </a:xfrm>
          <a:prstGeom prst="rect">
            <a:avLst/>
          </a:prstGeom>
        </p:spPr>
      </p:pic>
      <p:pic>
        <p:nvPicPr>
          <p:cNvPr id="2" name="Picture 1"/>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a:ext>
            </a:extLst>
          </a:blip>
          <a:srcRect/>
          <a:stretch/>
        </p:blipFill>
        <p:spPr>
          <a:xfrm>
            <a:off x="0" y="2"/>
            <a:ext cx="4575941" cy="5143499"/>
          </a:xfrm>
          <a:prstGeom prst="rect">
            <a:avLst/>
          </a:prstGeom>
        </p:spPr>
      </p:pic>
      <p:sp>
        <p:nvSpPr>
          <p:cNvPr id="4" name="Rectangle 3"/>
          <p:cNvSpPr/>
          <p:nvPr/>
        </p:nvSpPr>
        <p:spPr>
          <a:xfrm>
            <a:off x="-82768" y="1"/>
            <a:ext cx="9226769" cy="5143502"/>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800" dirty="0">
              <a:solidFill>
                <a:prstClr val="white"/>
              </a:solidFill>
              <a:latin typeface="Calibri"/>
              <a:ea typeface="Heiti TC Light"/>
              <a:cs typeface="Calibri"/>
            </a:endParaRPr>
          </a:p>
        </p:txBody>
      </p:sp>
      <p:grpSp>
        <p:nvGrpSpPr>
          <p:cNvPr id="8" name="Group 7"/>
          <p:cNvGrpSpPr/>
          <p:nvPr/>
        </p:nvGrpSpPr>
        <p:grpSpPr>
          <a:xfrm>
            <a:off x="2547620" y="1703065"/>
            <a:ext cx="3566160" cy="3313430"/>
            <a:chOff x="3718560" y="1051560"/>
            <a:chExt cx="4754880" cy="4754880"/>
          </a:xfrm>
        </p:grpSpPr>
        <p:sp>
          <p:nvSpPr>
            <p:cNvPr id="5" name="Oval 4"/>
            <p:cNvSpPr/>
            <p:nvPr/>
          </p:nvSpPr>
          <p:spPr>
            <a:xfrm>
              <a:off x="3718560" y="1051560"/>
              <a:ext cx="4754880" cy="4754880"/>
            </a:xfrm>
            <a:prstGeom prst="ellipse">
              <a:avLst/>
            </a:prstGeom>
            <a:solidFill>
              <a:srgbClr val="FFC000"/>
            </a:solidFill>
            <a:ln>
              <a:solidFill>
                <a:srgbClr val="FFFF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b="1" dirty="0">
                <a:solidFill>
                  <a:prstClr val="white"/>
                </a:solidFill>
                <a:latin typeface="Calibri"/>
                <a:ea typeface="Heiti TC Light"/>
                <a:cs typeface="Calibri"/>
              </a:endParaRPr>
            </a:p>
          </p:txBody>
        </p:sp>
        <p:sp>
          <p:nvSpPr>
            <p:cNvPr id="6" name="Rectangle 5"/>
            <p:cNvSpPr/>
            <p:nvPr/>
          </p:nvSpPr>
          <p:spPr>
            <a:xfrm>
              <a:off x="5080127" y="1601299"/>
              <a:ext cx="2070639" cy="1325009"/>
            </a:xfrm>
            <a:prstGeom prst="rect">
              <a:avLst/>
            </a:prstGeom>
          </p:spPr>
          <p:txBody>
            <a:bodyPr wrap="none">
              <a:spAutoFit/>
            </a:bodyPr>
            <a:lstStyle/>
            <a:p>
              <a:pPr algn="ctr" defTabSz="685783"/>
              <a:r>
                <a:rPr lang="zh-TW" altLang="en-US" sz="1800" dirty="0" smtClean="0">
                  <a:solidFill>
                    <a:prstClr val="black"/>
                  </a:solidFill>
                  <a:latin typeface="Calibri"/>
                  <a:ea typeface="Heiti TC Light"/>
                  <a:cs typeface="Calibri"/>
                </a:rPr>
                <a:t>由改變你的</a:t>
              </a:r>
              <a:endParaRPr lang="en-US" altLang="zh-TW" sz="1800" dirty="0" smtClean="0">
                <a:solidFill>
                  <a:prstClr val="black"/>
                </a:solidFill>
                <a:latin typeface="Calibri"/>
                <a:ea typeface="Heiti TC Light"/>
                <a:cs typeface="Calibri"/>
              </a:endParaRPr>
            </a:p>
            <a:p>
              <a:pPr algn="ctr" defTabSz="685783"/>
              <a:r>
                <a:rPr lang="en-US" sz="1800" dirty="0" smtClean="0">
                  <a:solidFill>
                    <a:prstClr val="black"/>
                  </a:solidFill>
                  <a:latin typeface="Calibri"/>
                  <a:ea typeface="Heiti TC Light"/>
                  <a:cs typeface="Calibri"/>
                </a:rPr>
                <a:t>It </a:t>
              </a:r>
              <a:r>
                <a:rPr lang="en-US" sz="1800" dirty="0">
                  <a:solidFill>
                    <a:prstClr val="black"/>
                  </a:solidFill>
                  <a:latin typeface="Calibri"/>
                  <a:ea typeface="Heiti TC Light"/>
                  <a:cs typeface="Calibri"/>
                </a:rPr>
                <a:t>Begins by </a:t>
              </a:r>
            </a:p>
            <a:p>
              <a:pPr algn="ctr" defTabSz="685783"/>
              <a:r>
                <a:rPr lang="en-US" sz="1800" dirty="0">
                  <a:solidFill>
                    <a:prstClr val="black"/>
                  </a:solidFill>
                  <a:latin typeface="Calibri"/>
                  <a:ea typeface="Heiti TC Light"/>
                  <a:cs typeface="Calibri"/>
                </a:rPr>
                <a:t>Adjusting Your</a:t>
              </a:r>
            </a:p>
          </p:txBody>
        </p:sp>
        <p:sp>
          <p:nvSpPr>
            <p:cNvPr id="7" name="Rectangle 6"/>
            <p:cNvSpPr/>
            <p:nvPr/>
          </p:nvSpPr>
          <p:spPr>
            <a:xfrm>
              <a:off x="3803624" y="2790710"/>
              <a:ext cx="4613033" cy="2848768"/>
            </a:xfrm>
            <a:prstGeom prst="rect">
              <a:avLst/>
            </a:prstGeom>
          </p:spPr>
          <p:txBody>
            <a:bodyPr wrap="square">
              <a:spAutoFit/>
            </a:bodyPr>
            <a:lstStyle/>
            <a:p>
              <a:pPr algn="ctr" defTabSz="685783"/>
              <a:r>
                <a:rPr lang="en-US" sz="2700" cap="all" dirty="0" smtClean="0">
                  <a:solidFill>
                    <a:prstClr val="black"/>
                  </a:solidFill>
                  <a:latin typeface="Calibri"/>
                  <a:ea typeface="Heiti TC Light"/>
                  <a:cs typeface="Calibri"/>
                </a:rPr>
                <a:t> </a:t>
              </a:r>
              <a:r>
                <a:rPr lang="zh-TW" altLang="en-US" sz="3600" cap="all" dirty="0" smtClean="0">
                  <a:solidFill>
                    <a:prstClr val="black"/>
                  </a:solidFill>
                  <a:latin typeface="Calibri"/>
                  <a:ea typeface="Heiti TC Light"/>
                  <a:cs typeface="Calibri"/>
                </a:rPr>
                <a:t>購</a:t>
              </a:r>
              <a:r>
                <a:rPr lang="zh-TW" altLang="en-US" sz="3600" cap="all" dirty="0">
                  <a:solidFill>
                    <a:prstClr val="black"/>
                  </a:solidFill>
                  <a:latin typeface="Calibri"/>
                  <a:ea typeface="Heiti TC Light"/>
                  <a:cs typeface="Calibri"/>
                </a:rPr>
                <a:t>物習</a:t>
              </a:r>
              <a:r>
                <a:rPr lang="zh-TW" altLang="en-US" sz="3600" cap="all" dirty="0" smtClean="0">
                  <a:solidFill>
                    <a:prstClr val="black"/>
                  </a:solidFill>
                  <a:latin typeface="Calibri"/>
                  <a:ea typeface="Heiti TC Light"/>
                  <a:cs typeface="Calibri"/>
                </a:rPr>
                <a:t>慣</a:t>
              </a:r>
              <a:r>
                <a:rPr lang="en-US" sz="2700" cap="all" dirty="0" smtClean="0">
                  <a:solidFill>
                    <a:prstClr val="black"/>
                  </a:solidFill>
                  <a:latin typeface="Calibri"/>
                  <a:ea typeface="Heiti TC Light"/>
                  <a:cs typeface="Calibri"/>
                </a:rPr>
                <a:t>Shopping</a:t>
              </a:r>
            </a:p>
            <a:p>
              <a:pPr algn="ctr" defTabSz="685783"/>
              <a:r>
                <a:rPr lang="en-US" sz="3600" cap="all" dirty="0" smtClean="0">
                  <a:solidFill>
                    <a:prstClr val="black"/>
                  </a:solidFill>
                  <a:latin typeface="Calibri"/>
                  <a:ea typeface="Heiti TC Light"/>
                  <a:cs typeface="Calibri"/>
                </a:rPr>
                <a:t>Behaviors</a:t>
              </a:r>
            </a:p>
            <a:p>
              <a:pPr algn="ctr" defTabSz="685783"/>
              <a:r>
                <a:rPr lang="zh-TW" altLang="en-US" sz="2400" cap="all" dirty="0" smtClean="0">
                  <a:solidFill>
                    <a:prstClr val="black"/>
                  </a:solidFill>
                  <a:latin typeface="Calibri"/>
                  <a:ea typeface="Heiti TC Light"/>
                  <a:cs typeface="Calibri"/>
                </a:rPr>
                <a:t>開始</a:t>
              </a:r>
              <a:endParaRPr lang="en-US" sz="2400" cap="all" dirty="0">
                <a:solidFill>
                  <a:prstClr val="black"/>
                </a:solidFill>
                <a:latin typeface="Calibri"/>
                <a:ea typeface="Heiti TC Light"/>
                <a:cs typeface="Calibri"/>
              </a:endParaRPr>
            </a:p>
          </p:txBody>
        </p:sp>
      </p:grpSp>
      <p:sp>
        <p:nvSpPr>
          <p:cNvPr id="9" name="TextBox 8"/>
          <p:cNvSpPr txBox="1"/>
          <p:nvPr/>
        </p:nvSpPr>
        <p:spPr>
          <a:xfrm>
            <a:off x="1187280" y="242475"/>
            <a:ext cx="6404345" cy="1546575"/>
          </a:xfrm>
          <a:prstGeom prst="rect">
            <a:avLst/>
          </a:prstGeom>
          <a:noFill/>
        </p:spPr>
        <p:txBody>
          <a:bodyPr wrap="square" lIns="68579" tIns="34289" rIns="68579" bIns="34289" rtlCol="0">
            <a:spAutoFit/>
          </a:bodyPr>
          <a:lstStyle/>
          <a:p>
            <a:pPr algn="ctr" defTabSz="685783"/>
            <a:r>
              <a:rPr lang="zh-TW" altLang="en-US" sz="3200" dirty="0" smtClean="0">
                <a:solidFill>
                  <a:prstClr val="white"/>
                </a:solidFill>
                <a:latin typeface="Calibri"/>
                <a:ea typeface="Heiti TC Light"/>
                <a:cs typeface="Calibri"/>
              </a:rPr>
              <a:t>如何投資你的購物年金</a:t>
            </a:r>
            <a:r>
              <a:rPr lang="en-US" altLang="zh-TW" sz="3200" dirty="0" smtClean="0">
                <a:solidFill>
                  <a:prstClr val="white"/>
                </a:solidFill>
                <a:latin typeface="Calibri"/>
                <a:ea typeface="Heiti TC Light"/>
                <a:cs typeface="Calibri"/>
              </a:rPr>
              <a:t>﹖</a:t>
            </a:r>
          </a:p>
          <a:p>
            <a:pPr algn="ctr" defTabSz="685783"/>
            <a:r>
              <a:rPr lang="en-US" sz="3200" dirty="0" smtClean="0">
                <a:solidFill>
                  <a:prstClr val="white"/>
                </a:solidFill>
                <a:latin typeface="Calibri"/>
                <a:ea typeface="Heiti TC Light"/>
                <a:cs typeface="Calibri"/>
              </a:rPr>
              <a:t>How </a:t>
            </a:r>
            <a:r>
              <a:rPr lang="en-US" sz="3200" dirty="0">
                <a:solidFill>
                  <a:prstClr val="white"/>
                </a:solidFill>
                <a:latin typeface="Calibri"/>
                <a:ea typeface="Heiti TC Light"/>
                <a:cs typeface="Calibri"/>
              </a:rPr>
              <a:t>Do You Fund Your Shopping </a:t>
            </a:r>
            <a:r>
              <a:rPr lang="en-US" sz="3200" dirty="0" smtClean="0">
                <a:solidFill>
                  <a:prstClr val="white"/>
                </a:solidFill>
                <a:latin typeface="Calibri"/>
                <a:ea typeface="Heiti TC Light"/>
                <a:cs typeface="Calibri"/>
              </a:rPr>
              <a:t>Annuity? </a:t>
            </a:r>
            <a:endParaRPr lang="en-US" sz="3200" dirty="0">
              <a:solidFill>
                <a:prstClr val="white"/>
              </a:solidFill>
              <a:latin typeface="Calibri"/>
              <a:ea typeface="Heiti TC Light"/>
              <a:cs typeface="Calibri"/>
            </a:endParaRPr>
          </a:p>
        </p:txBody>
      </p:sp>
    </p:spTree>
    <p:extLst>
      <p:ext uri="{BB962C8B-B14F-4D97-AF65-F5344CB8AC3E}">
        <p14:creationId xmlns:p14="http://schemas.microsoft.com/office/powerpoint/2010/main" val="17146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4350225" y="2784143"/>
            <a:ext cx="4793776" cy="1430442"/>
            <a:chOff x="5800298" y="3712191"/>
            <a:chExt cx="6391701" cy="1907256"/>
          </a:xfrm>
        </p:grpSpPr>
        <p:grpSp>
          <p:nvGrpSpPr>
            <p:cNvPr id="3" name="Group 2"/>
            <p:cNvGrpSpPr/>
            <p:nvPr/>
          </p:nvGrpSpPr>
          <p:grpSpPr>
            <a:xfrm flipH="1">
              <a:off x="5800298" y="3712191"/>
              <a:ext cx="6391701" cy="1907256"/>
              <a:chOff x="-450378" y="3016155"/>
              <a:chExt cx="6632816" cy="1815152"/>
            </a:xfrm>
            <a:solidFill>
              <a:schemeClr val="tx2">
                <a:lumMod val="75000"/>
              </a:schemeClr>
            </a:solidFill>
          </p:grpSpPr>
          <p:sp>
            <p:nvSpPr>
              <p:cNvPr id="6" name="Rectangle 5"/>
              <p:cNvSpPr/>
              <p:nvPr/>
            </p:nvSpPr>
            <p:spPr>
              <a:xfrm>
                <a:off x="-450378" y="3016155"/>
                <a:ext cx="5431813"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entury Gothic" panose="020B0502020202020204" pitchFamily="34" charset="0"/>
                </a:endParaRPr>
              </a:p>
            </p:txBody>
          </p:sp>
          <p:sp>
            <p:nvSpPr>
              <p:cNvPr id="7" name="Right Triangle 6"/>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entury Gothic" panose="020B0502020202020204" pitchFamily="34" charset="0"/>
                </a:endParaRPr>
              </a:p>
            </p:txBody>
          </p:sp>
        </p:grpSp>
        <p:pic>
          <p:nvPicPr>
            <p:cNvPr id="8" name="Picture 7"/>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r="4515"/>
            <a:stretch/>
          </p:blipFill>
          <p:spPr>
            <a:xfrm>
              <a:off x="7274257" y="4245404"/>
              <a:ext cx="4392808" cy="872507"/>
            </a:xfrm>
            <a:prstGeom prst="rect">
              <a:avLst/>
            </a:prstGeom>
          </p:spPr>
        </p:pic>
      </p:grpSp>
    </p:spTree>
    <p:extLst>
      <p:ext uri="{BB962C8B-B14F-4D97-AF65-F5344CB8AC3E}">
        <p14:creationId xmlns:p14="http://schemas.microsoft.com/office/powerpoint/2010/main" val="2405137474"/>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594" t="14792" r="14226"/>
          <a:stretch/>
        </p:blipFill>
        <p:spPr bwMode="auto">
          <a:xfrm>
            <a:off x="2170556" y="823405"/>
            <a:ext cx="4719340" cy="292846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6414" y="3480336"/>
            <a:ext cx="2087821" cy="1387162"/>
          </a:xfrm>
          <a:prstGeom prst="rect">
            <a:avLst/>
          </a:prstGeom>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85" y="551653"/>
            <a:ext cx="1648388" cy="1098925"/>
          </a:xfrm>
          <a:prstGeom prst="ellipse">
            <a:avLst/>
          </a:prstGeom>
          <a:ln w="349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2592" y="1935357"/>
            <a:ext cx="1201351" cy="1083571"/>
          </a:xfrm>
          <a:prstGeom prst="rect">
            <a:avLst/>
          </a:prstGeom>
        </p:spPr>
      </p:pic>
      <p:pic>
        <p:nvPicPr>
          <p:cNvPr id="6" name="圖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3" y="3462338"/>
            <a:ext cx="2381249" cy="1681162"/>
          </a:xfrm>
          <a:prstGeom prst="rect">
            <a:avLst/>
          </a:prstGeom>
        </p:spPr>
      </p:pic>
      <p:pic>
        <p:nvPicPr>
          <p:cNvPr id="7" name="圖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8210" y="154272"/>
            <a:ext cx="1769507" cy="1212112"/>
          </a:xfrm>
          <a:prstGeom prst="rect">
            <a:avLst/>
          </a:prstGeom>
        </p:spPr>
      </p:pic>
      <p:pic>
        <p:nvPicPr>
          <p:cNvPr id="8" name="圖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96" y="1575479"/>
            <a:ext cx="763218" cy="763218"/>
          </a:xfrm>
          <a:prstGeom prst="rect">
            <a:avLst/>
          </a:prstGeom>
        </p:spPr>
      </p:pic>
      <p:pic>
        <p:nvPicPr>
          <p:cNvPr id="11" name="圖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7718" y="1738557"/>
            <a:ext cx="1120955" cy="1046930"/>
          </a:xfrm>
          <a:prstGeom prst="rect">
            <a:avLst/>
          </a:prstGeom>
        </p:spPr>
      </p:pic>
      <p:pic>
        <p:nvPicPr>
          <p:cNvPr id="12" name="圖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633" y="13894"/>
            <a:ext cx="956846" cy="537759"/>
          </a:xfrm>
          <a:prstGeom prst="rect">
            <a:avLst/>
          </a:prstGeom>
        </p:spPr>
      </p:pic>
      <p:pic>
        <p:nvPicPr>
          <p:cNvPr id="13" name="圖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650744" y="24676"/>
            <a:ext cx="1226568" cy="627222"/>
          </a:xfrm>
          <a:prstGeom prst="rect">
            <a:avLst/>
          </a:prstGeom>
        </p:spPr>
      </p:pic>
      <p:pic>
        <p:nvPicPr>
          <p:cNvPr id="14" name="圖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33247" y="4019445"/>
            <a:ext cx="1466767" cy="1100075"/>
          </a:xfrm>
          <a:prstGeom prst="rect">
            <a:avLst/>
          </a:prstGeom>
        </p:spPr>
      </p:pic>
    </p:spTree>
    <p:extLst>
      <p:ext uri="{BB962C8B-B14F-4D97-AF65-F5344CB8AC3E}">
        <p14:creationId xmlns:p14="http://schemas.microsoft.com/office/powerpoint/2010/main" val="810138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704" t="16141" r="24006" b="2504"/>
          <a:stretch/>
        </p:blipFill>
        <p:spPr bwMode="auto">
          <a:xfrm>
            <a:off x="2530547" y="758115"/>
            <a:ext cx="3700131" cy="2955024"/>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2339" y="106370"/>
            <a:ext cx="1671193" cy="111210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6619" y="1314166"/>
            <a:ext cx="1528817" cy="108219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圖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956" y="2396362"/>
            <a:ext cx="1690576" cy="1267932"/>
          </a:xfrm>
          <a:prstGeom prst="rect">
            <a:avLst/>
          </a:prstGeom>
          <a:ln>
            <a:noFill/>
          </a:ln>
          <a:effectLst>
            <a:outerShdw blurRad="292100" dist="139700" dir="2700000" algn="tl" rotWithShape="0">
              <a:srgbClr val="333333">
                <a:alpha val="65000"/>
              </a:srgbClr>
            </a:outerShdw>
          </a:effectLst>
        </p:spPr>
      </p:pic>
      <p:pic>
        <p:nvPicPr>
          <p:cNvPr id="6" name="圖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788" y="451126"/>
            <a:ext cx="1882569" cy="863039"/>
          </a:xfrm>
          <a:prstGeom prst="rect">
            <a:avLst/>
          </a:prstGeom>
        </p:spPr>
      </p:pic>
      <p:pic>
        <p:nvPicPr>
          <p:cNvPr id="7" name="圖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788" y="1515417"/>
            <a:ext cx="1687123" cy="1687123"/>
          </a:xfrm>
          <a:prstGeom prst="rect">
            <a:avLst/>
          </a:prstGeom>
        </p:spPr>
      </p:pic>
      <p:pic>
        <p:nvPicPr>
          <p:cNvPr id="8" name="圖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788" y="3348190"/>
            <a:ext cx="1786420" cy="109515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圖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7102" y="3816424"/>
            <a:ext cx="1578431" cy="1199607"/>
          </a:xfrm>
          <a:prstGeom prst="rect">
            <a:avLst/>
          </a:prstGeom>
        </p:spPr>
      </p:pic>
      <p:pic>
        <p:nvPicPr>
          <p:cNvPr id="10" name="圖片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53021" y="3604018"/>
            <a:ext cx="1428750" cy="1428750"/>
          </a:xfrm>
          <a:prstGeom prst="rect">
            <a:avLst/>
          </a:prstGeom>
        </p:spPr>
      </p:pic>
      <p:pic>
        <p:nvPicPr>
          <p:cNvPr id="11" name="圖片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79432" y="3816424"/>
            <a:ext cx="1406773" cy="9378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圖片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64865" y="3919365"/>
            <a:ext cx="1391754" cy="11134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66697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594" t="14792" r="14226"/>
          <a:stretch/>
        </p:blipFill>
        <p:spPr bwMode="auto">
          <a:xfrm>
            <a:off x="393405" y="2116430"/>
            <a:ext cx="3030279" cy="1880364"/>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704" t="16141" r="24006" b="2504"/>
          <a:stretch/>
        </p:blipFill>
        <p:spPr bwMode="auto">
          <a:xfrm>
            <a:off x="5104292" y="1972589"/>
            <a:ext cx="3039582" cy="2427492"/>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41" y="4151765"/>
            <a:ext cx="962644" cy="641762"/>
          </a:xfrm>
          <a:prstGeom prst="rect">
            <a:avLst/>
          </a:prstGeom>
        </p:spPr>
      </p:pic>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985" y="4216568"/>
            <a:ext cx="1037341" cy="732363"/>
          </a:xfrm>
          <a:prstGeom prst="rect">
            <a:avLst/>
          </a:prstGeom>
        </p:spPr>
      </p:pic>
      <p:pic>
        <p:nvPicPr>
          <p:cNvPr id="7" name="圖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6297" y="4151765"/>
            <a:ext cx="965919" cy="641763"/>
          </a:xfrm>
          <a:prstGeom prst="rect">
            <a:avLst/>
          </a:prstGeom>
        </p:spPr>
      </p:pic>
      <p:pic>
        <p:nvPicPr>
          <p:cNvPr id="8" name="圖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326" y="4216568"/>
            <a:ext cx="954239" cy="653654"/>
          </a:xfrm>
          <a:prstGeom prst="rect">
            <a:avLst/>
          </a:prstGeom>
        </p:spPr>
      </p:pic>
      <p:pic>
        <p:nvPicPr>
          <p:cNvPr id="9" name="圖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6290" y="3129698"/>
            <a:ext cx="868202" cy="783084"/>
          </a:xfrm>
          <a:prstGeom prst="rect">
            <a:avLst/>
          </a:prstGeom>
        </p:spPr>
      </p:pic>
      <p:pic>
        <p:nvPicPr>
          <p:cNvPr id="10" name="圖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14450">
            <a:off x="731611" y="1495200"/>
            <a:ext cx="1766087" cy="512925"/>
          </a:xfrm>
          <a:prstGeom prst="rect">
            <a:avLst/>
          </a:prstGeom>
        </p:spPr>
      </p:pic>
      <p:pic>
        <p:nvPicPr>
          <p:cNvPr id="16" name="Picture 47"/>
          <p:cNvPicPr>
            <a:picLocks noGrp="1" noChangeAspect="1"/>
          </p:cNvPicPr>
          <p:nvPr>
            <p:ph idx="1"/>
          </p:nvPr>
        </p:nvPicPr>
        <p:blipFill>
          <a:blip r:embed="rId10" cstate="print">
            <a:extLst>
              <a:ext uri="{28A0092B-C50C-407E-A947-70E740481C1C}">
                <a14:useLocalDpi xmlns:a14="http://schemas.microsoft.com/office/drawing/2010/main" val="0"/>
              </a:ext>
            </a:extLst>
          </a:blip>
          <a:stretch>
            <a:fillRect/>
          </a:stretch>
        </p:blipFill>
        <p:spPr>
          <a:xfrm>
            <a:off x="1921337" y="-84621"/>
            <a:ext cx="4446309" cy="2597157"/>
          </a:xfrm>
          <a:prstGeom prst="rect">
            <a:avLst/>
          </a:prstGeom>
        </p:spPr>
      </p:pic>
      <p:pic>
        <p:nvPicPr>
          <p:cNvPr id="20" name="圖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02209" y="4524977"/>
            <a:ext cx="987372" cy="452648"/>
          </a:xfrm>
          <a:prstGeom prst="rect">
            <a:avLst/>
          </a:prstGeom>
        </p:spPr>
      </p:pic>
      <p:pic>
        <p:nvPicPr>
          <p:cNvPr id="15" name="圖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040948" y="4472851"/>
            <a:ext cx="908419" cy="556900"/>
          </a:xfrm>
          <a:prstGeom prst="rect">
            <a:avLst/>
          </a:prstGeom>
        </p:spPr>
      </p:pic>
      <p:pic>
        <p:nvPicPr>
          <p:cNvPr id="18" name="圖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40948" y="869520"/>
            <a:ext cx="1434571" cy="1013763"/>
          </a:xfrm>
          <a:prstGeom prst="rect">
            <a:avLst/>
          </a:prstGeom>
        </p:spPr>
      </p:pic>
      <p:pic>
        <p:nvPicPr>
          <p:cNvPr id="19" name="圖片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45216" y="3317427"/>
            <a:ext cx="808185" cy="808185"/>
          </a:xfrm>
          <a:prstGeom prst="rect">
            <a:avLst/>
          </a:prstGeom>
        </p:spPr>
      </p:pic>
      <p:pic>
        <p:nvPicPr>
          <p:cNvPr id="21" name="圖片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71909" y="2431535"/>
            <a:ext cx="754800" cy="754800"/>
          </a:xfrm>
          <a:prstGeom prst="rect">
            <a:avLst/>
          </a:prstGeom>
        </p:spPr>
      </p:pic>
      <p:pic>
        <p:nvPicPr>
          <p:cNvPr id="22" name="圖片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40283" y="4151765"/>
            <a:ext cx="797166" cy="797166"/>
          </a:xfrm>
          <a:prstGeom prst="rect">
            <a:avLst/>
          </a:prstGeom>
        </p:spPr>
      </p:pic>
      <p:pic>
        <p:nvPicPr>
          <p:cNvPr id="23" name="圖片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72784" y="4440863"/>
            <a:ext cx="935716" cy="620875"/>
          </a:xfrm>
          <a:prstGeom prst="rect">
            <a:avLst/>
          </a:prstGeom>
        </p:spPr>
      </p:pic>
      <p:sp>
        <p:nvSpPr>
          <p:cNvPr id="2" name="文字方塊 1"/>
          <p:cNvSpPr txBox="1"/>
          <p:nvPr/>
        </p:nvSpPr>
        <p:spPr>
          <a:xfrm>
            <a:off x="1329070" y="297712"/>
            <a:ext cx="2388511" cy="369332"/>
          </a:xfrm>
          <a:prstGeom prst="rect">
            <a:avLst/>
          </a:prstGeom>
          <a:solidFill>
            <a:schemeClr val="accent1">
              <a:lumMod val="40000"/>
              <a:lumOff val="60000"/>
            </a:schemeClr>
          </a:solidFill>
        </p:spPr>
        <p:txBody>
          <a:bodyPr wrap="square" rtlCol="0">
            <a:spAutoFit/>
          </a:bodyPr>
          <a:lstStyle/>
          <a:p>
            <a:pPr defTabSz="457189"/>
            <a:r>
              <a:rPr lang="en-US" altLang="zh-HK" sz="1800" dirty="0" smtClean="0">
                <a:solidFill>
                  <a:prstClr val="black"/>
                </a:solidFill>
              </a:rPr>
              <a:t>Hk.shop.com/</a:t>
            </a:r>
            <a:r>
              <a:rPr lang="en-US" altLang="zh-HK" sz="1800" dirty="0" err="1" smtClean="0">
                <a:solidFill>
                  <a:prstClr val="black"/>
                </a:solidFill>
              </a:rPr>
              <a:t>yourshop</a:t>
            </a:r>
            <a:endParaRPr lang="zh-HK" altLang="en-US" sz="1800" dirty="0">
              <a:solidFill>
                <a:prstClr val="black"/>
              </a:solidFill>
            </a:endParaRPr>
          </a:p>
        </p:txBody>
      </p:sp>
      <p:sp>
        <p:nvSpPr>
          <p:cNvPr id="3" name="圓角矩形 2"/>
          <p:cNvSpPr/>
          <p:nvPr/>
        </p:nvSpPr>
        <p:spPr>
          <a:xfrm>
            <a:off x="3827721" y="404037"/>
            <a:ext cx="765544" cy="263007"/>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endParaRPr>
          </a:p>
        </p:txBody>
      </p:sp>
    </p:spTree>
    <p:extLst>
      <p:ext uri="{BB962C8B-B14F-4D97-AF65-F5344CB8AC3E}">
        <p14:creationId xmlns:p14="http://schemas.microsoft.com/office/powerpoint/2010/main" val="13364251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96687"/>
            <a:ext cx="9144000" cy="4446815"/>
          </a:xfrm>
          <a:prstGeom prst="rect">
            <a:avLst/>
          </a:prstGeom>
          <a:gradFill>
            <a:gsLst>
              <a:gs pos="0">
                <a:schemeClr val="accent1">
                  <a:lumMod val="5000"/>
                  <a:lumOff val="95000"/>
                  <a:alpha val="0"/>
                </a:schemeClr>
              </a:gs>
              <a:gs pos="74000">
                <a:schemeClr val="bg1">
                  <a:alpha val="79000"/>
                </a:schemeClr>
              </a:gs>
              <a:gs pos="100000">
                <a:schemeClr val="bg1"/>
              </a:gs>
            </a:gsLst>
            <a:lin ang="5400000" scaled="1"/>
          </a:gradFill>
          <a:ln>
            <a:noFill/>
          </a:ln>
        </p:spPr>
        <p:style>
          <a:lnRef idx="2">
            <a:schemeClr val="accent5">
              <a:shade val="50000"/>
            </a:schemeClr>
          </a:lnRef>
          <a:fillRef idx="1">
            <a:schemeClr val="accent5"/>
          </a:fillRef>
          <a:effectRef idx="0">
            <a:schemeClr val="accent5"/>
          </a:effectRef>
          <a:fontRef idx="minor">
            <a:schemeClr val="lt1"/>
          </a:fontRef>
        </p:style>
        <p:txBody>
          <a:bodyPr lIns="68579" tIns="34289" rIns="68579" bIns="34289" rtlCol="0" anchor="ctr"/>
          <a:lstStyle/>
          <a:p>
            <a:pPr algn="ctr" defTabSz="685783"/>
            <a:endParaRPr lang="en-US" dirty="0">
              <a:solidFill>
                <a:prstClr val="white"/>
              </a:solidFill>
              <a:latin typeface="Calibri"/>
              <a:ea typeface="Heiti TC Light"/>
              <a:cs typeface="Calibri"/>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799" y="1135601"/>
            <a:ext cx="2900276" cy="2872299"/>
          </a:xfrm>
          <a:prstGeom prst="rect">
            <a:avLst/>
          </a:prstGeom>
          <a:effectLst>
            <a:outerShdw blurRad="1219200" sx="118000" sy="118000" algn="ctr" rotWithShape="0">
              <a:prstClr val="black">
                <a:alpha val="28000"/>
              </a:prstClr>
            </a:outerShdw>
          </a:effectLst>
        </p:spPr>
      </p:pic>
      <p:sp>
        <p:nvSpPr>
          <p:cNvPr id="5" name="Rectangle 4"/>
          <p:cNvSpPr/>
          <p:nvPr/>
        </p:nvSpPr>
        <p:spPr>
          <a:xfrm>
            <a:off x="3868580" y="1499219"/>
            <a:ext cx="4385252" cy="1131077"/>
          </a:xfrm>
          <a:prstGeom prst="rect">
            <a:avLst/>
          </a:prstGeom>
        </p:spPr>
        <p:txBody>
          <a:bodyPr wrap="square" lIns="68579" tIns="34289" rIns="68579" bIns="34289">
            <a:spAutoFit/>
          </a:bodyPr>
          <a:lstStyle/>
          <a:p>
            <a:pPr defTabSz="685783"/>
            <a:r>
              <a:rPr lang="zh-TW" altLang="en-US" sz="4100" cap="all" dirty="0" smtClean="0">
                <a:ln>
                  <a:solidFill>
                    <a:srgbClr val="44546A">
                      <a:lumMod val="50000"/>
                    </a:srgbClr>
                  </a:solidFill>
                </a:ln>
                <a:solidFill>
                  <a:srgbClr val="44546A">
                    <a:lumMod val="50000"/>
                  </a:srgbClr>
                </a:solidFill>
                <a:latin typeface="Calibri"/>
                <a:ea typeface="Heiti TC Light"/>
                <a:cs typeface="Calibri"/>
              </a:rPr>
              <a:t>購物年金</a:t>
            </a:r>
            <a:endParaRPr lang="en-US" altLang="zh-TW" sz="4100" cap="all" dirty="0" smtClean="0">
              <a:ln>
                <a:solidFill>
                  <a:srgbClr val="44546A">
                    <a:lumMod val="50000"/>
                  </a:srgbClr>
                </a:solidFill>
              </a:ln>
              <a:solidFill>
                <a:srgbClr val="44546A">
                  <a:lumMod val="50000"/>
                </a:srgbClr>
              </a:solidFill>
              <a:latin typeface="Calibri"/>
              <a:ea typeface="Heiti TC Light"/>
              <a:cs typeface="Calibri"/>
            </a:endParaRPr>
          </a:p>
          <a:p>
            <a:pPr defTabSz="685783"/>
            <a:r>
              <a:rPr lang="en-US" altLang="zh-TW" sz="2800" cap="all" dirty="0" smtClean="0">
                <a:ln>
                  <a:solidFill>
                    <a:srgbClr val="44546A">
                      <a:lumMod val="50000"/>
                    </a:srgbClr>
                  </a:solidFill>
                </a:ln>
                <a:solidFill>
                  <a:srgbClr val="44546A">
                    <a:lumMod val="50000"/>
                  </a:srgbClr>
                </a:solidFill>
                <a:latin typeface="Calibri"/>
                <a:ea typeface="Heiti TC Light"/>
                <a:cs typeface="Calibri"/>
              </a:rPr>
              <a:t>Shopping Annuity</a:t>
            </a:r>
          </a:p>
        </p:txBody>
      </p:sp>
      <p:sp>
        <p:nvSpPr>
          <p:cNvPr id="6" name="Rectangle 5"/>
          <p:cNvSpPr/>
          <p:nvPr/>
        </p:nvSpPr>
        <p:spPr>
          <a:xfrm>
            <a:off x="3836681" y="2571750"/>
            <a:ext cx="5255283" cy="807911"/>
          </a:xfrm>
          <a:prstGeom prst="rect">
            <a:avLst/>
          </a:prstGeom>
        </p:spPr>
        <p:txBody>
          <a:bodyPr wrap="none" lIns="68579" tIns="34289" rIns="68579" bIns="34289">
            <a:spAutoFit/>
          </a:bodyPr>
          <a:lstStyle/>
          <a:p>
            <a:pPr defTabSz="685783"/>
            <a:r>
              <a:rPr lang="zh-TW" altLang="en-US" sz="2400" b="1" cap="all" dirty="0" smtClean="0">
                <a:solidFill>
                  <a:srgbClr val="0070C0"/>
                </a:solidFill>
                <a:latin typeface="Calibri"/>
                <a:ea typeface="Heiti TC Light"/>
                <a:cs typeface="Calibri"/>
              </a:rPr>
              <a:t>打造超連鎖™事業</a:t>
            </a:r>
            <a:endParaRPr lang="en-US" altLang="zh-TW" sz="2400" b="1" cap="all" dirty="0" smtClean="0">
              <a:solidFill>
                <a:srgbClr val="0070C0"/>
              </a:solidFill>
              <a:latin typeface="Calibri"/>
              <a:ea typeface="Heiti TC Light"/>
              <a:cs typeface="Calibri"/>
            </a:endParaRPr>
          </a:p>
          <a:p>
            <a:pPr defTabSz="685783"/>
            <a:r>
              <a:rPr lang="en-US" altLang="zh-TW" sz="2400" b="1" cap="all" dirty="0" smtClean="0">
                <a:solidFill>
                  <a:srgbClr val="0070C0"/>
                </a:solidFill>
                <a:latin typeface="Calibri"/>
                <a:ea typeface="Heiti TC Light"/>
                <a:cs typeface="Calibri"/>
              </a:rPr>
              <a:t>Grow your </a:t>
            </a:r>
            <a:r>
              <a:rPr lang="en-US" altLang="zh-TW" sz="2400" b="1" cap="all" dirty="0" err="1" smtClean="0">
                <a:solidFill>
                  <a:srgbClr val="0070C0"/>
                </a:solidFill>
                <a:latin typeface="Calibri"/>
                <a:ea typeface="Heiti TC Light"/>
                <a:cs typeface="Calibri"/>
              </a:rPr>
              <a:t>Unfranchise</a:t>
            </a:r>
            <a:r>
              <a:rPr lang="en-US" altLang="zh-TW" sz="2400" b="1" cap="all" dirty="0" smtClean="0">
                <a:solidFill>
                  <a:srgbClr val="0070C0"/>
                </a:solidFill>
                <a:latin typeface="Calibri"/>
                <a:ea typeface="Heiti TC Light"/>
                <a:cs typeface="Calibri"/>
              </a:rPr>
              <a:t>™ business</a:t>
            </a:r>
            <a:endParaRPr lang="en-US" sz="2400" b="1" cap="all" dirty="0" smtClean="0">
              <a:solidFill>
                <a:srgbClr val="0070C0"/>
              </a:solidFill>
              <a:latin typeface="Calibri"/>
              <a:ea typeface="Heiti TC Light"/>
              <a:cs typeface="Calibri"/>
            </a:endParaRPr>
          </a:p>
        </p:txBody>
      </p:sp>
      <p:pic>
        <p:nvPicPr>
          <p:cNvPr id="1026" name="Picture 2" descr="O:\Product_SC\Communications\Graphics\Company Logo\HK.SHOP.COM_Logos\MarketHongKong&amp;Shop.com_SidebySide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1745" y="1233210"/>
            <a:ext cx="2712969" cy="319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3170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10" presetClass="entr" presetSubtype="0" fill="hold" nodeType="afterEffect">
                                  <p:stCondLst>
                                    <p:cond delay="0"/>
                                  </p:stCondLst>
                                  <p:iterate type="lt">
                                    <p:tmPct val="10000"/>
                                  </p:iterate>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1150"/>
                            </p:stCondLst>
                            <p:childTnLst>
                              <p:par>
                                <p:cTn id="17" presetID="10" presetClass="entr" presetSubtype="0" fill="hold" nodeType="afterEffect">
                                  <p:stCondLst>
                                    <p:cond delay="0"/>
                                  </p:stCondLst>
                                  <p:iterate type="lt">
                                    <p:tmPct val="10000"/>
                                  </p:iterate>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par>
                          <p:cTn id="20" fill="hold">
                            <p:stCondLst>
                              <p:cond delay="2350"/>
                            </p:stCondLst>
                            <p:childTnLst>
                              <p:par>
                                <p:cTn id="21" presetID="42"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0817" y="-183356"/>
            <a:ext cx="3888858" cy="994172"/>
          </a:xfrm>
        </p:spPr>
        <p:txBody>
          <a:bodyPr>
            <a:normAutofit/>
          </a:bodyPr>
          <a:lstStyle/>
          <a:p>
            <a:r>
              <a:rPr lang="zh-HK" altLang="en-US" sz="3600" b="1" dirty="0" smtClean="0">
                <a:solidFill>
                  <a:srgbClr val="0087A2"/>
                </a:solidFill>
                <a:latin typeface="Calibri"/>
                <a:ea typeface="Heiti TC Light"/>
                <a:cs typeface="Calibri"/>
              </a:rPr>
              <a:t>你選擇</a:t>
            </a:r>
            <a:r>
              <a:rPr lang="zh-HK" altLang="en-US" sz="3600" b="1" dirty="0">
                <a:solidFill>
                  <a:srgbClr val="0087A2"/>
                </a:solidFill>
                <a:latin typeface="Calibri"/>
                <a:ea typeface="Heiti TC Light"/>
                <a:cs typeface="Calibri"/>
              </a:rPr>
              <a:t>做那個</a:t>
            </a:r>
            <a:r>
              <a:rPr lang="zh-HK" altLang="en-US" sz="3600" b="1" dirty="0" smtClean="0">
                <a:solidFill>
                  <a:srgbClr val="0087A2"/>
                </a:solidFill>
                <a:latin typeface="Calibri"/>
                <a:ea typeface="Heiti TC Light"/>
                <a:cs typeface="Calibri"/>
              </a:rPr>
              <a:t>角色</a:t>
            </a:r>
            <a:r>
              <a:rPr lang="en-US" altLang="zh-HK" sz="3600" b="1" dirty="0" smtClean="0">
                <a:solidFill>
                  <a:srgbClr val="0087A2"/>
                </a:solidFill>
                <a:latin typeface="Calibri"/>
                <a:ea typeface="Heiti TC Light"/>
                <a:cs typeface="Calibri"/>
              </a:rPr>
              <a:t>?</a:t>
            </a:r>
            <a:r>
              <a:rPr lang="en-US" sz="3600" cap="all" dirty="0">
                <a:solidFill>
                  <a:srgbClr val="0087A2"/>
                </a:solidFill>
                <a:latin typeface="Calibri"/>
                <a:ea typeface="Heiti TC Light"/>
                <a:cs typeface="Calibri"/>
              </a:rPr>
              <a:t> </a:t>
            </a:r>
            <a:endParaRPr lang="zh-HK" altLang="en-US" sz="3600" b="1" dirty="0">
              <a:solidFill>
                <a:srgbClr val="0087A2"/>
              </a:solidFill>
              <a:latin typeface="Calibri"/>
              <a:ea typeface="Heiti TC Light"/>
              <a:cs typeface="Calibri"/>
            </a:endParaRPr>
          </a:p>
        </p:txBody>
      </p:sp>
      <p:grpSp>
        <p:nvGrpSpPr>
          <p:cNvPr id="8" name="Group 7"/>
          <p:cNvGrpSpPr/>
          <p:nvPr/>
        </p:nvGrpSpPr>
        <p:grpSpPr>
          <a:xfrm>
            <a:off x="413340" y="541539"/>
            <a:ext cx="8469820" cy="2379462"/>
            <a:chOff x="-282746" y="579639"/>
            <a:chExt cx="8469820" cy="2379462"/>
          </a:xfrm>
        </p:grpSpPr>
        <p:sp>
          <p:nvSpPr>
            <p:cNvPr id="6" name="圓角矩形 5"/>
            <p:cNvSpPr/>
            <p:nvPr/>
          </p:nvSpPr>
          <p:spPr>
            <a:xfrm>
              <a:off x="-282746" y="579639"/>
              <a:ext cx="8469820" cy="237946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en-US" altLang="zh-HK" sz="1600" dirty="0" smtClean="0">
                  <a:solidFill>
                    <a:srgbClr val="002060"/>
                  </a:solidFill>
                  <a:latin typeface="Calibri"/>
                  <a:ea typeface="Heiti TC Light"/>
                  <a:cs typeface="Calibri"/>
                </a:rPr>
                <a:t>1.  </a:t>
              </a:r>
              <a:r>
                <a:rPr lang="zh-HK" altLang="en-US" sz="1600" dirty="0" smtClean="0">
                  <a:solidFill>
                    <a:srgbClr val="002060"/>
                  </a:solidFill>
                  <a:latin typeface="Calibri"/>
                  <a:ea typeface="Heiti TC Light"/>
                  <a:cs typeface="Calibri"/>
                </a:rPr>
                <a:t>優惠</a:t>
              </a:r>
              <a:r>
                <a:rPr lang="zh-HK" altLang="en-US" sz="1600" dirty="0">
                  <a:solidFill>
                    <a:srgbClr val="002060"/>
                  </a:solidFill>
                  <a:latin typeface="Calibri"/>
                  <a:ea typeface="Heiti TC Light"/>
                  <a:cs typeface="Calibri"/>
                </a:rPr>
                <a:t>顧</a:t>
              </a:r>
              <a:r>
                <a:rPr lang="zh-HK" altLang="en-US" sz="1600" dirty="0" smtClean="0">
                  <a:solidFill>
                    <a:srgbClr val="002060"/>
                  </a:solidFill>
                  <a:latin typeface="Calibri"/>
                  <a:ea typeface="Heiti TC Light"/>
                  <a:cs typeface="Calibri"/>
                </a:rPr>
                <a:t>客 </a:t>
              </a:r>
              <a:r>
                <a:rPr lang="en-US" altLang="zh-HK" sz="1600" dirty="0" smtClean="0">
                  <a:solidFill>
                    <a:srgbClr val="002060"/>
                  </a:solidFill>
                  <a:latin typeface="Calibri"/>
                  <a:ea typeface="Heiti TC Light"/>
                  <a:cs typeface="Calibri"/>
                </a:rPr>
                <a:t>Preferred Customer</a:t>
              </a:r>
              <a:endParaRPr lang="en-US" altLang="zh-HK" sz="1600" dirty="0">
                <a:solidFill>
                  <a:srgbClr val="002060"/>
                </a:solidFill>
                <a:latin typeface="Calibri"/>
                <a:ea typeface="Heiti TC Light"/>
                <a:cs typeface="Calibri"/>
              </a:endParaRPr>
            </a:p>
            <a:p>
              <a:pPr marL="285750" indent="-285750" defTabSz="457189">
                <a:buFont typeface="Arial" panose="020B0604020202020204" pitchFamily="34" charset="0"/>
                <a:buChar char="•"/>
              </a:pPr>
              <a:r>
                <a:rPr lang="zh-HK" altLang="en-US" sz="1600" dirty="0" smtClean="0">
                  <a:solidFill>
                    <a:srgbClr val="002060"/>
                  </a:solidFill>
                  <a:latin typeface="Calibri"/>
                  <a:ea typeface="Heiti TC Light"/>
                  <a:cs typeface="Calibri"/>
                </a:rPr>
                <a:t>用</a:t>
              </a:r>
              <a:r>
                <a:rPr lang="zh-HK" altLang="en-US" sz="1600" dirty="0">
                  <a:solidFill>
                    <a:srgbClr val="002060"/>
                  </a:solidFill>
                  <a:latin typeface="Calibri"/>
                  <a:ea typeface="Heiti TC Light"/>
                  <a:cs typeface="Calibri"/>
                </a:rPr>
                <a:t>電郵就可登</a:t>
              </a:r>
              <a:r>
                <a:rPr lang="zh-HK" altLang="en-US" sz="1600" dirty="0" smtClean="0">
                  <a:solidFill>
                    <a:srgbClr val="002060"/>
                  </a:solidFill>
                  <a:latin typeface="Calibri"/>
                  <a:ea typeface="Heiti TC Light"/>
                  <a:cs typeface="Calibri"/>
                </a:rPr>
                <a:t>記 </a:t>
              </a:r>
              <a:r>
                <a:rPr lang="en-US" altLang="zh-HK" sz="1600" dirty="0" smtClean="0">
                  <a:solidFill>
                    <a:srgbClr val="002060"/>
                  </a:solidFill>
                  <a:latin typeface="Calibri"/>
                  <a:ea typeface="Heiti TC Light"/>
                  <a:cs typeface="Calibri"/>
                </a:rPr>
                <a:t>Registration with email</a:t>
              </a:r>
              <a:endParaRPr lang="en-US" altLang="zh-HK" sz="1600" dirty="0">
                <a:solidFill>
                  <a:srgbClr val="002060"/>
                </a:solidFill>
                <a:latin typeface="Calibri"/>
                <a:ea typeface="Heiti TC Light"/>
                <a:cs typeface="Calibri"/>
              </a:endParaRPr>
            </a:p>
            <a:p>
              <a:pPr marL="285750" indent="-285750" defTabSz="457189">
                <a:buFont typeface="Arial" panose="020B0604020202020204" pitchFamily="34" charset="0"/>
                <a:buChar char="•"/>
              </a:pPr>
              <a:r>
                <a:rPr lang="zh-HK" altLang="en-US" sz="1600" dirty="0" smtClean="0">
                  <a:solidFill>
                    <a:srgbClr val="002060"/>
                  </a:solidFill>
                  <a:latin typeface="Calibri"/>
                  <a:ea typeface="Heiti TC Light"/>
                  <a:cs typeface="Calibri"/>
                </a:rPr>
                <a:t>免</a:t>
              </a:r>
              <a:r>
                <a:rPr lang="zh-HK" altLang="en-US" sz="1600" dirty="0">
                  <a:solidFill>
                    <a:srgbClr val="002060"/>
                  </a:solidFill>
                  <a:latin typeface="Calibri"/>
                  <a:ea typeface="Heiti TC Light"/>
                  <a:cs typeface="Calibri"/>
                </a:rPr>
                <a:t>費有 </a:t>
              </a:r>
              <a:r>
                <a:rPr lang="en-US" altLang="zh-HK" sz="1600" dirty="0">
                  <a:solidFill>
                    <a:srgbClr val="002060"/>
                  </a:solidFill>
                  <a:latin typeface="Calibri"/>
                  <a:ea typeface="Heiti TC Light"/>
                  <a:cs typeface="Calibri"/>
                </a:rPr>
                <a:t>‘VIP’</a:t>
              </a:r>
              <a:r>
                <a:rPr lang="zh-HK" altLang="en-US" sz="1600" dirty="0">
                  <a:solidFill>
                    <a:srgbClr val="002060"/>
                  </a:solidFill>
                  <a:latin typeface="Calibri"/>
                  <a:ea typeface="Heiti TC Light"/>
                  <a:cs typeface="Calibri"/>
                </a:rPr>
                <a:t>顧客</a:t>
              </a:r>
              <a:r>
                <a:rPr lang="zh-HK" altLang="en-US" sz="1600" dirty="0" smtClean="0">
                  <a:solidFill>
                    <a:srgbClr val="002060"/>
                  </a:solidFill>
                  <a:latin typeface="Calibri"/>
                  <a:ea typeface="Heiti TC Light"/>
                  <a:cs typeface="Calibri"/>
                </a:rPr>
                <a:t>卡 </a:t>
              </a:r>
              <a:r>
                <a:rPr lang="en-US" altLang="zh-HK" sz="1600" dirty="0" smtClean="0">
                  <a:solidFill>
                    <a:srgbClr val="002060"/>
                  </a:solidFill>
                  <a:latin typeface="Calibri"/>
                  <a:ea typeface="Heiti TC Light"/>
                  <a:cs typeface="Calibri"/>
                </a:rPr>
                <a:t>FREE VIP Card</a:t>
              </a:r>
              <a:endParaRPr lang="en-US" altLang="zh-HK" sz="1600" dirty="0">
                <a:solidFill>
                  <a:srgbClr val="002060"/>
                </a:solidFill>
                <a:latin typeface="Calibri"/>
                <a:ea typeface="Heiti TC Light"/>
                <a:cs typeface="Calibri"/>
              </a:endParaRPr>
            </a:p>
            <a:p>
              <a:pPr marL="285750" indent="-285750" defTabSz="457189">
                <a:buFont typeface="Arial" panose="020B0604020202020204" pitchFamily="34" charset="0"/>
                <a:buChar char="•"/>
              </a:pPr>
              <a:r>
                <a:rPr lang="zh-HK" altLang="en-US" sz="1600" dirty="0" smtClean="0">
                  <a:solidFill>
                    <a:srgbClr val="002060"/>
                  </a:solidFill>
                  <a:latin typeface="Calibri"/>
                  <a:ea typeface="Heiti TC Light"/>
                  <a:cs typeface="Calibri"/>
                </a:rPr>
                <a:t>網上下消費有 </a:t>
              </a:r>
              <a:r>
                <a:rPr lang="en-US" altLang="zh-HK" sz="1600" dirty="0" smtClean="0">
                  <a:solidFill>
                    <a:srgbClr val="002060"/>
                  </a:solidFill>
                  <a:latin typeface="Calibri"/>
                  <a:ea typeface="Heiti TC Light"/>
                  <a:cs typeface="Calibri"/>
                </a:rPr>
                <a:t>2% - 25%</a:t>
              </a:r>
              <a:r>
                <a:rPr lang="zh-HK" altLang="en-US" sz="1600" dirty="0" smtClean="0">
                  <a:solidFill>
                    <a:srgbClr val="002060"/>
                  </a:solidFill>
                  <a:latin typeface="Calibri"/>
                  <a:ea typeface="Heiti TC Light"/>
                  <a:cs typeface="Calibri"/>
                </a:rPr>
                <a:t>現金回贈</a:t>
              </a:r>
              <a:r>
                <a:rPr lang="en-US" altLang="zh-HK" sz="1600" dirty="0" smtClean="0">
                  <a:solidFill>
                    <a:srgbClr val="002060"/>
                  </a:solidFill>
                  <a:latin typeface="Calibri"/>
                  <a:ea typeface="Heiti TC Light"/>
                  <a:cs typeface="Calibri"/>
                </a:rPr>
                <a:t>($) </a:t>
              </a:r>
            </a:p>
            <a:p>
              <a:pPr defTabSz="457189"/>
              <a:r>
                <a:rPr lang="en-US" altLang="zh-HK" sz="1600" dirty="0" smtClean="0">
                  <a:solidFill>
                    <a:srgbClr val="002060"/>
                  </a:solidFill>
                  <a:latin typeface="Calibri"/>
                  <a:ea typeface="Heiti TC Light"/>
                  <a:cs typeface="Calibri"/>
                </a:rPr>
                <a:t>  On/off-line shopping </a:t>
              </a:r>
              <a:r>
                <a:rPr lang="en-US" altLang="zh-HK" sz="1600" dirty="0">
                  <a:solidFill>
                    <a:srgbClr val="002060"/>
                  </a:solidFill>
                  <a:latin typeface="Calibri"/>
                  <a:ea typeface="Heiti TC Light"/>
                  <a:cs typeface="Calibri"/>
                </a:rPr>
                <a:t>with 2% - 25%Cashback</a:t>
              </a:r>
            </a:p>
            <a:p>
              <a:pPr marL="285750" indent="-285750" defTabSz="457189">
                <a:buFont typeface="Arial" panose="020B0604020202020204" pitchFamily="34" charset="0"/>
                <a:buChar char="•"/>
              </a:pPr>
              <a:r>
                <a:rPr lang="zh-HK" altLang="en-US" sz="1600" dirty="0" smtClean="0">
                  <a:solidFill>
                    <a:srgbClr val="002060"/>
                  </a:solidFill>
                  <a:latin typeface="Calibri"/>
                  <a:ea typeface="Heiti TC Light"/>
                  <a:cs typeface="Calibri"/>
                </a:rPr>
                <a:t>累</a:t>
              </a:r>
              <a:r>
                <a:rPr lang="zh-HK" altLang="en-US" sz="1600" dirty="0">
                  <a:solidFill>
                    <a:srgbClr val="002060"/>
                  </a:solidFill>
                  <a:latin typeface="Calibri"/>
                  <a:ea typeface="Heiti TC Light"/>
                  <a:cs typeface="Calibri"/>
                </a:rPr>
                <a:t>積至 </a:t>
              </a:r>
              <a:r>
                <a:rPr lang="en-US" altLang="zh-HK" sz="1600" dirty="0">
                  <a:solidFill>
                    <a:srgbClr val="002060"/>
                  </a:solidFill>
                  <a:latin typeface="Calibri"/>
                  <a:ea typeface="Heiti TC Light"/>
                  <a:cs typeface="Calibri"/>
                </a:rPr>
                <a:t>HK$80</a:t>
              </a:r>
              <a:r>
                <a:rPr lang="zh-HK" altLang="en-US" sz="1600" dirty="0">
                  <a:solidFill>
                    <a:srgbClr val="002060"/>
                  </a:solidFill>
                  <a:latin typeface="Calibri"/>
                  <a:ea typeface="Heiti TC Light"/>
                  <a:cs typeface="Calibri"/>
                </a:rPr>
                <a:t>以上可入回銀行户</a:t>
              </a:r>
              <a:r>
                <a:rPr lang="zh-HK" altLang="en-US" sz="1600" dirty="0" smtClean="0">
                  <a:solidFill>
                    <a:srgbClr val="002060"/>
                  </a:solidFill>
                  <a:latin typeface="Calibri"/>
                  <a:ea typeface="Heiti TC Light"/>
                  <a:cs typeface="Calibri"/>
                </a:rPr>
                <a:t>口 </a:t>
              </a:r>
              <a:endParaRPr lang="en-US" altLang="zh-HK" sz="1600" dirty="0" smtClean="0">
                <a:solidFill>
                  <a:srgbClr val="002060"/>
                </a:solidFill>
                <a:latin typeface="Calibri"/>
                <a:ea typeface="Heiti TC Light"/>
                <a:cs typeface="Calibri"/>
              </a:endParaRPr>
            </a:p>
            <a:p>
              <a:pPr defTabSz="457189"/>
              <a:r>
                <a:rPr lang="en-US" altLang="zh-HK" sz="1600" dirty="0" smtClean="0">
                  <a:solidFill>
                    <a:srgbClr val="002060"/>
                  </a:solidFill>
                  <a:latin typeface="Calibri"/>
                  <a:ea typeface="Heiti TC Light"/>
                  <a:cs typeface="Calibri"/>
                </a:rPr>
                <a:t>Save in your bank account when </a:t>
              </a:r>
              <a:r>
                <a:rPr lang="en-US" altLang="zh-HK" sz="1600" dirty="0">
                  <a:solidFill>
                    <a:srgbClr val="002060"/>
                  </a:solidFill>
                  <a:latin typeface="Calibri"/>
                  <a:ea typeface="Heiti TC Light"/>
                  <a:cs typeface="Calibri"/>
                </a:rPr>
                <a:t>reaching </a:t>
              </a:r>
              <a:endParaRPr lang="en-US" altLang="zh-HK" sz="1600" dirty="0" smtClean="0">
                <a:solidFill>
                  <a:srgbClr val="002060"/>
                </a:solidFill>
                <a:latin typeface="Calibri"/>
                <a:ea typeface="Heiti TC Light"/>
                <a:cs typeface="Calibri"/>
              </a:endParaRPr>
            </a:p>
            <a:p>
              <a:pPr defTabSz="457189"/>
              <a:r>
                <a:rPr lang="en-US" altLang="zh-HK" sz="1600" dirty="0" smtClean="0">
                  <a:solidFill>
                    <a:srgbClr val="002060"/>
                  </a:solidFill>
                  <a:latin typeface="Calibri"/>
                  <a:ea typeface="Heiti TC Light"/>
                  <a:cs typeface="Calibri"/>
                </a:rPr>
                <a:t>the </a:t>
              </a:r>
              <a:r>
                <a:rPr lang="en-US" altLang="zh-HK" sz="1600" dirty="0">
                  <a:solidFill>
                    <a:srgbClr val="002060"/>
                  </a:solidFill>
                  <a:latin typeface="Calibri"/>
                  <a:ea typeface="Heiti TC Light"/>
                  <a:cs typeface="Calibri"/>
                </a:rPr>
                <a:t>minimum redemption requirement of HKD$80</a:t>
              </a:r>
            </a:p>
            <a:p>
              <a:pPr marL="285750" indent="-285750" defTabSz="457189">
                <a:buFont typeface="Arial" panose="020B0604020202020204" pitchFamily="34" charset="0"/>
                <a:buChar char="•"/>
              </a:pPr>
              <a:r>
                <a:rPr lang="zh-HK" altLang="en-US" sz="1600" dirty="0" smtClean="0">
                  <a:solidFill>
                    <a:srgbClr val="002060"/>
                  </a:solidFill>
                  <a:latin typeface="Calibri"/>
                  <a:ea typeface="Heiti TC Light"/>
                  <a:cs typeface="Calibri"/>
                </a:rPr>
                <a:t>亦</a:t>
              </a:r>
              <a:r>
                <a:rPr lang="zh-HK" altLang="en-US" sz="1600" dirty="0">
                  <a:solidFill>
                    <a:srgbClr val="002060"/>
                  </a:solidFill>
                  <a:latin typeface="Calibri"/>
                  <a:ea typeface="Heiti TC Light"/>
                  <a:cs typeface="Calibri"/>
                </a:rPr>
                <a:t>可當現金買產</a:t>
              </a:r>
              <a:r>
                <a:rPr lang="zh-HK" altLang="en-US" sz="1600" dirty="0" smtClean="0">
                  <a:solidFill>
                    <a:srgbClr val="002060"/>
                  </a:solidFill>
                  <a:latin typeface="Calibri"/>
                  <a:ea typeface="Heiti TC Light"/>
                  <a:cs typeface="Calibri"/>
                </a:rPr>
                <a:t>品 </a:t>
              </a:r>
              <a:r>
                <a:rPr lang="en-US" altLang="zh-HK" sz="1600" dirty="0" smtClean="0">
                  <a:solidFill>
                    <a:srgbClr val="002060"/>
                  </a:solidFill>
                  <a:latin typeface="Calibri"/>
                  <a:ea typeface="Heiti TC Light"/>
                  <a:cs typeface="Calibri"/>
                </a:rPr>
                <a:t>Apply </a:t>
              </a:r>
              <a:r>
                <a:rPr lang="en-US" altLang="zh-HK" sz="1600" dirty="0">
                  <a:solidFill>
                    <a:srgbClr val="002060"/>
                  </a:solidFill>
                  <a:latin typeface="Calibri"/>
                  <a:ea typeface="Heiti TC Light"/>
                  <a:cs typeface="Calibri"/>
                </a:rPr>
                <a:t>the amount at checkout</a:t>
              </a:r>
              <a:endParaRPr lang="zh-HK" altLang="en-US" sz="1600" dirty="0">
                <a:solidFill>
                  <a:srgbClr val="002060"/>
                </a:solidFill>
                <a:latin typeface="Calibri"/>
                <a:ea typeface="Heiti TC Light"/>
                <a:cs typeface="Calibri"/>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3973" y="1399235"/>
              <a:ext cx="854643" cy="854643"/>
            </a:xfrm>
            <a:prstGeom prst="rect">
              <a:avLst/>
            </a:prstGeom>
          </p:spPr>
        </p:pic>
      </p:grpSp>
      <p:sp>
        <p:nvSpPr>
          <p:cNvPr id="4" name="TextBox 3"/>
          <p:cNvSpPr txBox="1"/>
          <p:nvPr/>
        </p:nvSpPr>
        <p:spPr>
          <a:xfrm>
            <a:off x="4209560" y="56418"/>
            <a:ext cx="4673600" cy="523220"/>
          </a:xfrm>
          <a:prstGeom prst="rect">
            <a:avLst/>
          </a:prstGeom>
          <a:noFill/>
        </p:spPr>
        <p:txBody>
          <a:bodyPr wrap="square" rtlCol="0">
            <a:spAutoFit/>
          </a:bodyPr>
          <a:lstStyle/>
          <a:p>
            <a:pPr defTabSz="457189"/>
            <a:r>
              <a:rPr lang="en-US" sz="2800" dirty="0" smtClean="0">
                <a:solidFill>
                  <a:srgbClr val="0087A2"/>
                </a:solidFill>
                <a:latin typeface="Calibri"/>
                <a:ea typeface="Heiti TC Light"/>
                <a:cs typeface="Calibri"/>
              </a:rPr>
              <a:t>Which </a:t>
            </a:r>
            <a:r>
              <a:rPr lang="en-US" sz="2800" dirty="0">
                <a:solidFill>
                  <a:srgbClr val="0087A2"/>
                </a:solidFill>
                <a:latin typeface="Calibri"/>
                <a:ea typeface="Heiti TC Light"/>
                <a:cs typeface="Calibri"/>
              </a:rPr>
              <a:t>role</a:t>
            </a:r>
            <a:r>
              <a:rPr lang="en-US" sz="2800" dirty="0" smtClean="0">
                <a:solidFill>
                  <a:srgbClr val="0087A2"/>
                </a:solidFill>
                <a:latin typeface="Calibri"/>
                <a:ea typeface="Heiti TC Light"/>
                <a:cs typeface="Calibri"/>
              </a:rPr>
              <a:t> do you prefer?</a:t>
            </a:r>
            <a:endParaRPr lang="en-US" sz="2800" dirty="0">
              <a:solidFill>
                <a:srgbClr val="0087A2"/>
              </a:solidFill>
              <a:latin typeface="Calibri"/>
              <a:ea typeface="Heiti TC Light"/>
              <a:cs typeface="Calibri"/>
            </a:endParaRPr>
          </a:p>
        </p:txBody>
      </p:sp>
    </p:spTree>
    <p:extLst>
      <p:ext uri="{BB962C8B-B14F-4D97-AF65-F5344CB8AC3E}">
        <p14:creationId xmlns:p14="http://schemas.microsoft.com/office/powerpoint/2010/main" val="29095304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4135272" cy="51435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a:solidFill>
                <a:prstClr val="white"/>
              </a:solidFill>
            </a:endParaRPr>
          </a:p>
        </p:txBody>
      </p:sp>
      <p:sp>
        <p:nvSpPr>
          <p:cNvPr id="9" name="Rectangle 8"/>
          <p:cNvSpPr/>
          <p:nvPr/>
        </p:nvSpPr>
        <p:spPr>
          <a:xfrm>
            <a:off x="-8163" y="718462"/>
            <a:ext cx="4143437" cy="4425043"/>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800" dirty="0">
              <a:solidFill>
                <a:prstClr val="white"/>
              </a:solidFill>
              <a:latin typeface="Century Gothic" panose="020B0502020202020204" pitchFamily="34" charset="0"/>
            </a:endParaRPr>
          </a:p>
        </p:txBody>
      </p:sp>
      <p:sp>
        <p:nvSpPr>
          <p:cNvPr id="3" name="Slide Number Placeholder 3"/>
          <p:cNvSpPr>
            <a:spLocks noGrp="1"/>
          </p:cNvSpPr>
          <p:nvPr>
            <p:ph type="sldNum" sz="quarter" idx="12"/>
          </p:nvPr>
        </p:nvSpPr>
        <p:spPr>
          <a:xfrm>
            <a:off x="3686175" y="6356356"/>
            <a:ext cx="1200150" cy="365125"/>
          </a:xfrm>
        </p:spPr>
        <p:txBody>
          <a:bodyPr/>
          <a:lstStyle/>
          <a:p>
            <a:fld id="{D88AAEF3-2D4D-DB4F-B9C5-AE308CF52C06}" type="slidenum">
              <a:rPr lang="en-US" smtClean="0">
                <a:solidFill>
                  <a:prstClr val="black">
                    <a:tint val="75000"/>
                  </a:prstClr>
                </a:solidFill>
              </a:rPr>
              <a:pPr/>
              <a:t>21</a:t>
            </a:fld>
            <a:endParaRPr lang="en-US">
              <a:solidFill>
                <a:prstClr val="black">
                  <a:tint val="75000"/>
                </a:prstClr>
              </a:solidFill>
            </a:endParaRPr>
          </a:p>
        </p:txBody>
      </p:sp>
      <p:sp>
        <p:nvSpPr>
          <p:cNvPr id="10" name="Rectangle 9"/>
          <p:cNvSpPr/>
          <p:nvPr/>
        </p:nvSpPr>
        <p:spPr>
          <a:xfrm>
            <a:off x="266134" y="3861632"/>
            <a:ext cx="3203813" cy="300083"/>
          </a:xfrm>
          <a:prstGeom prst="rect">
            <a:avLst/>
          </a:prstGeom>
        </p:spPr>
        <p:txBody>
          <a:bodyPr wrap="square" lIns="68579" tIns="34289" rIns="68579" bIns="34289">
            <a:spAutoFit/>
          </a:bodyPr>
          <a:lstStyle/>
          <a:p>
            <a:pPr defTabSz="685783"/>
            <a:r>
              <a:rPr lang="en-US" sz="1500" b="1" dirty="0">
                <a:solidFill>
                  <a:srgbClr val="ED7D31"/>
                </a:solidFill>
              </a:rPr>
              <a:t>Better Product, Better Price</a:t>
            </a:r>
          </a:p>
        </p:txBody>
      </p:sp>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flipH="1">
            <a:off x="1666346" y="2458469"/>
            <a:ext cx="5145027" cy="225045"/>
          </a:xfrm>
          <a:prstGeom prst="rect">
            <a:avLst/>
          </a:prstGeom>
        </p:spPr>
      </p:pic>
      <p:pic>
        <p:nvPicPr>
          <p:cNvPr id="2" name="Picture 1"/>
          <p:cNvPicPr>
            <a:picLocks noChangeAspect="1"/>
          </p:cNvPicPr>
          <p:nvPr/>
        </p:nvPicPr>
        <p:blipFill>
          <a:blip r:embed="rId5"/>
          <a:stretch>
            <a:fillRect/>
          </a:stretch>
        </p:blipFill>
        <p:spPr>
          <a:xfrm>
            <a:off x="360229" y="3467719"/>
            <a:ext cx="2587772" cy="392138"/>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0969" y="377176"/>
            <a:ext cx="4167625" cy="193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614021" y="2710908"/>
            <a:ext cx="6102702" cy="1031752"/>
            <a:chOff x="2016385" y="2717842"/>
            <a:chExt cx="6894629" cy="1293831"/>
          </a:xfrm>
        </p:grpSpPr>
        <p:grpSp>
          <p:nvGrpSpPr>
            <p:cNvPr id="16" name="Group 15"/>
            <p:cNvGrpSpPr/>
            <p:nvPr/>
          </p:nvGrpSpPr>
          <p:grpSpPr>
            <a:xfrm>
              <a:off x="3626534" y="2717842"/>
              <a:ext cx="5284480" cy="1293831"/>
              <a:chOff x="3626534" y="2717842"/>
              <a:chExt cx="5284480" cy="1293831"/>
            </a:xfrm>
          </p:grpSpPr>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r="2502"/>
              <a:stretch/>
            </p:blipFill>
            <p:spPr>
              <a:xfrm>
                <a:off x="3626534" y="2777296"/>
                <a:ext cx="5137396" cy="1234377"/>
              </a:xfrm>
              <a:prstGeom prst="rect">
                <a:avLst/>
              </a:prstGeom>
            </p:spPr>
          </p:pic>
          <p:sp>
            <p:nvSpPr>
              <p:cNvPr id="13" name="TextBox 12"/>
              <p:cNvSpPr txBox="1"/>
              <p:nvPr/>
            </p:nvSpPr>
            <p:spPr>
              <a:xfrm>
                <a:off x="5929029" y="2859093"/>
                <a:ext cx="818707" cy="276999"/>
              </a:xfrm>
              <a:prstGeom prst="rect">
                <a:avLst/>
              </a:prstGeom>
              <a:noFill/>
            </p:spPr>
            <p:txBody>
              <a:bodyPr wrap="square" rtlCol="0">
                <a:spAutoFit/>
              </a:bodyPr>
              <a:lstStyle/>
              <a:p>
                <a:pPr defTabSz="457189"/>
                <a:r>
                  <a:rPr lang="zh-TW" altLang="en-US" sz="1200" dirty="0" smtClean="0">
                    <a:solidFill>
                      <a:prstClr val="white"/>
                    </a:solidFill>
                  </a:rPr>
                  <a:t>價錢</a:t>
                </a:r>
                <a:endParaRPr lang="en-US" sz="1200" dirty="0">
                  <a:solidFill>
                    <a:prstClr val="white"/>
                  </a:solidFill>
                </a:endParaRPr>
              </a:p>
            </p:txBody>
          </p:sp>
          <p:sp>
            <p:nvSpPr>
              <p:cNvPr id="14" name="TextBox 13"/>
              <p:cNvSpPr txBox="1"/>
              <p:nvPr/>
            </p:nvSpPr>
            <p:spPr>
              <a:xfrm>
                <a:off x="8092307" y="2717842"/>
                <a:ext cx="818707" cy="276999"/>
              </a:xfrm>
              <a:prstGeom prst="rect">
                <a:avLst/>
              </a:prstGeom>
              <a:noFill/>
            </p:spPr>
            <p:txBody>
              <a:bodyPr wrap="square" rtlCol="0">
                <a:spAutoFit/>
              </a:bodyPr>
              <a:lstStyle/>
              <a:p>
                <a:pPr defTabSz="457189"/>
                <a:r>
                  <a:rPr lang="zh-TW" altLang="en-US" sz="1200" dirty="0" smtClean="0">
                    <a:solidFill>
                      <a:prstClr val="white"/>
                    </a:solidFill>
                  </a:rPr>
                  <a:t>節省</a:t>
                </a:r>
                <a:endParaRPr lang="en-US" sz="1200" dirty="0">
                  <a:solidFill>
                    <a:prstClr val="white"/>
                  </a:solidFill>
                </a:endParaRPr>
              </a:p>
            </p:txBody>
          </p:sp>
          <p:sp>
            <p:nvSpPr>
              <p:cNvPr id="15" name="TextBox 14"/>
              <p:cNvSpPr txBox="1"/>
              <p:nvPr/>
            </p:nvSpPr>
            <p:spPr>
              <a:xfrm>
                <a:off x="6564482" y="2845759"/>
                <a:ext cx="982199" cy="310529"/>
              </a:xfrm>
              <a:prstGeom prst="rect">
                <a:avLst/>
              </a:prstGeom>
              <a:noFill/>
            </p:spPr>
            <p:txBody>
              <a:bodyPr wrap="square" rtlCol="0">
                <a:spAutoFit/>
              </a:bodyPr>
              <a:lstStyle/>
              <a:p>
                <a:pPr defTabSz="457189"/>
                <a:r>
                  <a:rPr lang="zh-TW" altLang="en-US" sz="1200" dirty="0" smtClean="0">
                    <a:solidFill>
                      <a:prstClr val="white"/>
                    </a:solidFill>
                  </a:rPr>
                  <a:t>現金回贈</a:t>
                </a:r>
                <a:endParaRPr lang="en-US" sz="1200" dirty="0">
                  <a:solidFill>
                    <a:prstClr val="white"/>
                  </a:solidFill>
                </a:endParaRPr>
              </a:p>
            </p:txBody>
          </p:sp>
        </p:grpSp>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r="22334"/>
            <a:stretch/>
          </p:blipFill>
          <p:spPr>
            <a:xfrm>
              <a:off x="2016385" y="2777296"/>
              <a:ext cx="1602395" cy="1234377"/>
            </a:xfrm>
            <a:prstGeom prst="rect">
              <a:avLst/>
            </a:prstGeom>
          </p:spPr>
        </p:pic>
      </p:grpSp>
    </p:spTree>
    <p:extLst>
      <p:ext uri="{BB962C8B-B14F-4D97-AF65-F5344CB8AC3E}">
        <p14:creationId xmlns:p14="http://schemas.microsoft.com/office/powerpoint/2010/main" val="4162699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135272" cy="51435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a:solidFill>
                <a:prstClr val="white"/>
              </a:solidFill>
            </a:endParaRPr>
          </a:p>
        </p:txBody>
      </p:sp>
      <p:sp>
        <p:nvSpPr>
          <p:cNvPr id="3" name="Rectangle 2"/>
          <p:cNvSpPr/>
          <p:nvPr/>
        </p:nvSpPr>
        <p:spPr>
          <a:xfrm>
            <a:off x="-8164" y="718459"/>
            <a:ext cx="4143437" cy="4425043"/>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800" dirty="0">
              <a:solidFill>
                <a:prstClr val="white"/>
              </a:solidFill>
              <a:latin typeface="Century Gothic" panose="020B0502020202020204" pitchFamily="34" charset="0"/>
            </a:endParaRPr>
          </a:p>
        </p:txBody>
      </p:sp>
      <p:sp>
        <p:nvSpPr>
          <p:cNvPr id="5" name="Rectangle 4"/>
          <p:cNvSpPr/>
          <p:nvPr/>
        </p:nvSpPr>
        <p:spPr>
          <a:xfrm>
            <a:off x="266131" y="3861632"/>
            <a:ext cx="3203813" cy="300083"/>
          </a:xfrm>
          <a:prstGeom prst="rect">
            <a:avLst/>
          </a:prstGeom>
        </p:spPr>
        <p:txBody>
          <a:bodyPr wrap="square" lIns="68579" tIns="34289" rIns="68579" bIns="34289">
            <a:spAutoFit/>
          </a:bodyPr>
          <a:lstStyle/>
          <a:p>
            <a:pPr defTabSz="685783"/>
            <a:r>
              <a:rPr lang="en-US" sz="1500" b="1" dirty="0">
                <a:solidFill>
                  <a:srgbClr val="00B0F0"/>
                </a:solidFill>
              </a:rPr>
              <a:t>Better Product, Better Price</a:t>
            </a: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6131" y="2672683"/>
            <a:ext cx="1859324" cy="1156118"/>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flipH="1">
            <a:off x="1678169" y="2458466"/>
            <a:ext cx="5145027" cy="225045"/>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3205" y="606056"/>
            <a:ext cx="3165638" cy="2324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2160" y="3156323"/>
            <a:ext cx="5682090" cy="1337175"/>
          </a:xfrm>
          <a:prstGeom prst="rect">
            <a:avLst/>
          </a:prstGeom>
        </p:spPr>
      </p:pic>
    </p:spTree>
    <p:extLst>
      <p:ext uri="{BB962C8B-B14F-4D97-AF65-F5344CB8AC3E}">
        <p14:creationId xmlns:p14="http://schemas.microsoft.com/office/powerpoint/2010/main" val="1949764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13"/>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58" y="0"/>
            <a:ext cx="9143998"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0113" y="1171204"/>
            <a:ext cx="1394283" cy="498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76509" y="1171204"/>
            <a:ext cx="1097541" cy="406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09998" y="3210417"/>
            <a:ext cx="1644650" cy="521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828438" y="3196606"/>
            <a:ext cx="1431208" cy="4519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16902" y="3210416"/>
            <a:ext cx="1310196" cy="438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1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958224" y="1089707"/>
            <a:ext cx="1122778" cy="7036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a:spLocks noChangeArrowheads="1"/>
          </p:cNvSpPr>
          <p:nvPr/>
        </p:nvSpPr>
        <p:spPr bwMode="auto">
          <a:xfrm>
            <a:off x="-33335" y="452264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r>
              <a:rPr lang="zh-CN" altLang="en-US" b="1" dirty="0">
                <a:solidFill>
                  <a:srgbClr val="DDDEDD"/>
                </a:solidFill>
                <a:latin typeface="Calibri"/>
                <a:ea typeface="Heiti TC Light"/>
                <a:cs typeface="Calibri"/>
              </a:rPr>
              <a:t>夥伴商</a:t>
            </a:r>
            <a:r>
              <a:rPr lang="zh-CN" altLang="en-US" b="1" dirty="0" smtClean="0">
                <a:solidFill>
                  <a:srgbClr val="DDDEDD"/>
                </a:solidFill>
                <a:latin typeface="Calibri"/>
                <a:ea typeface="Heiti TC Light"/>
                <a:cs typeface="Calibri"/>
              </a:rPr>
              <a:t>店 </a:t>
            </a:r>
            <a:r>
              <a:rPr lang="en-US" altLang="zh-CN" b="1" dirty="0" smtClean="0">
                <a:solidFill>
                  <a:srgbClr val="DDDEDD"/>
                </a:solidFill>
                <a:latin typeface="Calibri"/>
                <a:ea typeface="Heiti TC Light"/>
                <a:cs typeface="Calibri"/>
              </a:rPr>
              <a:t>Partner Stores</a:t>
            </a:r>
            <a:endParaRPr lang="en-US" dirty="0">
              <a:solidFill>
                <a:srgbClr val="DDDEDD"/>
              </a:solidFill>
              <a:latin typeface="Calibri"/>
              <a:ea typeface="Heiti TC Light"/>
              <a:cs typeface="Calibri"/>
            </a:endParaRPr>
          </a:p>
        </p:txBody>
      </p:sp>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3335" y="0"/>
            <a:ext cx="914400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63542" y="3140869"/>
            <a:ext cx="2217737" cy="498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375028" y="1354161"/>
            <a:ext cx="2416175" cy="500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594476" y="3241478"/>
            <a:ext cx="1822450" cy="3417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4"/>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733801" y="3301658"/>
            <a:ext cx="1822450" cy="221350"/>
          </a:xfrm>
          <a:prstGeom prst="rect">
            <a:avLst/>
          </a:prstGeom>
          <a:solidFill>
            <a:schemeClr val="bg1"/>
          </a:solidFill>
          <a:ln>
            <a:noFill/>
          </a:ln>
          <a:effectLst>
            <a:outerShdw blurRad="292100" dist="139700" dir="2700000" algn="tl" rotWithShape="0">
              <a:srgbClr val="333333">
                <a:alpha val="65000"/>
              </a:srgbClr>
            </a:outerShdw>
          </a:effectLst>
          <a:extLst/>
        </p:spPr>
      </p:pic>
      <p:pic>
        <p:nvPicPr>
          <p:cNvPr id="16" name="Picture 1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6610787" y="1354162"/>
            <a:ext cx="1846293" cy="498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0"/>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678724" y="1241823"/>
            <a:ext cx="1587366" cy="6441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TextBox 17"/>
          <p:cNvSpPr txBox="1">
            <a:spLocks noChangeArrowheads="1"/>
          </p:cNvSpPr>
          <p:nvPr/>
        </p:nvSpPr>
        <p:spPr bwMode="auto">
          <a:xfrm>
            <a:off x="73027" y="451201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r>
              <a:rPr lang="zh-CN" altLang="en-US" b="1" dirty="0">
                <a:solidFill>
                  <a:srgbClr val="DDDEDD"/>
                </a:solidFill>
                <a:latin typeface="Calibri"/>
                <a:ea typeface="Heiti TC Light"/>
                <a:cs typeface="Calibri"/>
              </a:rPr>
              <a:t>夥伴商</a:t>
            </a:r>
            <a:r>
              <a:rPr lang="zh-CN" altLang="en-US" b="1" dirty="0" smtClean="0">
                <a:solidFill>
                  <a:srgbClr val="DDDEDD"/>
                </a:solidFill>
                <a:latin typeface="Calibri"/>
                <a:ea typeface="Heiti TC Light"/>
                <a:cs typeface="Calibri"/>
              </a:rPr>
              <a:t>店 </a:t>
            </a:r>
            <a:r>
              <a:rPr lang="en-US" altLang="zh-CN" b="1" dirty="0" smtClean="0">
                <a:solidFill>
                  <a:srgbClr val="DDDEDD"/>
                </a:solidFill>
                <a:latin typeface="Calibri"/>
                <a:ea typeface="Heiti TC Light"/>
                <a:cs typeface="Calibri"/>
              </a:rPr>
              <a:t>Partner Stores</a:t>
            </a:r>
            <a:endParaRPr lang="en-US" dirty="0">
              <a:solidFill>
                <a:srgbClr val="DDDEDD"/>
              </a:solidFill>
              <a:latin typeface="Calibri"/>
              <a:ea typeface="Heiti TC Light"/>
              <a:cs typeface="Calibri"/>
            </a:endParaRPr>
          </a:p>
        </p:txBody>
      </p:sp>
      <p:pic>
        <p:nvPicPr>
          <p:cNvPr id="19"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11116" y="0"/>
            <a:ext cx="9143998"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984497" y="3042020"/>
            <a:ext cx="1309818" cy="7858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1104682" y="2984897"/>
            <a:ext cx="892579" cy="733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8"/>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6860695" y="3366114"/>
            <a:ext cx="1506537" cy="352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10"/>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6641965" y="1229842"/>
            <a:ext cx="1528225" cy="4786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12"/>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4105277" y="1140504"/>
            <a:ext cx="866776" cy="6500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14"/>
          <p:cNvPicPr>
            <a:picLocks noChangeAspect="1" noChangeArrowheads="1"/>
          </p:cNvPicPr>
          <p:nvPr/>
        </p:nvPicPr>
        <p:blipFill rotWithShape="1">
          <a:blip r:embed="rId22">
            <a:extLst>
              <a:ext uri="{28A0092B-C50C-407E-A947-70E740481C1C}">
                <a14:useLocalDpi xmlns:a14="http://schemas.microsoft.com/office/drawing/2010/main" val="0"/>
              </a:ext>
            </a:extLst>
          </a:blip>
          <a:srcRect l="29370" r="26855"/>
          <a:stretch/>
        </p:blipFill>
        <p:spPr bwMode="auto">
          <a:xfrm>
            <a:off x="635646" y="1077884"/>
            <a:ext cx="2326752" cy="630653"/>
          </a:xfrm>
          <a:prstGeom prst="rect">
            <a:avLst/>
          </a:prstGeom>
          <a:solidFill>
            <a:srgbClr val="FFFFFF"/>
          </a:solidFill>
          <a:ln>
            <a:noFill/>
          </a:ln>
          <a:effectLst>
            <a:outerShdw blurRad="292100" dist="139700" dir="2700000" algn="tl" rotWithShape="0">
              <a:srgbClr val="333333">
                <a:alpha val="65000"/>
              </a:srgbClr>
            </a:outerShdw>
          </a:effectLst>
          <a:extLst/>
        </p:spPr>
      </p:pic>
      <p:sp>
        <p:nvSpPr>
          <p:cNvPr id="26" name="TextBox 25"/>
          <p:cNvSpPr txBox="1">
            <a:spLocks noChangeArrowheads="1"/>
          </p:cNvSpPr>
          <p:nvPr/>
        </p:nvSpPr>
        <p:spPr bwMode="auto">
          <a:xfrm>
            <a:off x="-129840" y="4512011"/>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r>
              <a:rPr lang="zh-CN" altLang="en-US" b="1" dirty="0">
                <a:solidFill>
                  <a:srgbClr val="DDDEDD"/>
                </a:solidFill>
                <a:latin typeface="Calibri"/>
                <a:ea typeface="Heiti TC Light"/>
                <a:cs typeface="Calibri"/>
              </a:rPr>
              <a:t>夥伴商</a:t>
            </a:r>
            <a:r>
              <a:rPr lang="zh-CN" altLang="en-US" b="1" dirty="0" smtClean="0">
                <a:solidFill>
                  <a:srgbClr val="DDDEDD"/>
                </a:solidFill>
                <a:latin typeface="Calibri"/>
                <a:ea typeface="Heiti TC Light"/>
                <a:cs typeface="Calibri"/>
              </a:rPr>
              <a:t>店 </a:t>
            </a:r>
            <a:r>
              <a:rPr lang="en-US" altLang="zh-CN" b="1" dirty="0" smtClean="0">
                <a:solidFill>
                  <a:srgbClr val="DDDEDD"/>
                </a:solidFill>
                <a:latin typeface="Calibri"/>
                <a:ea typeface="Heiti TC Light"/>
                <a:cs typeface="Calibri"/>
              </a:rPr>
              <a:t>Partner Stores</a:t>
            </a:r>
            <a:endParaRPr lang="en-US" dirty="0">
              <a:solidFill>
                <a:srgbClr val="DDDEDD"/>
              </a:solidFill>
              <a:latin typeface="Calibri"/>
              <a:ea typeface="Heiti TC Light"/>
              <a:cs typeface="Calibri"/>
            </a:endParaRPr>
          </a:p>
        </p:txBody>
      </p:sp>
      <p:grpSp>
        <p:nvGrpSpPr>
          <p:cNvPr id="9" name="Group 8"/>
          <p:cNvGrpSpPr/>
          <p:nvPr/>
        </p:nvGrpSpPr>
        <p:grpSpPr>
          <a:xfrm>
            <a:off x="-19051" y="0"/>
            <a:ext cx="9144000" cy="5143500"/>
            <a:chOff x="0" y="-774203"/>
            <a:chExt cx="9144000" cy="6858000"/>
          </a:xfrm>
        </p:grpSpPr>
        <p:pic>
          <p:nvPicPr>
            <p:cNvPr id="27" name="Picture 1"/>
            <p:cNvPicPr>
              <a:picLocks noChangeAspect="1"/>
            </p:cNvPicPr>
            <p:nvPr/>
          </p:nvPicPr>
          <p:blipFill>
            <a:blip r:embed="rId23">
              <a:extLst>
                <a:ext uri="{28A0092B-C50C-407E-A947-70E740481C1C}">
                  <a14:useLocalDpi xmlns:a14="http://schemas.microsoft.com/office/drawing/2010/main" val="0"/>
                </a:ext>
              </a:extLst>
            </a:blip>
            <a:stretch>
              <a:fillRect/>
            </a:stretch>
          </p:blipFill>
          <p:spPr bwMode="auto">
            <a:xfrm>
              <a:off x="0" y="-77420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p:cNvPicPr>
              <a:picLocks noChangeAspect="1" noChangeArrowheads="1"/>
            </p:cNvPicPr>
            <p:nvPr/>
          </p:nvPicPr>
          <p:blipFill rotWithShape="1">
            <a:blip r:embed="rId24">
              <a:extLst>
                <a:ext uri="{28A0092B-C50C-407E-A947-70E740481C1C}">
                  <a14:useLocalDpi xmlns:a14="http://schemas.microsoft.com/office/drawing/2010/main" val="0"/>
                </a:ext>
              </a:extLst>
            </a:blip>
            <a:srcRect l="1702" t="6994" r="66393" b="52807"/>
            <a:stretch/>
          </p:blipFill>
          <p:spPr bwMode="auto">
            <a:xfrm>
              <a:off x="152400" y="-317003"/>
              <a:ext cx="2892426" cy="280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TextBox 33"/>
          <p:cNvSpPr txBox="1"/>
          <p:nvPr/>
        </p:nvSpPr>
        <p:spPr>
          <a:xfrm>
            <a:off x="9506121" y="369872"/>
            <a:ext cx="184731" cy="646331"/>
          </a:xfrm>
          <a:prstGeom prst="rect">
            <a:avLst/>
          </a:prstGeom>
          <a:noFill/>
        </p:spPr>
        <p:txBody>
          <a:bodyPr wrap="none" rtlCol="0">
            <a:spAutoFit/>
          </a:bodyPr>
          <a:lstStyle/>
          <a:p>
            <a:pPr algn="r" defTabSz="457200"/>
            <a:endParaRPr lang="en-US" sz="3600" b="1" dirty="0" smtClean="0">
              <a:solidFill>
                <a:srgbClr val="139FC9"/>
              </a:solidFill>
              <a:latin typeface="Calibri"/>
              <a:ea typeface="Heiti TC Light"/>
              <a:cs typeface="Calibri"/>
            </a:endParaRPr>
          </a:p>
        </p:txBody>
      </p:sp>
      <p:pic>
        <p:nvPicPr>
          <p:cNvPr id="28" name="Picture 27"/>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505203" y="1221581"/>
            <a:ext cx="21558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740529" y="3044214"/>
            <a:ext cx="1722437" cy="66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6688141" y="1017985"/>
            <a:ext cx="1774825" cy="86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875112" y="3044214"/>
            <a:ext cx="1323975"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3890965" y="3209926"/>
            <a:ext cx="1508125"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
          <p:cNvPicPr>
            <a:picLocks noChangeAspect="1" noChangeArrowheads="1"/>
          </p:cNvPicPr>
          <p:nvPr/>
        </p:nvPicPr>
        <p:blipFill>
          <a:blip r:embed="rId30"/>
          <a:stretch>
            <a:fillRect/>
          </a:stretch>
        </p:blipFill>
        <p:spPr bwMode="auto">
          <a:xfrm>
            <a:off x="927100" y="1257301"/>
            <a:ext cx="1206500" cy="376285"/>
          </a:xfrm>
          <a:prstGeom prst="rect">
            <a:avLst/>
          </a:prstGeom>
          <a:ln>
            <a:noFill/>
          </a:ln>
          <a:effectLst>
            <a:outerShdw blurRad="292100" dist="139700" dir="2700000" algn="tl" rotWithShape="0">
              <a:srgbClr val="333333">
                <a:alpha val="65000"/>
              </a:srgbClr>
            </a:outerShdw>
          </a:effectLst>
          <a:extLst/>
        </p:spPr>
      </p:pic>
      <p:sp>
        <p:nvSpPr>
          <p:cNvPr id="29" name="TextBox 28"/>
          <p:cNvSpPr txBox="1">
            <a:spLocks noChangeArrowheads="1"/>
          </p:cNvSpPr>
          <p:nvPr/>
        </p:nvSpPr>
        <p:spPr bwMode="auto">
          <a:xfrm>
            <a:off x="73027" y="448884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a:r>
              <a:rPr lang="zh-CN" altLang="en-US" b="1" dirty="0">
                <a:solidFill>
                  <a:srgbClr val="DDDEDD"/>
                </a:solidFill>
                <a:latin typeface="Calibri"/>
                <a:ea typeface="Heiti TC Light"/>
                <a:cs typeface="Calibri"/>
              </a:rPr>
              <a:t>夥伴商</a:t>
            </a:r>
            <a:r>
              <a:rPr lang="zh-CN" altLang="en-US" b="1" dirty="0" smtClean="0">
                <a:solidFill>
                  <a:srgbClr val="DDDEDD"/>
                </a:solidFill>
                <a:latin typeface="Calibri"/>
                <a:ea typeface="Heiti TC Light"/>
                <a:cs typeface="Calibri"/>
              </a:rPr>
              <a:t>店 </a:t>
            </a:r>
            <a:r>
              <a:rPr lang="en-US" altLang="zh-CN" b="1" dirty="0" smtClean="0">
                <a:solidFill>
                  <a:srgbClr val="DDDEDD"/>
                </a:solidFill>
                <a:latin typeface="Calibri"/>
                <a:ea typeface="Heiti TC Light"/>
                <a:cs typeface="Calibri"/>
              </a:rPr>
              <a:t>Partner Stores</a:t>
            </a:r>
            <a:endParaRPr lang="en-US" dirty="0">
              <a:solidFill>
                <a:srgbClr val="DDDEDD"/>
              </a:solidFill>
              <a:latin typeface="Calibri"/>
              <a:ea typeface="Heiti TC Light"/>
              <a:cs typeface="Calibri"/>
            </a:endParaRPr>
          </a:p>
        </p:txBody>
      </p:sp>
    </p:spTree>
    <p:extLst>
      <p:ext uri="{BB962C8B-B14F-4D97-AF65-F5344CB8AC3E}">
        <p14:creationId xmlns:p14="http://schemas.microsoft.com/office/powerpoint/2010/main" val="369547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par>
                          <p:cTn id="15" fill="hold">
                            <p:stCondLst>
                              <p:cond delay="1500"/>
                            </p:stCondLst>
                            <p:childTnLst>
                              <p:par>
                                <p:cTn id="16" presetID="1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ppt_y</p:attrName>
                                        </p:attrNameLst>
                                      </p:cBhvr>
                                      <p:tavLst>
                                        <p:tav tm="0">
                                          <p:val>
                                            <p:strVal val="#ppt_y+#ppt_h*1.125000"/>
                                          </p:val>
                                        </p:tav>
                                        <p:tav tm="100000">
                                          <p:val>
                                            <p:strVal val="#ppt_y"/>
                                          </p:val>
                                        </p:tav>
                                      </p:tavLst>
                                    </p:anim>
                                    <p:animEffect transition="in" filter="wipe(up)">
                                      <p:cBhvr>
                                        <p:cTn id="19" dur="500"/>
                                        <p:tgtEl>
                                          <p:spTgt spid="7"/>
                                        </p:tgtEl>
                                      </p:cBhvr>
                                    </p:animEffect>
                                  </p:childTnLst>
                                </p:cTn>
                              </p:par>
                            </p:childTnLst>
                          </p:cTn>
                        </p:par>
                        <p:par>
                          <p:cTn id="20" fill="hold">
                            <p:stCondLst>
                              <p:cond delay="2000"/>
                            </p:stCondLst>
                            <p:childTnLst>
                              <p:par>
                                <p:cTn id="21" presetID="12" presetClass="entr" presetSubtype="4"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ppt_y</p:attrName>
                                        </p:attrNameLst>
                                      </p:cBhvr>
                                      <p:tavLst>
                                        <p:tav tm="0">
                                          <p:val>
                                            <p:strVal val="#ppt_y+#ppt_h*1.125000"/>
                                          </p:val>
                                        </p:tav>
                                        <p:tav tm="100000">
                                          <p:val>
                                            <p:strVal val="#ppt_y"/>
                                          </p:val>
                                        </p:tav>
                                      </p:tavLst>
                                    </p:anim>
                                    <p:animEffect transition="in" filter="wipe(up)">
                                      <p:cBhvr>
                                        <p:cTn id="24" dur="500"/>
                                        <p:tgtEl>
                                          <p:spTgt spid="5"/>
                                        </p:tgtEl>
                                      </p:cBhvr>
                                    </p:animEffect>
                                  </p:childTnLst>
                                </p:cTn>
                              </p:par>
                            </p:childTnLst>
                          </p:cTn>
                        </p:par>
                        <p:par>
                          <p:cTn id="25" fill="hold">
                            <p:stCondLst>
                              <p:cond delay="2500"/>
                            </p:stCondLst>
                            <p:childTnLst>
                              <p:par>
                                <p:cTn id="26" presetID="12" presetClass="entr" presetSubtype="4"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p:tgtEl>
                                          <p:spTgt spid="6"/>
                                        </p:tgtEl>
                                        <p:attrNameLst>
                                          <p:attrName>ppt_y</p:attrName>
                                        </p:attrNameLst>
                                      </p:cBhvr>
                                      <p:tavLst>
                                        <p:tav tm="0">
                                          <p:val>
                                            <p:strVal val="#ppt_y+#ppt_h*1.125000"/>
                                          </p:val>
                                        </p:tav>
                                        <p:tav tm="100000">
                                          <p:val>
                                            <p:strVal val="#ppt_y"/>
                                          </p:val>
                                        </p:tav>
                                      </p:tavLst>
                                    </p:anim>
                                    <p:animEffect transition="in" filter="wipe(up)">
                                      <p:cBhvr>
                                        <p:cTn id="29" dur="500"/>
                                        <p:tgtEl>
                                          <p:spTgt spid="6"/>
                                        </p:tgtEl>
                                      </p:cBhvr>
                                    </p:animEffect>
                                  </p:childTnLst>
                                </p:cTn>
                              </p:par>
                            </p:childTnLst>
                          </p:cTn>
                        </p:par>
                        <p:par>
                          <p:cTn id="30" fill="hold">
                            <p:stCondLst>
                              <p:cond delay="3000"/>
                            </p:stCondLst>
                            <p:childTnLst>
                              <p:par>
                                <p:cTn id="31" presetID="12" presetClass="entr" presetSubtype="4"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p:tgtEl>
                                          <p:spTgt spid="8"/>
                                        </p:tgtEl>
                                        <p:attrNameLst>
                                          <p:attrName>ppt_y</p:attrName>
                                        </p:attrNameLst>
                                      </p:cBhvr>
                                      <p:tavLst>
                                        <p:tav tm="0">
                                          <p:val>
                                            <p:strVal val="#ppt_y+#ppt_h*1.125000"/>
                                          </p:val>
                                        </p:tav>
                                        <p:tav tm="100000">
                                          <p:val>
                                            <p:strVal val="#ppt_y"/>
                                          </p:val>
                                        </p:tav>
                                      </p:tavLst>
                                    </p:anim>
                                    <p:animEffect transition="in" filter="wipe(up)">
                                      <p:cBhvr>
                                        <p:cTn id="34" dur="500"/>
                                        <p:tgtEl>
                                          <p:spTgt spid="8"/>
                                        </p:tgtEl>
                                      </p:cBhvr>
                                    </p:animEffect>
                                  </p:childTnLst>
                                </p:cTn>
                              </p:par>
                            </p:childTnLst>
                          </p:cTn>
                        </p:par>
                        <p:par>
                          <p:cTn id="35" fill="hold">
                            <p:stCondLst>
                              <p:cond delay="3500"/>
                            </p:stCondLst>
                            <p:childTnLst>
                              <p:par>
                                <p:cTn id="36" presetID="12" presetClass="entr" presetSubtype="4"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p:tgtEl>
                                          <p:spTgt spid="4"/>
                                        </p:tgtEl>
                                        <p:attrNameLst>
                                          <p:attrName>ppt_y</p:attrName>
                                        </p:attrNameLst>
                                      </p:cBhvr>
                                      <p:tavLst>
                                        <p:tav tm="0">
                                          <p:val>
                                            <p:strVal val="#ppt_y+#ppt_h*1.125000"/>
                                          </p:val>
                                        </p:tav>
                                        <p:tav tm="100000">
                                          <p:val>
                                            <p:strVal val="#ppt_y"/>
                                          </p:val>
                                        </p:tav>
                                      </p:tavLst>
                                    </p:anim>
                                    <p:animEffect transition="in" filter="wipe(up)">
                                      <p:cBhvr>
                                        <p:cTn id="39" dur="500"/>
                                        <p:tgtEl>
                                          <p:spTgt spid="4"/>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4500"/>
                            </p:stCondLst>
                            <p:childTnLst>
                              <p:par>
                                <p:cTn id="45" presetID="50" presetClass="entr" presetSubtype="0" decel="10000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strVal val="#ppt_w+.3"/>
                                          </p:val>
                                        </p:tav>
                                        <p:tav tm="100000">
                                          <p:val>
                                            <p:strVal val="#ppt_w"/>
                                          </p:val>
                                        </p:tav>
                                      </p:tavLst>
                                    </p:anim>
                                    <p:anim calcmode="lin" valueType="num">
                                      <p:cBhvr>
                                        <p:cTn id="48" dur="1000" fill="hold"/>
                                        <p:tgtEl>
                                          <p:spTgt spid="18"/>
                                        </p:tgtEl>
                                        <p:attrNameLst>
                                          <p:attrName>ppt_h</p:attrName>
                                        </p:attrNameLst>
                                      </p:cBhvr>
                                      <p:tavLst>
                                        <p:tav tm="0">
                                          <p:val>
                                            <p:strVal val="#ppt_h"/>
                                          </p:val>
                                        </p:tav>
                                        <p:tav tm="100000">
                                          <p:val>
                                            <p:strVal val="#ppt_h"/>
                                          </p:val>
                                        </p:tav>
                                      </p:tavLst>
                                    </p:anim>
                                    <p:animEffect transition="in" filter="fade">
                                      <p:cBhvr>
                                        <p:cTn id="49" dur="1000"/>
                                        <p:tgtEl>
                                          <p:spTgt spid="18"/>
                                        </p:tgtEl>
                                      </p:cBhvr>
                                    </p:animEffect>
                                  </p:childTnLst>
                                </p:cTn>
                              </p:par>
                            </p:childTnLst>
                          </p:cTn>
                        </p:par>
                        <p:par>
                          <p:cTn id="50" fill="hold">
                            <p:stCondLst>
                              <p:cond delay="5500"/>
                            </p:stCondLst>
                            <p:childTnLst>
                              <p:par>
                                <p:cTn id="51" presetID="12" presetClass="entr" presetSubtype="4"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p:tgtEl>
                                          <p:spTgt spid="12"/>
                                        </p:tgtEl>
                                        <p:attrNameLst>
                                          <p:attrName>ppt_y</p:attrName>
                                        </p:attrNameLst>
                                      </p:cBhvr>
                                      <p:tavLst>
                                        <p:tav tm="0">
                                          <p:val>
                                            <p:strVal val="#ppt_y+#ppt_h*1.125000"/>
                                          </p:val>
                                        </p:tav>
                                        <p:tav tm="100000">
                                          <p:val>
                                            <p:strVal val="#ppt_y"/>
                                          </p:val>
                                        </p:tav>
                                      </p:tavLst>
                                    </p:anim>
                                    <p:animEffect transition="in" filter="wipe(up)">
                                      <p:cBhvr>
                                        <p:cTn id="54" dur="500"/>
                                        <p:tgtEl>
                                          <p:spTgt spid="12"/>
                                        </p:tgtEl>
                                      </p:cBhvr>
                                    </p:animEffect>
                                  </p:childTnLst>
                                </p:cTn>
                              </p:par>
                            </p:childTnLst>
                          </p:cTn>
                        </p:par>
                        <p:par>
                          <p:cTn id="55" fill="hold">
                            <p:stCondLst>
                              <p:cond delay="6000"/>
                            </p:stCondLst>
                            <p:childTnLst>
                              <p:par>
                                <p:cTn id="56" presetID="12" presetClass="entr" presetSubtype="4"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p:tgtEl>
                                          <p:spTgt spid="14"/>
                                        </p:tgtEl>
                                        <p:attrNameLst>
                                          <p:attrName>ppt_y</p:attrName>
                                        </p:attrNameLst>
                                      </p:cBhvr>
                                      <p:tavLst>
                                        <p:tav tm="0">
                                          <p:val>
                                            <p:strVal val="#ppt_y+#ppt_h*1.125000"/>
                                          </p:val>
                                        </p:tav>
                                        <p:tav tm="100000">
                                          <p:val>
                                            <p:strVal val="#ppt_y"/>
                                          </p:val>
                                        </p:tav>
                                      </p:tavLst>
                                    </p:anim>
                                    <p:animEffect transition="in" filter="wipe(up)">
                                      <p:cBhvr>
                                        <p:cTn id="59" dur="500"/>
                                        <p:tgtEl>
                                          <p:spTgt spid="14"/>
                                        </p:tgtEl>
                                      </p:cBhvr>
                                    </p:animEffect>
                                  </p:childTnLst>
                                </p:cTn>
                              </p:par>
                            </p:childTnLst>
                          </p:cTn>
                        </p:par>
                        <p:par>
                          <p:cTn id="60" fill="hold">
                            <p:stCondLst>
                              <p:cond delay="6500"/>
                            </p:stCondLst>
                            <p:childTnLst>
                              <p:par>
                                <p:cTn id="61" presetID="12" presetClass="entr" presetSubtype="4"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p:tgtEl>
                                          <p:spTgt spid="13"/>
                                        </p:tgtEl>
                                        <p:attrNameLst>
                                          <p:attrName>ppt_y</p:attrName>
                                        </p:attrNameLst>
                                      </p:cBhvr>
                                      <p:tavLst>
                                        <p:tav tm="0">
                                          <p:val>
                                            <p:strVal val="#ppt_y+#ppt_h*1.125000"/>
                                          </p:val>
                                        </p:tav>
                                        <p:tav tm="100000">
                                          <p:val>
                                            <p:strVal val="#ppt_y"/>
                                          </p:val>
                                        </p:tav>
                                      </p:tavLst>
                                    </p:anim>
                                    <p:animEffect transition="in" filter="wipe(up)">
                                      <p:cBhvr>
                                        <p:cTn id="64" dur="500"/>
                                        <p:tgtEl>
                                          <p:spTgt spid="13"/>
                                        </p:tgtEl>
                                      </p:cBhvr>
                                    </p:animEffect>
                                  </p:childTnLst>
                                </p:cTn>
                              </p:par>
                            </p:childTnLst>
                          </p:cTn>
                        </p:par>
                        <p:par>
                          <p:cTn id="65" fill="hold">
                            <p:stCondLst>
                              <p:cond delay="7000"/>
                            </p:stCondLst>
                            <p:childTnLst>
                              <p:par>
                                <p:cTn id="66" presetID="12" presetClass="entr" presetSubtype="4"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500"/>
                                        <p:tgtEl>
                                          <p:spTgt spid="15"/>
                                        </p:tgtEl>
                                        <p:attrNameLst>
                                          <p:attrName>ppt_y</p:attrName>
                                        </p:attrNameLst>
                                      </p:cBhvr>
                                      <p:tavLst>
                                        <p:tav tm="0">
                                          <p:val>
                                            <p:strVal val="#ppt_y+#ppt_h*1.125000"/>
                                          </p:val>
                                        </p:tav>
                                        <p:tav tm="100000">
                                          <p:val>
                                            <p:strVal val="#ppt_y"/>
                                          </p:val>
                                        </p:tav>
                                      </p:tavLst>
                                    </p:anim>
                                    <p:animEffect transition="in" filter="wipe(up)">
                                      <p:cBhvr>
                                        <p:cTn id="69" dur="500"/>
                                        <p:tgtEl>
                                          <p:spTgt spid="15"/>
                                        </p:tgtEl>
                                      </p:cBhvr>
                                    </p:animEffect>
                                  </p:childTnLst>
                                </p:cTn>
                              </p:par>
                            </p:childTnLst>
                          </p:cTn>
                        </p:par>
                        <p:par>
                          <p:cTn id="70" fill="hold">
                            <p:stCondLst>
                              <p:cond delay="7500"/>
                            </p:stCondLst>
                            <p:childTnLst>
                              <p:par>
                                <p:cTn id="71" presetID="12" presetClass="entr" presetSubtype="4" fill="hold"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p:tgtEl>
                                          <p:spTgt spid="16"/>
                                        </p:tgtEl>
                                        <p:attrNameLst>
                                          <p:attrName>ppt_y</p:attrName>
                                        </p:attrNameLst>
                                      </p:cBhvr>
                                      <p:tavLst>
                                        <p:tav tm="0">
                                          <p:val>
                                            <p:strVal val="#ppt_y+#ppt_h*1.125000"/>
                                          </p:val>
                                        </p:tav>
                                        <p:tav tm="100000">
                                          <p:val>
                                            <p:strVal val="#ppt_y"/>
                                          </p:val>
                                        </p:tav>
                                      </p:tavLst>
                                    </p:anim>
                                    <p:animEffect transition="in" filter="wipe(up)">
                                      <p:cBhvr>
                                        <p:cTn id="74" dur="500"/>
                                        <p:tgtEl>
                                          <p:spTgt spid="16"/>
                                        </p:tgtEl>
                                      </p:cBhvr>
                                    </p:animEffect>
                                  </p:childTnLst>
                                </p:cTn>
                              </p:par>
                            </p:childTnLst>
                          </p:cTn>
                        </p:par>
                        <p:par>
                          <p:cTn id="75" fill="hold">
                            <p:stCondLst>
                              <p:cond delay="8000"/>
                            </p:stCondLst>
                            <p:childTnLst>
                              <p:par>
                                <p:cTn id="76" presetID="12" presetClass="entr" presetSubtype="4" fill="hold" nodeType="after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additive="base">
                                        <p:cTn id="78" dur="500"/>
                                        <p:tgtEl>
                                          <p:spTgt spid="17"/>
                                        </p:tgtEl>
                                        <p:attrNameLst>
                                          <p:attrName>ppt_y</p:attrName>
                                        </p:attrNameLst>
                                      </p:cBhvr>
                                      <p:tavLst>
                                        <p:tav tm="0">
                                          <p:val>
                                            <p:strVal val="#ppt_y+#ppt_h*1.125000"/>
                                          </p:val>
                                        </p:tav>
                                        <p:tav tm="100000">
                                          <p:val>
                                            <p:strVal val="#ppt_y"/>
                                          </p:val>
                                        </p:tav>
                                      </p:tavLst>
                                    </p:anim>
                                    <p:animEffect transition="in" filter="wipe(up)">
                                      <p:cBhvr>
                                        <p:cTn id="79" dur="500"/>
                                        <p:tgtEl>
                                          <p:spTgt spid="17"/>
                                        </p:tgtEl>
                                      </p:cBhvr>
                                    </p:animEffect>
                                  </p:childTnLst>
                                </p:cTn>
                              </p:par>
                            </p:childTnLst>
                          </p:cTn>
                        </p:par>
                        <p:par>
                          <p:cTn id="80" fill="hold">
                            <p:stCondLst>
                              <p:cond delay="8500"/>
                            </p:stCondLst>
                            <p:childTnLst>
                              <p:par>
                                <p:cTn id="81" presetID="10" presetClass="entr" presetSubtype="0" fill="hold" nodeType="after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childTnLst>
                          </p:cTn>
                        </p:par>
                        <p:par>
                          <p:cTn id="84" fill="hold">
                            <p:stCondLst>
                              <p:cond delay="9000"/>
                            </p:stCondLst>
                            <p:childTnLst>
                              <p:par>
                                <p:cTn id="85" presetID="50" presetClass="entr" presetSubtype="0" decel="100000" fill="hold" grpId="0" nodeType="after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p:cTn id="87" dur="1000" fill="hold"/>
                                        <p:tgtEl>
                                          <p:spTgt spid="26"/>
                                        </p:tgtEl>
                                        <p:attrNameLst>
                                          <p:attrName>ppt_w</p:attrName>
                                        </p:attrNameLst>
                                      </p:cBhvr>
                                      <p:tavLst>
                                        <p:tav tm="0">
                                          <p:val>
                                            <p:strVal val="#ppt_w+.3"/>
                                          </p:val>
                                        </p:tav>
                                        <p:tav tm="100000">
                                          <p:val>
                                            <p:strVal val="#ppt_w"/>
                                          </p:val>
                                        </p:tav>
                                      </p:tavLst>
                                    </p:anim>
                                    <p:anim calcmode="lin" valueType="num">
                                      <p:cBhvr>
                                        <p:cTn id="88" dur="1000" fill="hold"/>
                                        <p:tgtEl>
                                          <p:spTgt spid="26"/>
                                        </p:tgtEl>
                                        <p:attrNameLst>
                                          <p:attrName>ppt_h</p:attrName>
                                        </p:attrNameLst>
                                      </p:cBhvr>
                                      <p:tavLst>
                                        <p:tav tm="0">
                                          <p:val>
                                            <p:strVal val="#ppt_h"/>
                                          </p:val>
                                        </p:tav>
                                        <p:tav tm="100000">
                                          <p:val>
                                            <p:strVal val="#ppt_h"/>
                                          </p:val>
                                        </p:tav>
                                      </p:tavLst>
                                    </p:anim>
                                    <p:animEffect transition="in" filter="fade">
                                      <p:cBhvr>
                                        <p:cTn id="89" dur="1000"/>
                                        <p:tgtEl>
                                          <p:spTgt spid="26"/>
                                        </p:tgtEl>
                                      </p:cBhvr>
                                    </p:animEffect>
                                  </p:childTnLst>
                                </p:cTn>
                              </p:par>
                            </p:childTnLst>
                          </p:cTn>
                        </p:par>
                        <p:par>
                          <p:cTn id="90" fill="hold">
                            <p:stCondLst>
                              <p:cond delay="10000"/>
                            </p:stCondLst>
                            <p:childTnLst>
                              <p:par>
                                <p:cTn id="91" presetID="12" presetClass="entr" presetSubtype="4" fill="hold" nodeType="afterEffect">
                                  <p:stCondLst>
                                    <p:cond delay="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500"/>
                                        <p:tgtEl>
                                          <p:spTgt spid="23"/>
                                        </p:tgtEl>
                                        <p:attrNameLst>
                                          <p:attrName>ppt_y</p:attrName>
                                        </p:attrNameLst>
                                      </p:cBhvr>
                                      <p:tavLst>
                                        <p:tav tm="0">
                                          <p:val>
                                            <p:strVal val="#ppt_y+#ppt_h*1.125000"/>
                                          </p:val>
                                        </p:tav>
                                        <p:tav tm="100000">
                                          <p:val>
                                            <p:strVal val="#ppt_y"/>
                                          </p:val>
                                        </p:tav>
                                      </p:tavLst>
                                    </p:anim>
                                    <p:animEffect transition="in" filter="wipe(up)">
                                      <p:cBhvr>
                                        <p:cTn id="94" dur="500"/>
                                        <p:tgtEl>
                                          <p:spTgt spid="23"/>
                                        </p:tgtEl>
                                      </p:cBhvr>
                                    </p:animEffect>
                                  </p:childTnLst>
                                </p:cTn>
                              </p:par>
                            </p:childTnLst>
                          </p:cTn>
                        </p:par>
                        <p:par>
                          <p:cTn id="95" fill="hold">
                            <p:stCondLst>
                              <p:cond delay="10500"/>
                            </p:stCondLst>
                            <p:childTnLst>
                              <p:par>
                                <p:cTn id="96" presetID="12" presetClass="entr" presetSubtype="4" fill="hold" nodeType="afterEffect">
                                  <p:stCondLst>
                                    <p:cond delay="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500"/>
                                        <p:tgtEl>
                                          <p:spTgt spid="25"/>
                                        </p:tgtEl>
                                        <p:attrNameLst>
                                          <p:attrName>ppt_y</p:attrName>
                                        </p:attrNameLst>
                                      </p:cBhvr>
                                      <p:tavLst>
                                        <p:tav tm="0">
                                          <p:val>
                                            <p:strVal val="#ppt_y+#ppt_h*1.125000"/>
                                          </p:val>
                                        </p:tav>
                                        <p:tav tm="100000">
                                          <p:val>
                                            <p:strVal val="#ppt_y"/>
                                          </p:val>
                                        </p:tav>
                                      </p:tavLst>
                                    </p:anim>
                                    <p:animEffect transition="in" filter="wipe(up)">
                                      <p:cBhvr>
                                        <p:cTn id="99" dur="500"/>
                                        <p:tgtEl>
                                          <p:spTgt spid="25"/>
                                        </p:tgtEl>
                                      </p:cBhvr>
                                    </p:animEffect>
                                  </p:childTnLst>
                                </p:cTn>
                              </p:par>
                            </p:childTnLst>
                          </p:cTn>
                        </p:par>
                        <p:par>
                          <p:cTn id="100" fill="hold">
                            <p:stCondLst>
                              <p:cond delay="11000"/>
                            </p:stCondLst>
                            <p:childTnLst>
                              <p:par>
                                <p:cTn id="101" presetID="12" presetClass="entr" presetSubtype="4" fill="hold" nodeType="afterEffect">
                                  <p:stCondLst>
                                    <p:cond delay="0"/>
                                  </p:stCondLst>
                                  <p:childTnLst>
                                    <p:set>
                                      <p:cBhvr>
                                        <p:cTn id="102" dur="1" fill="hold">
                                          <p:stCondLst>
                                            <p:cond delay="0"/>
                                          </p:stCondLst>
                                        </p:cTn>
                                        <p:tgtEl>
                                          <p:spTgt spid="21"/>
                                        </p:tgtEl>
                                        <p:attrNameLst>
                                          <p:attrName>style.visibility</p:attrName>
                                        </p:attrNameLst>
                                      </p:cBhvr>
                                      <p:to>
                                        <p:strVal val="visible"/>
                                      </p:to>
                                    </p:set>
                                    <p:anim calcmode="lin" valueType="num">
                                      <p:cBhvr additive="base">
                                        <p:cTn id="103" dur="500"/>
                                        <p:tgtEl>
                                          <p:spTgt spid="21"/>
                                        </p:tgtEl>
                                        <p:attrNameLst>
                                          <p:attrName>ppt_y</p:attrName>
                                        </p:attrNameLst>
                                      </p:cBhvr>
                                      <p:tavLst>
                                        <p:tav tm="0">
                                          <p:val>
                                            <p:strVal val="#ppt_y+#ppt_h*1.125000"/>
                                          </p:val>
                                        </p:tav>
                                        <p:tav tm="100000">
                                          <p:val>
                                            <p:strVal val="#ppt_y"/>
                                          </p:val>
                                        </p:tav>
                                      </p:tavLst>
                                    </p:anim>
                                    <p:animEffect transition="in" filter="wipe(up)">
                                      <p:cBhvr>
                                        <p:cTn id="104" dur="500"/>
                                        <p:tgtEl>
                                          <p:spTgt spid="21"/>
                                        </p:tgtEl>
                                      </p:cBhvr>
                                    </p:animEffect>
                                  </p:childTnLst>
                                </p:cTn>
                              </p:par>
                            </p:childTnLst>
                          </p:cTn>
                        </p:par>
                        <p:par>
                          <p:cTn id="105" fill="hold">
                            <p:stCondLst>
                              <p:cond delay="11500"/>
                            </p:stCondLst>
                            <p:childTnLst>
                              <p:par>
                                <p:cTn id="106" presetID="12" presetClass="entr" presetSubtype="4" fill="hold" nodeType="afterEffect">
                                  <p:stCondLst>
                                    <p:cond delay="0"/>
                                  </p:stCondLst>
                                  <p:childTnLst>
                                    <p:set>
                                      <p:cBhvr>
                                        <p:cTn id="107" dur="1" fill="hold">
                                          <p:stCondLst>
                                            <p:cond delay="0"/>
                                          </p:stCondLst>
                                        </p:cTn>
                                        <p:tgtEl>
                                          <p:spTgt spid="22"/>
                                        </p:tgtEl>
                                        <p:attrNameLst>
                                          <p:attrName>style.visibility</p:attrName>
                                        </p:attrNameLst>
                                      </p:cBhvr>
                                      <p:to>
                                        <p:strVal val="visible"/>
                                      </p:to>
                                    </p:set>
                                    <p:anim calcmode="lin" valueType="num">
                                      <p:cBhvr additive="base">
                                        <p:cTn id="108" dur="500"/>
                                        <p:tgtEl>
                                          <p:spTgt spid="22"/>
                                        </p:tgtEl>
                                        <p:attrNameLst>
                                          <p:attrName>ppt_y</p:attrName>
                                        </p:attrNameLst>
                                      </p:cBhvr>
                                      <p:tavLst>
                                        <p:tav tm="0">
                                          <p:val>
                                            <p:strVal val="#ppt_y+#ppt_h*1.125000"/>
                                          </p:val>
                                        </p:tav>
                                        <p:tav tm="100000">
                                          <p:val>
                                            <p:strVal val="#ppt_y"/>
                                          </p:val>
                                        </p:tav>
                                      </p:tavLst>
                                    </p:anim>
                                    <p:animEffect transition="in" filter="wipe(up)">
                                      <p:cBhvr>
                                        <p:cTn id="109" dur="500"/>
                                        <p:tgtEl>
                                          <p:spTgt spid="22"/>
                                        </p:tgtEl>
                                      </p:cBhvr>
                                    </p:animEffect>
                                  </p:childTnLst>
                                </p:cTn>
                              </p:par>
                            </p:childTnLst>
                          </p:cTn>
                        </p:par>
                        <p:par>
                          <p:cTn id="110" fill="hold">
                            <p:stCondLst>
                              <p:cond delay="12000"/>
                            </p:stCondLst>
                            <p:childTnLst>
                              <p:par>
                                <p:cTn id="111" presetID="12" presetClass="entr" presetSubtype="4" fill="hold" nodeType="after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additive="base">
                                        <p:cTn id="113" dur="500"/>
                                        <p:tgtEl>
                                          <p:spTgt spid="24"/>
                                        </p:tgtEl>
                                        <p:attrNameLst>
                                          <p:attrName>ppt_y</p:attrName>
                                        </p:attrNameLst>
                                      </p:cBhvr>
                                      <p:tavLst>
                                        <p:tav tm="0">
                                          <p:val>
                                            <p:strVal val="#ppt_y+#ppt_h*1.125000"/>
                                          </p:val>
                                        </p:tav>
                                        <p:tav tm="100000">
                                          <p:val>
                                            <p:strVal val="#ppt_y"/>
                                          </p:val>
                                        </p:tav>
                                      </p:tavLst>
                                    </p:anim>
                                    <p:animEffect transition="in" filter="wipe(up)">
                                      <p:cBhvr>
                                        <p:cTn id="114" dur="500"/>
                                        <p:tgtEl>
                                          <p:spTgt spid="24"/>
                                        </p:tgtEl>
                                      </p:cBhvr>
                                    </p:animEffect>
                                  </p:childTnLst>
                                </p:cTn>
                              </p:par>
                            </p:childTnLst>
                          </p:cTn>
                        </p:par>
                        <p:par>
                          <p:cTn id="115" fill="hold">
                            <p:stCondLst>
                              <p:cond delay="12500"/>
                            </p:stCondLst>
                            <p:childTnLst>
                              <p:par>
                                <p:cTn id="116" presetID="12" presetClass="entr" presetSubtype="4" fill="hold" nodeType="afterEffect">
                                  <p:stCondLst>
                                    <p:cond delay="0"/>
                                  </p:stCondLst>
                                  <p:childTnLst>
                                    <p:set>
                                      <p:cBhvr>
                                        <p:cTn id="117" dur="1" fill="hold">
                                          <p:stCondLst>
                                            <p:cond delay="0"/>
                                          </p:stCondLst>
                                        </p:cTn>
                                        <p:tgtEl>
                                          <p:spTgt spid="20"/>
                                        </p:tgtEl>
                                        <p:attrNameLst>
                                          <p:attrName>style.visibility</p:attrName>
                                        </p:attrNameLst>
                                      </p:cBhvr>
                                      <p:to>
                                        <p:strVal val="visible"/>
                                      </p:to>
                                    </p:set>
                                    <p:anim calcmode="lin" valueType="num">
                                      <p:cBhvr additive="base">
                                        <p:cTn id="118" dur="500"/>
                                        <p:tgtEl>
                                          <p:spTgt spid="20"/>
                                        </p:tgtEl>
                                        <p:attrNameLst>
                                          <p:attrName>ppt_y</p:attrName>
                                        </p:attrNameLst>
                                      </p:cBhvr>
                                      <p:tavLst>
                                        <p:tav tm="0">
                                          <p:val>
                                            <p:strVal val="#ppt_y+#ppt_h*1.125000"/>
                                          </p:val>
                                        </p:tav>
                                        <p:tav tm="100000">
                                          <p:val>
                                            <p:strVal val="#ppt_y"/>
                                          </p:val>
                                        </p:tav>
                                      </p:tavLst>
                                    </p:anim>
                                    <p:animEffect transition="in" filter="wipe(up)">
                                      <p:cBhvr>
                                        <p:cTn id="119" dur="500"/>
                                        <p:tgtEl>
                                          <p:spTgt spid="20"/>
                                        </p:tgtEl>
                                      </p:cBhvr>
                                    </p:animEffect>
                                  </p:childTnLst>
                                </p:cTn>
                              </p:par>
                            </p:childTnLst>
                          </p:cTn>
                        </p:par>
                        <p:par>
                          <p:cTn id="120" fill="hold">
                            <p:stCondLst>
                              <p:cond delay="13000"/>
                            </p:stCondLst>
                            <p:childTnLst>
                              <p:par>
                                <p:cTn id="121" presetID="10" presetClass="entr" presetSubtype="0" fill="hold" nodeType="afterEffect">
                                  <p:stCondLst>
                                    <p:cond delay="0"/>
                                  </p:stCondLst>
                                  <p:childTnLst>
                                    <p:set>
                                      <p:cBhvr>
                                        <p:cTn id="122" dur="1" fill="hold">
                                          <p:stCondLst>
                                            <p:cond delay="0"/>
                                          </p:stCondLst>
                                        </p:cTn>
                                        <p:tgtEl>
                                          <p:spTgt spid="9"/>
                                        </p:tgtEl>
                                        <p:attrNameLst>
                                          <p:attrName>style.visibility</p:attrName>
                                        </p:attrNameLst>
                                      </p:cBhvr>
                                      <p:to>
                                        <p:strVal val="visible"/>
                                      </p:to>
                                    </p:set>
                                    <p:animEffect transition="in" filter="fade">
                                      <p:cBhvr>
                                        <p:cTn id="123" dur="500"/>
                                        <p:tgtEl>
                                          <p:spTgt spid="9"/>
                                        </p:tgtEl>
                                      </p:cBhvr>
                                    </p:animEffect>
                                  </p:childTnLst>
                                </p:cTn>
                              </p:par>
                            </p:childTnLst>
                          </p:cTn>
                        </p:par>
                        <p:par>
                          <p:cTn id="124" fill="hold">
                            <p:stCondLst>
                              <p:cond delay="13500"/>
                            </p:stCondLst>
                            <p:childTnLst>
                              <p:par>
                                <p:cTn id="125" presetID="50" presetClass="entr" presetSubtype="0" decel="100000" fill="hold" grpId="0" nodeType="afterEffect">
                                  <p:stCondLst>
                                    <p:cond delay="0"/>
                                  </p:stCondLst>
                                  <p:childTnLst>
                                    <p:set>
                                      <p:cBhvr>
                                        <p:cTn id="126" dur="1" fill="hold">
                                          <p:stCondLst>
                                            <p:cond delay="0"/>
                                          </p:stCondLst>
                                        </p:cTn>
                                        <p:tgtEl>
                                          <p:spTgt spid="29"/>
                                        </p:tgtEl>
                                        <p:attrNameLst>
                                          <p:attrName>style.visibility</p:attrName>
                                        </p:attrNameLst>
                                      </p:cBhvr>
                                      <p:to>
                                        <p:strVal val="visible"/>
                                      </p:to>
                                    </p:set>
                                    <p:anim calcmode="lin" valueType="num">
                                      <p:cBhvr>
                                        <p:cTn id="127" dur="1000" fill="hold"/>
                                        <p:tgtEl>
                                          <p:spTgt spid="29"/>
                                        </p:tgtEl>
                                        <p:attrNameLst>
                                          <p:attrName>ppt_w</p:attrName>
                                        </p:attrNameLst>
                                      </p:cBhvr>
                                      <p:tavLst>
                                        <p:tav tm="0">
                                          <p:val>
                                            <p:strVal val="#ppt_w+.3"/>
                                          </p:val>
                                        </p:tav>
                                        <p:tav tm="100000">
                                          <p:val>
                                            <p:strVal val="#ppt_w"/>
                                          </p:val>
                                        </p:tav>
                                      </p:tavLst>
                                    </p:anim>
                                    <p:anim calcmode="lin" valueType="num">
                                      <p:cBhvr>
                                        <p:cTn id="128" dur="1000" fill="hold"/>
                                        <p:tgtEl>
                                          <p:spTgt spid="29"/>
                                        </p:tgtEl>
                                        <p:attrNameLst>
                                          <p:attrName>ppt_h</p:attrName>
                                        </p:attrNameLst>
                                      </p:cBhvr>
                                      <p:tavLst>
                                        <p:tav tm="0">
                                          <p:val>
                                            <p:strVal val="#ppt_h"/>
                                          </p:val>
                                        </p:tav>
                                        <p:tav tm="100000">
                                          <p:val>
                                            <p:strVal val="#ppt_h"/>
                                          </p:val>
                                        </p:tav>
                                      </p:tavLst>
                                    </p:anim>
                                    <p:animEffect transition="in" filter="fade">
                                      <p:cBhvr>
                                        <p:cTn id="129" dur="1000"/>
                                        <p:tgtEl>
                                          <p:spTgt spid="29"/>
                                        </p:tgtEl>
                                      </p:cBhvr>
                                    </p:animEffect>
                                  </p:childTnLst>
                                </p:cTn>
                              </p:par>
                            </p:childTnLst>
                          </p:cTn>
                        </p:par>
                        <p:par>
                          <p:cTn id="130" fill="hold">
                            <p:stCondLst>
                              <p:cond delay="14500"/>
                            </p:stCondLst>
                            <p:childTnLst>
                              <p:par>
                                <p:cTn id="131" presetID="12" presetClass="entr" presetSubtype="4" fill="hold" nodeType="afterEffect">
                                  <p:stCondLst>
                                    <p:cond delay="0"/>
                                  </p:stCondLst>
                                  <p:childTnLst>
                                    <p:set>
                                      <p:cBhvr>
                                        <p:cTn id="132" dur="1" fill="hold">
                                          <p:stCondLst>
                                            <p:cond delay="0"/>
                                          </p:stCondLst>
                                        </p:cTn>
                                        <p:tgtEl>
                                          <p:spTgt spid="33"/>
                                        </p:tgtEl>
                                        <p:attrNameLst>
                                          <p:attrName>style.visibility</p:attrName>
                                        </p:attrNameLst>
                                      </p:cBhvr>
                                      <p:to>
                                        <p:strVal val="visible"/>
                                      </p:to>
                                    </p:set>
                                    <p:anim calcmode="lin" valueType="num">
                                      <p:cBhvr additive="base">
                                        <p:cTn id="133" dur="500"/>
                                        <p:tgtEl>
                                          <p:spTgt spid="33"/>
                                        </p:tgtEl>
                                        <p:attrNameLst>
                                          <p:attrName>ppt_y</p:attrName>
                                        </p:attrNameLst>
                                      </p:cBhvr>
                                      <p:tavLst>
                                        <p:tav tm="0">
                                          <p:val>
                                            <p:strVal val="#ppt_y+#ppt_h*1.125000"/>
                                          </p:val>
                                        </p:tav>
                                        <p:tav tm="100000">
                                          <p:val>
                                            <p:strVal val="#ppt_y"/>
                                          </p:val>
                                        </p:tav>
                                      </p:tavLst>
                                    </p:anim>
                                    <p:animEffect transition="in" filter="wipe(up)">
                                      <p:cBhvr>
                                        <p:cTn id="134" dur="500"/>
                                        <p:tgtEl>
                                          <p:spTgt spid="33"/>
                                        </p:tgtEl>
                                      </p:cBhvr>
                                    </p:animEffect>
                                  </p:childTnLst>
                                </p:cTn>
                              </p:par>
                            </p:childTnLst>
                          </p:cTn>
                        </p:par>
                        <p:par>
                          <p:cTn id="135" fill="hold">
                            <p:stCondLst>
                              <p:cond delay="15000"/>
                            </p:stCondLst>
                            <p:childTnLst>
                              <p:par>
                                <p:cTn id="136" presetID="12" presetClass="entr" presetSubtype="4" fill="hold" nodeType="afterEffect">
                                  <p:stCondLst>
                                    <p:cond delay="0"/>
                                  </p:stCondLst>
                                  <p:childTnLst>
                                    <p:set>
                                      <p:cBhvr>
                                        <p:cTn id="137" dur="1" fill="hold">
                                          <p:stCondLst>
                                            <p:cond delay="0"/>
                                          </p:stCondLst>
                                        </p:cTn>
                                        <p:tgtEl>
                                          <p:spTgt spid="28"/>
                                        </p:tgtEl>
                                        <p:attrNameLst>
                                          <p:attrName>style.visibility</p:attrName>
                                        </p:attrNameLst>
                                      </p:cBhvr>
                                      <p:to>
                                        <p:strVal val="visible"/>
                                      </p:to>
                                    </p:set>
                                    <p:anim calcmode="lin" valueType="num">
                                      <p:cBhvr additive="base">
                                        <p:cTn id="138" dur="500"/>
                                        <p:tgtEl>
                                          <p:spTgt spid="28"/>
                                        </p:tgtEl>
                                        <p:attrNameLst>
                                          <p:attrName>ppt_y</p:attrName>
                                        </p:attrNameLst>
                                      </p:cBhvr>
                                      <p:tavLst>
                                        <p:tav tm="0">
                                          <p:val>
                                            <p:strVal val="#ppt_y+#ppt_h*1.125000"/>
                                          </p:val>
                                        </p:tav>
                                        <p:tav tm="100000">
                                          <p:val>
                                            <p:strVal val="#ppt_y"/>
                                          </p:val>
                                        </p:tav>
                                      </p:tavLst>
                                    </p:anim>
                                    <p:animEffect transition="in" filter="wipe(up)">
                                      <p:cBhvr>
                                        <p:cTn id="139" dur="500"/>
                                        <p:tgtEl>
                                          <p:spTgt spid="28"/>
                                        </p:tgtEl>
                                      </p:cBhvr>
                                    </p:animEffect>
                                  </p:childTnLst>
                                </p:cTn>
                              </p:par>
                            </p:childTnLst>
                          </p:cTn>
                        </p:par>
                        <p:par>
                          <p:cTn id="140" fill="hold">
                            <p:stCondLst>
                              <p:cond delay="15500"/>
                            </p:stCondLst>
                            <p:childTnLst>
                              <p:par>
                                <p:cTn id="141" presetID="12" presetClass="entr" presetSubtype="4" fill="hold" nodeType="afterEffect">
                                  <p:stCondLst>
                                    <p:cond delay="0"/>
                                  </p:stCondLst>
                                  <p:childTnLst>
                                    <p:set>
                                      <p:cBhvr>
                                        <p:cTn id="142" dur="1" fill="hold">
                                          <p:stCondLst>
                                            <p:cond delay="0"/>
                                          </p:stCondLst>
                                        </p:cTn>
                                        <p:tgtEl>
                                          <p:spTgt spid="31"/>
                                        </p:tgtEl>
                                        <p:attrNameLst>
                                          <p:attrName>style.visibility</p:attrName>
                                        </p:attrNameLst>
                                      </p:cBhvr>
                                      <p:to>
                                        <p:strVal val="visible"/>
                                      </p:to>
                                    </p:set>
                                    <p:anim calcmode="lin" valueType="num">
                                      <p:cBhvr additive="base">
                                        <p:cTn id="143" dur="500"/>
                                        <p:tgtEl>
                                          <p:spTgt spid="31"/>
                                        </p:tgtEl>
                                        <p:attrNameLst>
                                          <p:attrName>ppt_y</p:attrName>
                                        </p:attrNameLst>
                                      </p:cBhvr>
                                      <p:tavLst>
                                        <p:tav tm="0">
                                          <p:val>
                                            <p:strVal val="#ppt_y+#ppt_h*1.125000"/>
                                          </p:val>
                                        </p:tav>
                                        <p:tav tm="100000">
                                          <p:val>
                                            <p:strVal val="#ppt_y"/>
                                          </p:val>
                                        </p:tav>
                                      </p:tavLst>
                                    </p:anim>
                                    <p:animEffect transition="in" filter="wipe(up)">
                                      <p:cBhvr>
                                        <p:cTn id="144" dur="500"/>
                                        <p:tgtEl>
                                          <p:spTgt spid="31"/>
                                        </p:tgtEl>
                                      </p:cBhvr>
                                    </p:animEffect>
                                  </p:childTnLst>
                                </p:cTn>
                              </p:par>
                            </p:childTnLst>
                          </p:cTn>
                        </p:par>
                        <p:par>
                          <p:cTn id="145" fill="hold">
                            <p:stCondLst>
                              <p:cond delay="16000"/>
                            </p:stCondLst>
                            <p:childTnLst>
                              <p:par>
                                <p:cTn id="146" presetID="12" presetClass="entr" presetSubtype="4" fill="hold" nodeType="afterEffect">
                                  <p:stCondLst>
                                    <p:cond delay="0"/>
                                  </p:stCondLst>
                                  <p:childTnLst>
                                    <p:set>
                                      <p:cBhvr>
                                        <p:cTn id="147" dur="1" fill="hold">
                                          <p:stCondLst>
                                            <p:cond delay="0"/>
                                          </p:stCondLst>
                                        </p:cTn>
                                        <p:tgtEl>
                                          <p:spTgt spid="32"/>
                                        </p:tgtEl>
                                        <p:attrNameLst>
                                          <p:attrName>style.visibility</p:attrName>
                                        </p:attrNameLst>
                                      </p:cBhvr>
                                      <p:to>
                                        <p:strVal val="visible"/>
                                      </p:to>
                                    </p:set>
                                    <p:anim calcmode="lin" valueType="num">
                                      <p:cBhvr additive="base">
                                        <p:cTn id="148" dur="500"/>
                                        <p:tgtEl>
                                          <p:spTgt spid="32"/>
                                        </p:tgtEl>
                                        <p:attrNameLst>
                                          <p:attrName>ppt_y</p:attrName>
                                        </p:attrNameLst>
                                      </p:cBhvr>
                                      <p:tavLst>
                                        <p:tav tm="0">
                                          <p:val>
                                            <p:strVal val="#ppt_y+#ppt_h*1.125000"/>
                                          </p:val>
                                        </p:tav>
                                        <p:tav tm="100000">
                                          <p:val>
                                            <p:strVal val="#ppt_y"/>
                                          </p:val>
                                        </p:tav>
                                      </p:tavLst>
                                    </p:anim>
                                    <p:animEffect transition="in" filter="wipe(up)">
                                      <p:cBhvr>
                                        <p:cTn id="149" dur="500"/>
                                        <p:tgtEl>
                                          <p:spTgt spid="32"/>
                                        </p:tgtEl>
                                      </p:cBhvr>
                                    </p:animEffect>
                                  </p:childTnLst>
                                </p:cTn>
                              </p:par>
                            </p:childTnLst>
                          </p:cTn>
                        </p:par>
                        <p:par>
                          <p:cTn id="150" fill="hold">
                            <p:stCondLst>
                              <p:cond delay="16500"/>
                            </p:stCondLst>
                            <p:childTnLst>
                              <p:par>
                                <p:cTn id="151" presetID="12" presetClass="entr" presetSubtype="4" fill="hold" nodeType="afterEffect">
                                  <p:stCondLst>
                                    <p:cond delay="0"/>
                                  </p:stCondLst>
                                  <p:childTnLst>
                                    <p:set>
                                      <p:cBhvr>
                                        <p:cTn id="152" dur="1" fill="hold">
                                          <p:stCondLst>
                                            <p:cond delay="0"/>
                                          </p:stCondLst>
                                        </p:cTn>
                                        <p:tgtEl>
                                          <p:spTgt spid="30"/>
                                        </p:tgtEl>
                                        <p:attrNameLst>
                                          <p:attrName>style.visibility</p:attrName>
                                        </p:attrNameLst>
                                      </p:cBhvr>
                                      <p:to>
                                        <p:strVal val="visible"/>
                                      </p:to>
                                    </p:set>
                                    <p:anim calcmode="lin" valueType="num">
                                      <p:cBhvr additive="base">
                                        <p:cTn id="153" dur="500"/>
                                        <p:tgtEl>
                                          <p:spTgt spid="30"/>
                                        </p:tgtEl>
                                        <p:attrNameLst>
                                          <p:attrName>ppt_y</p:attrName>
                                        </p:attrNameLst>
                                      </p:cBhvr>
                                      <p:tavLst>
                                        <p:tav tm="0">
                                          <p:val>
                                            <p:strVal val="#ppt_y+#ppt_h*1.125000"/>
                                          </p:val>
                                        </p:tav>
                                        <p:tav tm="100000">
                                          <p:val>
                                            <p:strVal val="#ppt_y"/>
                                          </p:val>
                                        </p:tav>
                                      </p:tavLst>
                                    </p:anim>
                                    <p:animEffect transition="in" filter="wipe(up)">
                                      <p:cBhvr>
                                        <p:cTn id="154" dur="500"/>
                                        <p:tgtEl>
                                          <p:spTgt spid="30"/>
                                        </p:tgtEl>
                                      </p:cBhvr>
                                    </p:animEffect>
                                  </p:childTnLst>
                                </p:cTn>
                              </p:par>
                            </p:childTnLst>
                          </p:cTn>
                        </p:par>
                        <p:par>
                          <p:cTn id="155" fill="hold">
                            <p:stCondLst>
                              <p:cond delay="17000"/>
                            </p:stCondLst>
                            <p:childTnLst>
                              <p:par>
                                <p:cTn id="156" presetID="12" presetClass="entr" presetSubtype="4" fill="hold" nodeType="afterEffect">
                                  <p:stCondLst>
                                    <p:cond delay="0"/>
                                  </p:stCondLst>
                                  <p:childTnLst>
                                    <p:set>
                                      <p:cBhvr>
                                        <p:cTn id="157" dur="1" fill="hold">
                                          <p:stCondLst>
                                            <p:cond delay="0"/>
                                          </p:stCondLst>
                                        </p:cTn>
                                        <p:tgtEl>
                                          <p:spTgt spid="37"/>
                                        </p:tgtEl>
                                        <p:attrNameLst>
                                          <p:attrName>style.visibility</p:attrName>
                                        </p:attrNameLst>
                                      </p:cBhvr>
                                      <p:to>
                                        <p:strVal val="visible"/>
                                      </p:to>
                                    </p:set>
                                    <p:anim calcmode="lin" valueType="num">
                                      <p:cBhvr additive="base">
                                        <p:cTn id="158" dur="500"/>
                                        <p:tgtEl>
                                          <p:spTgt spid="37"/>
                                        </p:tgtEl>
                                        <p:attrNameLst>
                                          <p:attrName>ppt_y</p:attrName>
                                        </p:attrNameLst>
                                      </p:cBhvr>
                                      <p:tavLst>
                                        <p:tav tm="0">
                                          <p:val>
                                            <p:strVal val="#ppt_y+#ppt_h*1.125000"/>
                                          </p:val>
                                        </p:tav>
                                        <p:tav tm="100000">
                                          <p:val>
                                            <p:strVal val="#ppt_y"/>
                                          </p:val>
                                        </p:tav>
                                      </p:tavLst>
                                    </p:anim>
                                    <p:animEffect transition="in" filter="wipe(up)">
                                      <p:cBhvr>
                                        <p:cTn id="1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6"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496" t="2730" r="15581" b="12930"/>
          <a:stretch/>
        </p:blipFill>
        <p:spPr bwMode="auto">
          <a:xfrm>
            <a:off x="1116423" y="1"/>
            <a:ext cx="68227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8164" y="3670756"/>
            <a:ext cx="9152165" cy="1233416"/>
            <a:chOff x="-10886" y="4894342"/>
            <a:chExt cx="12202886" cy="1644554"/>
          </a:xfrm>
        </p:grpSpPr>
        <p:sp>
          <p:nvSpPr>
            <p:cNvPr id="3" name="Rectangle 2"/>
            <p:cNvSpPr/>
            <p:nvPr/>
          </p:nvSpPr>
          <p:spPr>
            <a:xfrm>
              <a:off x="-10886" y="4894342"/>
              <a:ext cx="12202886" cy="1644554"/>
            </a:xfrm>
            <a:prstGeom prst="rect">
              <a:avLst/>
            </a:prstGeom>
            <a:solidFill>
              <a:schemeClr val="tx2">
                <a:lumMod val="5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800" dirty="0">
                <a:solidFill>
                  <a:prstClr val="white"/>
                </a:solidFill>
                <a:latin typeface="Calibri"/>
                <a:ea typeface="Heiti TC Light"/>
                <a:cs typeface="Calibri"/>
              </a:endParaRPr>
            </a:p>
          </p:txBody>
        </p:sp>
        <p:sp>
          <p:nvSpPr>
            <p:cNvPr id="4" name="Rectangle 3"/>
            <p:cNvSpPr/>
            <p:nvPr/>
          </p:nvSpPr>
          <p:spPr>
            <a:xfrm>
              <a:off x="-10886" y="4962752"/>
              <a:ext cx="12202886" cy="1507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zh-TW" altLang="en-US" sz="5000" dirty="0" smtClean="0">
                  <a:solidFill>
                    <a:prstClr val="white"/>
                  </a:solidFill>
                  <a:latin typeface="Calibri"/>
                  <a:ea typeface="Heiti TC Light"/>
                  <a:cs typeface="Calibri"/>
                </a:rPr>
                <a:t>現金回贈</a:t>
              </a:r>
              <a:r>
                <a:rPr lang="en-US" altLang="zh-TW" sz="5000" dirty="0" smtClean="0">
                  <a:solidFill>
                    <a:prstClr val="white"/>
                  </a:solidFill>
                  <a:latin typeface="Calibri"/>
                  <a:ea typeface="Heiti TC Light"/>
                  <a:cs typeface="Calibri"/>
                </a:rPr>
                <a:t>Cashback</a:t>
              </a:r>
              <a:r>
                <a:rPr lang="zh-TW" altLang="en-US" sz="5000" dirty="0" smtClean="0">
                  <a:solidFill>
                    <a:prstClr val="white"/>
                  </a:solidFill>
                  <a:latin typeface="Calibri"/>
                  <a:ea typeface="Heiti TC Light"/>
                  <a:cs typeface="Calibri"/>
                </a:rPr>
                <a:t> </a:t>
              </a:r>
              <a:r>
                <a:rPr lang="en-US" altLang="zh-TW" sz="5000" dirty="0" smtClean="0">
                  <a:solidFill>
                    <a:prstClr val="white"/>
                  </a:solidFill>
                  <a:latin typeface="Calibri"/>
                  <a:ea typeface="Heiti TC Light"/>
                  <a:cs typeface="Calibri"/>
                </a:rPr>
                <a:t>2-25%</a:t>
              </a:r>
              <a:endParaRPr lang="en-US" sz="5000" dirty="0">
                <a:solidFill>
                  <a:prstClr val="white"/>
                </a:solidFill>
                <a:latin typeface="Calibri"/>
                <a:ea typeface="Heiti TC Light"/>
                <a:cs typeface="Calibri"/>
              </a:endParaRPr>
            </a:p>
          </p:txBody>
        </p:sp>
      </p:grpSp>
      <p:sp>
        <p:nvSpPr>
          <p:cNvPr id="6" name="Rectangle 5"/>
          <p:cNvSpPr/>
          <p:nvPr/>
        </p:nvSpPr>
        <p:spPr>
          <a:xfrm>
            <a:off x="2285996" y="1295401"/>
            <a:ext cx="990600" cy="177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783"/>
            <a:endParaRPr lang="en-US">
              <a:solidFill>
                <a:prstClr val="white"/>
              </a:solidFill>
              <a:latin typeface="Calibri"/>
              <a:ea typeface="Heiti TC Light"/>
              <a:cs typeface="Calibri"/>
            </a:endParaRPr>
          </a:p>
        </p:txBody>
      </p:sp>
    </p:spTree>
    <p:extLst>
      <p:ext uri="{BB962C8B-B14F-4D97-AF65-F5344CB8AC3E}">
        <p14:creationId xmlns:p14="http://schemas.microsoft.com/office/powerpoint/2010/main" val="3212104510"/>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757" y="170837"/>
            <a:ext cx="8195614" cy="442951"/>
          </a:xfrm>
          <a:prstGeom prst="rect">
            <a:avLst/>
          </a:prstGeom>
        </p:spPr>
      </p:pic>
      <p:grpSp>
        <p:nvGrpSpPr>
          <p:cNvPr id="4" name="Group 3"/>
          <p:cNvGrpSpPr/>
          <p:nvPr/>
        </p:nvGrpSpPr>
        <p:grpSpPr>
          <a:xfrm>
            <a:off x="2427403" y="1268678"/>
            <a:ext cx="4719148" cy="3517321"/>
            <a:chOff x="2428146" y="1495402"/>
            <a:chExt cx="4719148" cy="4689761"/>
          </a:xfrm>
        </p:grpSpPr>
        <p:grpSp>
          <p:nvGrpSpPr>
            <p:cNvPr id="7" name="Group 64"/>
            <p:cNvGrpSpPr>
              <a:grpSpLocks noChangeAspect="1"/>
            </p:cNvGrpSpPr>
            <p:nvPr/>
          </p:nvGrpSpPr>
          <p:grpSpPr>
            <a:xfrm>
              <a:off x="2428146" y="1495402"/>
              <a:ext cx="4719148" cy="4689761"/>
              <a:chOff x="405482" y="1543357"/>
              <a:chExt cx="4815454" cy="4785470"/>
            </a:xfrm>
          </p:grpSpPr>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468" y="1543357"/>
                <a:ext cx="4785468" cy="4785470"/>
              </a:xfrm>
              <a:prstGeom prst="rect">
                <a:avLst/>
              </a:prstGeom>
            </p:spPr>
          </p:pic>
          <p:grpSp>
            <p:nvGrpSpPr>
              <p:cNvPr id="10" name="Group 66"/>
              <p:cNvGrpSpPr>
                <a:grpSpLocks noChangeAspect="1"/>
              </p:cNvGrpSpPr>
              <p:nvPr/>
            </p:nvGrpSpPr>
            <p:grpSpPr>
              <a:xfrm>
                <a:off x="4286217" y="3895231"/>
                <a:ext cx="558133" cy="457211"/>
                <a:chOff x="4572712" y="2369167"/>
                <a:chExt cx="269965" cy="221149"/>
              </a:xfrm>
              <a:solidFill>
                <a:srgbClr val="13224F"/>
              </a:solidFill>
              <a:effectLst>
                <a:outerShdw blurRad="50800" dist="38100" dir="5400000" algn="t" rotWithShape="0">
                  <a:prstClr val="black">
                    <a:alpha val="40000"/>
                  </a:prstClr>
                </a:outerShdw>
              </a:effectLst>
            </p:grpSpPr>
            <p:sp>
              <p:nvSpPr>
                <p:cNvPr id="118" name="Freeform 7"/>
                <p:cNvSpPr>
                  <a:spLocks/>
                </p:cNvSpPr>
                <p:nvPr/>
              </p:nvSpPr>
              <p:spPr bwMode="auto">
                <a:xfrm>
                  <a:off x="4595360" y="2385921"/>
                  <a:ext cx="206550" cy="150783"/>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17" name="Freeform 6"/>
                <p:cNvSpPr>
                  <a:spLocks/>
                </p:cNvSpPr>
                <p:nvPr/>
              </p:nvSpPr>
              <p:spPr bwMode="auto">
                <a:xfrm>
                  <a:off x="4572712" y="2523301"/>
                  <a:ext cx="269965" cy="67015"/>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19" name="Freeform 8"/>
                <p:cNvSpPr>
                  <a:spLocks/>
                </p:cNvSpPr>
                <p:nvPr/>
              </p:nvSpPr>
              <p:spPr bwMode="auto">
                <a:xfrm>
                  <a:off x="4721283" y="2369167"/>
                  <a:ext cx="113240" cy="140731"/>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sp>
            <p:nvSpPr>
              <p:cNvPr id="68" name="TextBox 67"/>
              <p:cNvSpPr txBox="1"/>
              <p:nvPr/>
            </p:nvSpPr>
            <p:spPr>
              <a:xfrm>
                <a:off x="3850944" y="4359068"/>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食品</a:t>
                </a:r>
                <a:endParaRPr lang="en-US" sz="1050" b="1" dirty="0">
                  <a:solidFill>
                    <a:srgbClr val="122153"/>
                  </a:solidFill>
                  <a:latin typeface="Calibri"/>
                  <a:ea typeface="Heiti TC Light"/>
                  <a:cs typeface="Calibri"/>
                </a:endParaRPr>
              </a:p>
            </p:txBody>
          </p:sp>
          <p:sp>
            <p:nvSpPr>
              <p:cNvPr id="69" name="TextBox 68"/>
              <p:cNvSpPr txBox="1"/>
              <p:nvPr/>
            </p:nvSpPr>
            <p:spPr>
              <a:xfrm>
                <a:off x="3352775" y="5215977"/>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住房</a:t>
                </a:r>
                <a:endParaRPr lang="en-US" sz="1050" b="1" dirty="0">
                  <a:solidFill>
                    <a:srgbClr val="122153"/>
                  </a:solidFill>
                  <a:latin typeface="Calibri"/>
                  <a:ea typeface="Heiti TC Light"/>
                  <a:cs typeface="Calibri"/>
                </a:endParaRPr>
              </a:p>
            </p:txBody>
          </p:sp>
          <p:sp>
            <p:nvSpPr>
              <p:cNvPr id="70" name="TextBox 69"/>
              <p:cNvSpPr txBox="1"/>
              <p:nvPr/>
            </p:nvSpPr>
            <p:spPr>
              <a:xfrm>
                <a:off x="2124643" y="5732139"/>
                <a:ext cx="1458832"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服裝與服務</a:t>
                </a:r>
                <a:endParaRPr lang="en-US" sz="1000" b="1" dirty="0">
                  <a:solidFill>
                    <a:srgbClr val="122153"/>
                  </a:solidFill>
                  <a:latin typeface="Calibri"/>
                  <a:ea typeface="Heiti TC Light"/>
                  <a:cs typeface="Calibri"/>
                </a:endParaRPr>
              </a:p>
            </p:txBody>
          </p:sp>
          <p:sp>
            <p:nvSpPr>
              <p:cNvPr id="71" name="Freeform 70"/>
              <p:cNvSpPr>
                <a:spLocks noChangeAspect="1" noEditPoints="1"/>
              </p:cNvSpPr>
              <p:nvPr/>
            </p:nvSpPr>
            <p:spPr bwMode="auto">
              <a:xfrm>
                <a:off x="2672629" y="5284434"/>
                <a:ext cx="341470" cy="457211"/>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72" name="TextBox 71"/>
              <p:cNvSpPr txBox="1"/>
              <p:nvPr/>
            </p:nvSpPr>
            <p:spPr>
              <a:xfrm>
                <a:off x="922269" y="5268872"/>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交通</a:t>
                </a:r>
                <a:endParaRPr lang="en-US" sz="1000" b="1" dirty="0">
                  <a:solidFill>
                    <a:srgbClr val="122153"/>
                  </a:solidFill>
                  <a:latin typeface="Calibri"/>
                  <a:ea typeface="Heiti TC Light"/>
                  <a:cs typeface="Calibri"/>
                </a:endParaRPr>
              </a:p>
            </p:txBody>
          </p:sp>
          <p:sp>
            <p:nvSpPr>
              <p:cNvPr id="73" name="Freeform 25"/>
              <p:cNvSpPr>
                <a:spLocks noChangeAspect="1" noEditPoints="1"/>
              </p:cNvSpPr>
              <p:nvPr/>
            </p:nvSpPr>
            <p:spPr bwMode="auto">
              <a:xfrm>
                <a:off x="1457784" y="4869468"/>
                <a:ext cx="377372" cy="457211"/>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74" name="TextBox 73"/>
              <p:cNvSpPr txBox="1"/>
              <p:nvPr/>
            </p:nvSpPr>
            <p:spPr>
              <a:xfrm>
                <a:off x="405482" y="4336773"/>
                <a:ext cx="1354628"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健保</a:t>
                </a:r>
                <a:endParaRPr lang="en-US" sz="1000" b="1" dirty="0">
                  <a:solidFill>
                    <a:srgbClr val="122153"/>
                  </a:solidFill>
                  <a:latin typeface="Calibri"/>
                  <a:ea typeface="Heiti TC Light"/>
                  <a:cs typeface="Calibri"/>
                </a:endParaRPr>
              </a:p>
            </p:txBody>
          </p:sp>
          <p:sp>
            <p:nvSpPr>
              <p:cNvPr id="75" name="Freeform 30"/>
              <p:cNvSpPr>
                <a:spLocks noChangeAspect="1"/>
              </p:cNvSpPr>
              <p:nvPr/>
            </p:nvSpPr>
            <p:spPr bwMode="auto">
              <a:xfrm>
                <a:off x="865427" y="3872949"/>
                <a:ext cx="399548" cy="457211"/>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84" name="TextBox 83"/>
              <p:cNvSpPr txBox="1"/>
              <p:nvPr/>
            </p:nvSpPr>
            <p:spPr>
              <a:xfrm>
                <a:off x="505690" y="3169720"/>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娛樂</a:t>
                </a:r>
                <a:endParaRPr lang="en-US" sz="1000" b="1" dirty="0">
                  <a:solidFill>
                    <a:srgbClr val="122153"/>
                  </a:solidFill>
                  <a:latin typeface="Calibri"/>
                  <a:ea typeface="Heiti TC Light"/>
                  <a:cs typeface="Calibri"/>
                </a:endParaRPr>
              </a:p>
            </p:txBody>
          </p:sp>
          <p:sp>
            <p:nvSpPr>
              <p:cNvPr id="85" name="Freeform 51"/>
              <p:cNvSpPr>
                <a:spLocks noChangeAspect="1" noEditPoints="1"/>
              </p:cNvSpPr>
              <p:nvPr/>
            </p:nvSpPr>
            <p:spPr bwMode="auto">
              <a:xfrm>
                <a:off x="1067067" y="2657914"/>
                <a:ext cx="494453" cy="457211"/>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86" name="TextBox 85"/>
              <p:cNvSpPr txBox="1"/>
              <p:nvPr/>
            </p:nvSpPr>
            <p:spPr>
              <a:xfrm>
                <a:off x="1548940" y="2302425"/>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個人保養產品與服務</a:t>
                </a:r>
                <a:r>
                  <a:rPr lang="en-US" sz="1000" b="1" dirty="0" smtClean="0">
                    <a:solidFill>
                      <a:srgbClr val="122153"/>
                    </a:solidFill>
                    <a:latin typeface="Calibri"/>
                    <a:ea typeface="Heiti TC Light"/>
                    <a:cs typeface="Calibri"/>
                  </a:rPr>
                  <a:t> </a:t>
                </a:r>
                <a:endParaRPr lang="en-US" sz="1000" b="1" dirty="0">
                  <a:solidFill>
                    <a:srgbClr val="122153"/>
                  </a:solidFill>
                  <a:latin typeface="Calibri"/>
                  <a:ea typeface="Heiti TC Light"/>
                  <a:cs typeface="Calibri"/>
                </a:endParaRPr>
              </a:p>
            </p:txBody>
          </p:sp>
          <p:sp>
            <p:nvSpPr>
              <p:cNvPr id="99" name="TextBox 98"/>
              <p:cNvSpPr txBox="1"/>
              <p:nvPr/>
            </p:nvSpPr>
            <p:spPr>
              <a:xfrm>
                <a:off x="3627593" y="3134491"/>
                <a:ext cx="1458832"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閲讀</a:t>
                </a:r>
                <a:endParaRPr lang="en-US" sz="1050" b="1" dirty="0">
                  <a:solidFill>
                    <a:srgbClr val="122153"/>
                  </a:solidFill>
                  <a:latin typeface="Calibri"/>
                  <a:ea typeface="Heiti TC Light"/>
                  <a:cs typeface="Calibri"/>
                </a:endParaRPr>
              </a:p>
            </p:txBody>
          </p:sp>
          <p:sp>
            <p:nvSpPr>
              <p:cNvPr id="100" name="TextBox 99"/>
              <p:cNvSpPr txBox="1"/>
              <p:nvPr/>
            </p:nvSpPr>
            <p:spPr>
              <a:xfrm>
                <a:off x="2737172" y="2293157"/>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雜項開銷</a:t>
                </a:r>
                <a:endParaRPr lang="en-US" sz="1050" b="1" dirty="0">
                  <a:solidFill>
                    <a:srgbClr val="122153"/>
                  </a:solidFill>
                  <a:latin typeface="Calibri"/>
                  <a:ea typeface="Heiti TC Light"/>
                  <a:cs typeface="Calibri"/>
                </a:endParaRPr>
              </a:p>
            </p:txBody>
          </p:sp>
          <p:grpSp>
            <p:nvGrpSpPr>
              <p:cNvPr id="13" name="Group 100"/>
              <p:cNvGrpSpPr>
                <a:grpSpLocks noChangeAspect="1"/>
              </p:cNvGrpSpPr>
              <p:nvPr/>
            </p:nvGrpSpPr>
            <p:grpSpPr>
              <a:xfrm>
                <a:off x="3805559" y="4767151"/>
                <a:ext cx="414470" cy="457211"/>
                <a:chOff x="6109704" y="4881924"/>
                <a:chExt cx="258729" cy="285409"/>
              </a:xfrm>
              <a:solidFill>
                <a:srgbClr val="13224F"/>
              </a:solidFill>
            </p:grpSpPr>
            <p:sp>
              <p:nvSpPr>
                <p:cNvPr id="114" name="Freeform 13"/>
                <p:cNvSpPr>
                  <a:spLocks/>
                </p:cNvSpPr>
                <p:nvPr/>
              </p:nvSpPr>
              <p:spPr bwMode="auto">
                <a:xfrm>
                  <a:off x="6148030" y="4936021"/>
                  <a:ext cx="186103" cy="231312"/>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115" name="Freeform 14"/>
                <p:cNvSpPr>
                  <a:spLocks/>
                </p:cNvSpPr>
                <p:nvPr/>
              </p:nvSpPr>
              <p:spPr bwMode="auto">
                <a:xfrm>
                  <a:off x="6109704" y="4881924"/>
                  <a:ext cx="258729" cy="152963"/>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116" name="Freeform 15"/>
                <p:cNvSpPr>
                  <a:spLocks/>
                </p:cNvSpPr>
                <p:nvPr/>
              </p:nvSpPr>
              <p:spPr bwMode="auto">
                <a:xfrm>
                  <a:off x="6312451" y="4913637"/>
                  <a:ext cx="25722" cy="65290"/>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grpSp>
          <p:grpSp>
            <p:nvGrpSpPr>
              <p:cNvPr id="18" name="Group 101"/>
              <p:cNvGrpSpPr>
                <a:grpSpLocks noChangeAspect="1"/>
              </p:cNvGrpSpPr>
              <p:nvPr/>
            </p:nvGrpSpPr>
            <p:grpSpPr>
              <a:xfrm>
                <a:off x="3306090" y="1839545"/>
                <a:ext cx="348423" cy="457211"/>
                <a:chOff x="7925729" y="4804862"/>
                <a:chExt cx="312779" cy="410437"/>
              </a:xfrm>
              <a:solidFill>
                <a:srgbClr val="13224F"/>
              </a:solidFill>
            </p:grpSpPr>
            <p:sp>
              <p:nvSpPr>
                <p:cNvPr id="107" name="Freeform 85"/>
                <p:cNvSpPr>
                  <a:spLocks noEditPoints="1"/>
                </p:cNvSpPr>
                <p:nvPr/>
              </p:nvSpPr>
              <p:spPr bwMode="auto">
                <a:xfrm>
                  <a:off x="7925729" y="4864824"/>
                  <a:ext cx="312779" cy="29051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08" name="Freeform 86"/>
                <p:cNvSpPr>
                  <a:spLocks noEditPoints="1"/>
                </p:cNvSpPr>
                <p:nvPr/>
              </p:nvSpPr>
              <p:spPr bwMode="auto">
                <a:xfrm>
                  <a:off x="8028030" y="4804862"/>
                  <a:ext cx="113205" cy="52726"/>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09" name="Freeform 87"/>
                <p:cNvSpPr>
                  <a:spLocks noEditPoints="1"/>
                </p:cNvSpPr>
                <p:nvPr/>
              </p:nvSpPr>
              <p:spPr bwMode="auto">
                <a:xfrm>
                  <a:off x="8028030" y="5162573"/>
                  <a:ext cx="113205" cy="52726"/>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10" name="Freeform 88"/>
                <p:cNvSpPr>
                  <a:spLocks/>
                </p:cNvSpPr>
                <p:nvPr/>
              </p:nvSpPr>
              <p:spPr bwMode="auto">
                <a:xfrm>
                  <a:off x="8017969" y="4905143"/>
                  <a:ext cx="41927" cy="52726"/>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11" name="Freeform 89"/>
                <p:cNvSpPr>
                  <a:spLocks/>
                </p:cNvSpPr>
                <p:nvPr/>
              </p:nvSpPr>
              <p:spPr bwMode="auto">
                <a:xfrm>
                  <a:off x="8001198" y="4959939"/>
                  <a:ext cx="75469" cy="162314"/>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12" name="Freeform 90"/>
                <p:cNvSpPr>
                  <a:spLocks/>
                </p:cNvSpPr>
                <p:nvPr/>
              </p:nvSpPr>
              <p:spPr bwMode="auto">
                <a:xfrm>
                  <a:off x="8109371" y="4905143"/>
                  <a:ext cx="42766" cy="52726"/>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13" name="Freeform 91"/>
                <p:cNvSpPr>
                  <a:spLocks/>
                </p:cNvSpPr>
                <p:nvPr/>
              </p:nvSpPr>
              <p:spPr bwMode="auto">
                <a:xfrm>
                  <a:off x="8092600" y="4959939"/>
                  <a:ext cx="75469" cy="162314"/>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grpSp>
            <p:nvGrpSpPr>
              <p:cNvPr id="19" name="Group 102"/>
              <p:cNvGrpSpPr>
                <a:grpSpLocks noChangeAspect="1"/>
              </p:cNvGrpSpPr>
              <p:nvPr/>
            </p:nvGrpSpPr>
            <p:grpSpPr>
              <a:xfrm>
                <a:off x="4203225" y="2666349"/>
                <a:ext cx="301168" cy="457211"/>
                <a:chOff x="7974787" y="5890674"/>
                <a:chExt cx="260076" cy="394828"/>
              </a:xfrm>
              <a:solidFill>
                <a:srgbClr val="13224F"/>
              </a:solidFill>
            </p:grpSpPr>
            <p:sp>
              <p:nvSpPr>
                <p:cNvPr id="105" name="Freeform 79"/>
                <p:cNvSpPr>
                  <a:spLocks noEditPoints="1"/>
                </p:cNvSpPr>
                <p:nvPr/>
              </p:nvSpPr>
              <p:spPr bwMode="auto">
                <a:xfrm>
                  <a:off x="8017495" y="5890674"/>
                  <a:ext cx="183413" cy="136395"/>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06" name="Freeform 80"/>
                <p:cNvSpPr>
                  <a:spLocks noEditPoints="1"/>
                </p:cNvSpPr>
                <p:nvPr/>
              </p:nvSpPr>
              <p:spPr bwMode="auto">
                <a:xfrm>
                  <a:off x="7974787" y="6024677"/>
                  <a:ext cx="260076" cy="260825"/>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pic>
            <p:nvPicPr>
              <p:cNvPr id="104" name="Picture 103"/>
              <p:cNvPicPr>
                <a:picLocks noChangeAspect="1"/>
              </p:cNvPicPr>
              <p:nvPr/>
            </p:nvPicPr>
            <p:blipFill>
              <a:blip r:embed="rId4" cstate="print"/>
              <a:stretch>
                <a:fillRect/>
              </a:stretch>
            </p:blipFill>
            <p:spPr>
              <a:xfrm>
                <a:off x="1894855" y="1867360"/>
                <a:ext cx="666757" cy="388049"/>
              </a:xfrm>
              <a:prstGeom prst="rect">
                <a:avLst/>
              </a:prstGeom>
            </p:spPr>
          </p:pic>
        </p:grpSp>
        <p:pic>
          <p:nvPicPr>
            <p:cNvPr id="60" name="Picture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9808" y="3427333"/>
              <a:ext cx="2226624" cy="629128"/>
            </a:xfrm>
            <a:prstGeom prst="rect">
              <a:avLst/>
            </a:prstGeom>
          </p:spPr>
        </p:pic>
      </p:grpSp>
      <p:sp>
        <p:nvSpPr>
          <p:cNvPr id="3" name="Rectangle 2"/>
          <p:cNvSpPr/>
          <p:nvPr/>
        </p:nvSpPr>
        <p:spPr>
          <a:xfrm>
            <a:off x="2101944" y="824265"/>
            <a:ext cx="5034923" cy="369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srgbClr val="FFFFFF"/>
              </a:solidFill>
              <a:latin typeface="Calibri"/>
              <a:ea typeface="Heiti TC Light"/>
              <a:cs typeface="Calibri"/>
            </a:endParaRPr>
          </a:p>
        </p:txBody>
      </p:sp>
      <p:grpSp>
        <p:nvGrpSpPr>
          <p:cNvPr id="20" name="Group 156"/>
          <p:cNvGrpSpPr>
            <a:grpSpLocks noChangeAspect="1"/>
          </p:cNvGrpSpPr>
          <p:nvPr/>
        </p:nvGrpSpPr>
        <p:grpSpPr>
          <a:xfrm>
            <a:off x="2417409" y="1261202"/>
            <a:ext cx="4762506" cy="3517321"/>
            <a:chOff x="241915" y="1379806"/>
            <a:chExt cx="4859698" cy="4785470"/>
          </a:xfrm>
        </p:grpSpPr>
        <p:pic>
          <p:nvPicPr>
            <p:cNvPr id="158" name="Picture 1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905" y="1379806"/>
              <a:ext cx="4785468" cy="4785470"/>
            </a:xfrm>
            <a:prstGeom prst="rect">
              <a:avLst/>
            </a:prstGeom>
          </p:spPr>
        </p:pic>
        <p:grpSp>
          <p:nvGrpSpPr>
            <p:cNvPr id="21" name="Group 158"/>
            <p:cNvGrpSpPr>
              <a:grpSpLocks noChangeAspect="1"/>
            </p:cNvGrpSpPr>
            <p:nvPr/>
          </p:nvGrpSpPr>
          <p:grpSpPr>
            <a:xfrm>
              <a:off x="4182266" y="3721982"/>
              <a:ext cx="558133" cy="457211"/>
              <a:chOff x="4522432" y="2285367"/>
              <a:chExt cx="269965" cy="221149"/>
            </a:xfrm>
            <a:solidFill>
              <a:srgbClr val="13224F"/>
            </a:solidFill>
            <a:effectLst>
              <a:outerShdw blurRad="50800" dist="38100" dir="5400000" algn="t" rotWithShape="0">
                <a:prstClr val="black">
                  <a:alpha val="40000"/>
                </a:prstClr>
              </a:outerShdw>
            </a:effectLst>
          </p:grpSpPr>
          <p:sp>
            <p:nvSpPr>
              <p:cNvPr id="191" name="Freeform 6"/>
              <p:cNvSpPr>
                <a:spLocks/>
              </p:cNvSpPr>
              <p:nvPr/>
            </p:nvSpPr>
            <p:spPr bwMode="auto">
              <a:xfrm>
                <a:off x="4522432" y="2439501"/>
                <a:ext cx="269965" cy="67015"/>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92" name="Freeform 7"/>
              <p:cNvSpPr>
                <a:spLocks/>
              </p:cNvSpPr>
              <p:nvPr/>
            </p:nvSpPr>
            <p:spPr bwMode="auto">
              <a:xfrm>
                <a:off x="4545080" y="2302121"/>
                <a:ext cx="206550" cy="150783"/>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93" name="Freeform 8"/>
              <p:cNvSpPr>
                <a:spLocks/>
              </p:cNvSpPr>
              <p:nvPr/>
            </p:nvSpPr>
            <p:spPr bwMode="auto">
              <a:xfrm>
                <a:off x="4671003" y="2285367"/>
                <a:ext cx="113240" cy="140731"/>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sp>
          <p:nvSpPr>
            <p:cNvPr id="160" name="TextBox 159"/>
            <p:cNvSpPr txBox="1"/>
            <p:nvPr/>
          </p:nvSpPr>
          <p:spPr>
            <a:xfrm>
              <a:off x="3746984" y="4185804"/>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食品</a:t>
              </a:r>
              <a:endParaRPr lang="en-US" sz="1050" b="1" dirty="0">
                <a:solidFill>
                  <a:srgbClr val="122153"/>
                </a:solidFill>
                <a:latin typeface="Calibri"/>
                <a:ea typeface="Heiti TC Light"/>
                <a:cs typeface="Calibri"/>
              </a:endParaRPr>
            </a:p>
          </p:txBody>
        </p:sp>
        <p:sp>
          <p:nvSpPr>
            <p:cNvPr id="161" name="TextBox 160"/>
            <p:cNvSpPr txBox="1"/>
            <p:nvPr/>
          </p:nvSpPr>
          <p:spPr>
            <a:xfrm>
              <a:off x="3208511" y="5084297"/>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住房</a:t>
              </a:r>
              <a:endParaRPr lang="en-US" sz="1050" b="1" dirty="0">
                <a:solidFill>
                  <a:srgbClr val="122153"/>
                </a:solidFill>
                <a:latin typeface="Calibri"/>
                <a:ea typeface="Heiti TC Light"/>
                <a:cs typeface="Calibri"/>
              </a:endParaRPr>
            </a:p>
          </p:txBody>
        </p:sp>
        <p:sp>
          <p:nvSpPr>
            <p:cNvPr id="162" name="TextBox 161"/>
            <p:cNvSpPr txBox="1"/>
            <p:nvPr/>
          </p:nvSpPr>
          <p:spPr>
            <a:xfrm>
              <a:off x="1948499" y="5568592"/>
              <a:ext cx="1458832"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服裝與服務</a:t>
              </a:r>
              <a:endParaRPr lang="en-US" sz="1000" b="1" dirty="0">
                <a:solidFill>
                  <a:srgbClr val="122153"/>
                </a:solidFill>
                <a:latin typeface="Calibri"/>
                <a:ea typeface="Heiti TC Light"/>
                <a:cs typeface="Calibri"/>
              </a:endParaRPr>
            </a:p>
          </p:txBody>
        </p:sp>
        <p:sp>
          <p:nvSpPr>
            <p:cNvPr id="163" name="Freeform 162"/>
            <p:cNvSpPr>
              <a:spLocks noChangeAspect="1" noEditPoints="1"/>
            </p:cNvSpPr>
            <p:nvPr/>
          </p:nvSpPr>
          <p:spPr bwMode="auto">
            <a:xfrm>
              <a:off x="2496487" y="5120887"/>
              <a:ext cx="341470" cy="457211"/>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64" name="TextBox 163"/>
            <p:cNvSpPr txBox="1"/>
            <p:nvPr/>
          </p:nvSpPr>
          <p:spPr>
            <a:xfrm>
              <a:off x="770009" y="5105328"/>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交通</a:t>
              </a:r>
              <a:endParaRPr lang="en-US" sz="1000" b="1" dirty="0">
                <a:solidFill>
                  <a:srgbClr val="122153"/>
                </a:solidFill>
                <a:latin typeface="Calibri"/>
                <a:ea typeface="Heiti TC Light"/>
                <a:cs typeface="Calibri"/>
              </a:endParaRPr>
            </a:p>
          </p:txBody>
        </p:sp>
        <p:sp>
          <p:nvSpPr>
            <p:cNvPr id="165" name="Freeform 25"/>
            <p:cNvSpPr>
              <a:spLocks noChangeAspect="1" noEditPoints="1"/>
            </p:cNvSpPr>
            <p:nvPr/>
          </p:nvSpPr>
          <p:spPr bwMode="auto">
            <a:xfrm>
              <a:off x="1319386" y="4705921"/>
              <a:ext cx="377372" cy="457211"/>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66" name="TextBox 165"/>
            <p:cNvSpPr txBox="1"/>
            <p:nvPr/>
          </p:nvSpPr>
          <p:spPr>
            <a:xfrm>
              <a:off x="241915" y="4185804"/>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健保</a:t>
              </a:r>
              <a:endParaRPr lang="en-US" sz="1000" b="1" dirty="0">
                <a:solidFill>
                  <a:srgbClr val="122153"/>
                </a:solidFill>
                <a:latin typeface="Calibri"/>
                <a:ea typeface="Heiti TC Light"/>
                <a:cs typeface="Calibri"/>
              </a:endParaRPr>
            </a:p>
          </p:txBody>
        </p:sp>
        <p:sp>
          <p:nvSpPr>
            <p:cNvPr id="167" name="Freeform 30"/>
            <p:cNvSpPr>
              <a:spLocks noChangeAspect="1"/>
            </p:cNvSpPr>
            <p:nvPr/>
          </p:nvSpPr>
          <p:spPr bwMode="auto">
            <a:xfrm>
              <a:off x="701866" y="3721982"/>
              <a:ext cx="399548" cy="457211"/>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68" name="TextBox 167"/>
            <p:cNvSpPr txBox="1"/>
            <p:nvPr/>
          </p:nvSpPr>
          <p:spPr>
            <a:xfrm>
              <a:off x="342127" y="3018750"/>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娛樂</a:t>
              </a:r>
              <a:endParaRPr lang="en-US" sz="1000" b="1" dirty="0">
                <a:solidFill>
                  <a:srgbClr val="122153"/>
                </a:solidFill>
                <a:latin typeface="Calibri"/>
                <a:ea typeface="Heiti TC Light"/>
                <a:cs typeface="Calibri"/>
              </a:endParaRPr>
            </a:p>
          </p:txBody>
        </p:sp>
        <p:sp>
          <p:nvSpPr>
            <p:cNvPr id="169" name="Freeform 51"/>
            <p:cNvSpPr>
              <a:spLocks noChangeAspect="1" noEditPoints="1"/>
            </p:cNvSpPr>
            <p:nvPr/>
          </p:nvSpPr>
          <p:spPr bwMode="auto">
            <a:xfrm>
              <a:off x="903506" y="2506949"/>
              <a:ext cx="494453" cy="457211"/>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70" name="TextBox 169"/>
            <p:cNvSpPr txBox="1"/>
            <p:nvPr/>
          </p:nvSpPr>
          <p:spPr>
            <a:xfrm>
              <a:off x="1397959" y="2147086"/>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個人保養產品與服務</a:t>
              </a:r>
              <a:r>
                <a:rPr lang="en-US" sz="1000" b="1" dirty="0" smtClean="0">
                  <a:solidFill>
                    <a:srgbClr val="122153"/>
                  </a:solidFill>
                  <a:latin typeface="Calibri"/>
                  <a:ea typeface="Heiti TC Light"/>
                  <a:cs typeface="Calibri"/>
                </a:rPr>
                <a:t> </a:t>
              </a:r>
              <a:endParaRPr lang="en-US" sz="1000" b="1" dirty="0">
                <a:solidFill>
                  <a:srgbClr val="122153"/>
                </a:solidFill>
                <a:latin typeface="Calibri"/>
                <a:ea typeface="Heiti TC Light"/>
                <a:cs typeface="Calibri"/>
              </a:endParaRPr>
            </a:p>
          </p:txBody>
        </p:sp>
        <p:sp>
          <p:nvSpPr>
            <p:cNvPr id="171" name="TextBox 170"/>
            <p:cNvSpPr txBox="1"/>
            <p:nvPr/>
          </p:nvSpPr>
          <p:spPr>
            <a:xfrm>
              <a:off x="3469037" y="2981490"/>
              <a:ext cx="1458832"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閲讀</a:t>
              </a:r>
              <a:endParaRPr lang="en-US" sz="1050" b="1" dirty="0">
                <a:solidFill>
                  <a:srgbClr val="122153"/>
                </a:solidFill>
                <a:latin typeface="Calibri"/>
                <a:ea typeface="Heiti TC Light"/>
                <a:cs typeface="Calibri"/>
              </a:endParaRPr>
            </a:p>
          </p:txBody>
        </p:sp>
        <p:sp>
          <p:nvSpPr>
            <p:cNvPr id="172" name="TextBox 171"/>
            <p:cNvSpPr txBox="1"/>
            <p:nvPr/>
          </p:nvSpPr>
          <p:spPr>
            <a:xfrm>
              <a:off x="2584535" y="2141252"/>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雜項開銷</a:t>
              </a:r>
              <a:endParaRPr lang="en-US" sz="1050" b="1" dirty="0">
                <a:solidFill>
                  <a:srgbClr val="122153"/>
                </a:solidFill>
                <a:latin typeface="Calibri"/>
                <a:ea typeface="Heiti TC Light"/>
                <a:cs typeface="Calibri"/>
              </a:endParaRPr>
            </a:p>
          </p:txBody>
        </p:sp>
        <p:grpSp>
          <p:nvGrpSpPr>
            <p:cNvPr id="22" name="Group 172"/>
            <p:cNvGrpSpPr>
              <a:grpSpLocks noChangeAspect="1"/>
            </p:cNvGrpSpPr>
            <p:nvPr/>
          </p:nvGrpSpPr>
          <p:grpSpPr>
            <a:xfrm>
              <a:off x="3666958" y="4635482"/>
              <a:ext cx="414470" cy="457211"/>
              <a:chOff x="6023184" y="4799730"/>
              <a:chExt cx="258729" cy="285409"/>
            </a:xfrm>
            <a:solidFill>
              <a:srgbClr val="13224F"/>
            </a:solidFill>
          </p:grpSpPr>
          <p:sp>
            <p:nvSpPr>
              <p:cNvPr id="188" name="Freeform 13"/>
              <p:cNvSpPr>
                <a:spLocks/>
              </p:cNvSpPr>
              <p:nvPr/>
            </p:nvSpPr>
            <p:spPr bwMode="auto">
              <a:xfrm>
                <a:off x="6057983" y="4853827"/>
                <a:ext cx="186103" cy="231312"/>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189" name="Freeform 14"/>
              <p:cNvSpPr>
                <a:spLocks/>
              </p:cNvSpPr>
              <p:nvPr/>
            </p:nvSpPr>
            <p:spPr bwMode="auto">
              <a:xfrm>
                <a:off x="6023184" y="4799730"/>
                <a:ext cx="258729" cy="152963"/>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190" name="Freeform 15"/>
              <p:cNvSpPr>
                <a:spLocks/>
              </p:cNvSpPr>
              <p:nvPr/>
            </p:nvSpPr>
            <p:spPr bwMode="auto">
              <a:xfrm>
                <a:off x="6225931" y="4831442"/>
                <a:ext cx="25722" cy="65290"/>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grpSp>
        <p:grpSp>
          <p:nvGrpSpPr>
            <p:cNvPr id="23" name="Group 173"/>
            <p:cNvGrpSpPr>
              <a:grpSpLocks noChangeAspect="1"/>
            </p:cNvGrpSpPr>
            <p:nvPr/>
          </p:nvGrpSpPr>
          <p:grpSpPr>
            <a:xfrm>
              <a:off x="3146675" y="1680134"/>
              <a:ext cx="348423" cy="457211"/>
              <a:chOff x="7782623" y="4661756"/>
              <a:chExt cx="312779" cy="410437"/>
            </a:xfrm>
            <a:solidFill>
              <a:srgbClr val="13224F"/>
            </a:solidFill>
          </p:grpSpPr>
          <p:sp>
            <p:nvSpPr>
              <p:cNvPr id="181" name="Freeform 85"/>
              <p:cNvSpPr>
                <a:spLocks noEditPoints="1"/>
              </p:cNvSpPr>
              <p:nvPr/>
            </p:nvSpPr>
            <p:spPr bwMode="auto">
              <a:xfrm>
                <a:off x="7782623" y="4721719"/>
                <a:ext cx="312779" cy="29051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82" name="Freeform 86"/>
              <p:cNvSpPr>
                <a:spLocks noEditPoints="1"/>
              </p:cNvSpPr>
              <p:nvPr/>
            </p:nvSpPr>
            <p:spPr bwMode="auto">
              <a:xfrm>
                <a:off x="7884926" y="4661756"/>
                <a:ext cx="113205" cy="52726"/>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83" name="Freeform 87"/>
              <p:cNvSpPr>
                <a:spLocks noEditPoints="1"/>
              </p:cNvSpPr>
              <p:nvPr/>
            </p:nvSpPr>
            <p:spPr bwMode="auto">
              <a:xfrm>
                <a:off x="7884926" y="5019467"/>
                <a:ext cx="113205" cy="52726"/>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84" name="Freeform 88"/>
              <p:cNvSpPr>
                <a:spLocks/>
              </p:cNvSpPr>
              <p:nvPr/>
            </p:nvSpPr>
            <p:spPr bwMode="auto">
              <a:xfrm>
                <a:off x="7874863" y="4762039"/>
                <a:ext cx="41927" cy="52726"/>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85" name="Freeform 89"/>
              <p:cNvSpPr>
                <a:spLocks/>
              </p:cNvSpPr>
              <p:nvPr/>
            </p:nvSpPr>
            <p:spPr bwMode="auto">
              <a:xfrm>
                <a:off x="7858092" y="4816833"/>
                <a:ext cx="75469" cy="162314"/>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86" name="Freeform 90"/>
              <p:cNvSpPr>
                <a:spLocks/>
              </p:cNvSpPr>
              <p:nvPr/>
            </p:nvSpPr>
            <p:spPr bwMode="auto">
              <a:xfrm>
                <a:off x="7966265" y="4762039"/>
                <a:ext cx="42766" cy="52726"/>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87" name="Freeform 91"/>
              <p:cNvSpPr>
                <a:spLocks/>
              </p:cNvSpPr>
              <p:nvPr/>
            </p:nvSpPr>
            <p:spPr bwMode="auto">
              <a:xfrm>
                <a:off x="7949494" y="4816833"/>
                <a:ext cx="75469" cy="162314"/>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grpSp>
          <p:nvGrpSpPr>
            <p:cNvPr id="24" name="Group 174"/>
            <p:cNvGrpSpPr>
              <a:grpSpLocks noChangeAspect="1"/>
            </p:cNvGrpSpPr>
            <p:nvPr/>
          </p:nvGrpSpPr>
          <p:grpSpPr>
            <a:xfrm>
              <a:off x="4050752" y="2506949"/>
              <a:ext cx="301169" cy="457211"/>
              <a:chOff x="7843130" y="5753019"/>
              <a:chExt cx="260077" cy="394828"/>
            </a:xfrm>
            <a:solidFill>
              <a:srgbClr val="13224F"/>
            </a:solidFill>
          </p:grpSpPr>
          <p:sp>
            <p:nvSpPr>
              <p:cNvPr id="179" name="Freeform 79"/>
              <p:cNvSpPr>
                <a:spLocks noEditPoints="1"/>
              </p:cNvSpPr>
              <p:nvPr/>
            </p:nvSpPr>
            <p:spPr bwMode="auto">
              <a:xfrm>
                <a:off x="7885829" y="5753019"/>
                <a:ext cx="183413" cy="136395"/>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80" name="Freeform 80"/>
              <p:cNvSpPr>
                <a:spLocks noEditPoints="1"/>
              </p:cNvSpPr>
              <p:nvPr/>
            </p:nvSpPr>
            <p:spPr bwMode="auto">
              <a:xfrm>
                <a:off x="7843130" y="5887022"/>
                <a:ext cx="260077" cy="260825"/>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sp>
          <p:nvSpPr>
            <p:cNvPr id="176" name="Rectangle 175"/>
            <p:cNvSpPr/>
            <p:nvPr/>
          </p:nvSpPr>
          <p:spPr>
            <a:xfrm>
              <a:off x="2142326" y="4486150"/>
              <a:ext cx="1083496" cy="471084"/>
            </a:xfrm>
            <a:prstGeom prst="rect">
              <a:avLst/>
            </a:prstGeom>
          </p:spPr>
          <p:txBody>
            <a:bodyPr wrap="none" lIns="68579" tIns="34289" rIns="68579" bIns="34289">
              <a:spAutoFit/>
            </a:bodyPr>
            <a:lstStyle/>
            <a:p>
              <a:pPr defTabSz="457189"/>
              <a:r>
                <a:rPr lang="zh-CN" altLang="en-US" sz="1800" dirty="0">
                  <a:solidFill>
                    <a:srgbClr val="129AC2"/>
                  </a:solidFill>
                  <a:latin typeface="Calibri"/>
                  <a:ea typeface="Heiti TC Light"/>
                  <a:cs typeface="Calibri"/>
                </a:rPr>
                <a:t>為您而設</a:t>
              </a:r>
              <a:endParaRPr lang="en-US" sz="1800" dirty="0">
                <a:solidFill>
                  <a:srgbClr val="129AC2"/>
                </a:solidFill>
                <a:latin typeface="Calibri"/>
                <a:ea typeface="Heiti TC Light"/>
                <a:cs typeface="Calibri"/>
              </a:endParaRPr>
            </a:p>
          </p:txBody>
        </p:sp>
        <p:pic>
          <p:nvPicPr>
            <p:cNvPr id="177" name="Picture 176"/>
            <p:cNvPicPr>
              <a:picLocks noChangeAspect="1"/>
            </p:cNvPicPr>
            <p:nvPr/>
          </p:nvPicPr>
          <p:blipFill>
            <a:blip r:embed="rId4" cstate="print"/>
            <a:stretch>
              <a:fillRect/>
            </a:stretch>
          </p:blipFill>
          <p:spPr>
            <a:xfrm>
              <a:off x="1743876" y="1691232"/>
              <a:ext cx="666757" cy="388049"/>
            </a:xfrm>
            <a:prstGeom prst="rect">
              <a:avLst/>
            </a:prstGeom>
          </p:spPr>
        </p:pic>
        <p:pic>
          <p:nvPicPr>
            <p:cNvPr id="178" name="Picture 1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8579" y="3363419"/>
              <a:ext cx="2213736" cy="1112984"/>
            </a:xfrm>
            <a:prstGeom prst="rect">
              <a:avLst/>
            </a:prstGeom>
          </p:spPr>
        </p:pic>
      </p:grpSp>
      <p:sp>
        <p:nvSpPr>
          <p:cNvPr id="2" name="Rectangle 1"/>
          <p:cNvSpPr/>
          <p:nvPr/>
        </p:nvSpPr>
        <p:spPr>
          <a:xfrm>
            <a:off x="1861097" y="710570"/>
            <a:ext cx="5627077" cy="41108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srgbClr val="FFFFFF"/>
              </a:solidFill>
              <a:latin typeface="Calibri"/>
              <a:ea typeface="Heiti TC Light"/>
              <a:cs typeface="Calibri"/>
            </a:endParaRPr>
          </a:p>
        </p:txBody>
      </p:sp>
      <p:pic>
        <p:nvPicPr>
          <p:cNvPr id="5" name="圖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4102" y="3968050"/>
            <a:ext cx="1574612" cy="730560"/>
          </a:xfrm>
          <a:prstGeom prst="rect">
            <a:avLst/>
          </a:prstGeom>
        </p:spPr>
      </p:pic>
      <p:pic>
        <p:nvPicPr>
          <p:cNvPr id="6" name="圖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737" y="2215619"/>
            <a:ext cx="1402953" cy="1052215"/>
          </a:xfrm>
          <a:prstGeom prst="rect">
            <a:avLst/>
          </a:prstGeom>
        </p:spPr>
      </p:pic>
      <p:pic>
        <p:nvPicPr>
          <p:cNvPr id="9" name="圖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6032" y="693217"/>
            <a:ext cx="1270384" cy="582391"/>
          </a:xfrm>
          <a:prstGeom prst="rect">
            <a:avLst/>
          </a:prstGeom>
        </p:spPr>
      </p:pic>
      <p:pic>
        <p:nvPicPr>
          <p:cNvPr id="11" name="圖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35973" y="2911825"/>
            <a:ext cx="1008112" cy="990470"/>
          </a:xfrm>
          <a:prstGeom prst="rect">
            <a:avLst/>
          </a:prstGeom>
        </p:spPr>
      </p:pic>
      <p:pic>
        <p:nvPicPr>
          <p:cNvPr id="12" name="圖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48014" y="1822426"/>
            <a:ext cx="1396075" cy="1047056"/>
          </a:xfrm>
          <a:prstGeom prst="rect">
            <a:avLst/>
          </a:prstGeom>
        </p:spPr>
      </p:pic>
      <p:pic>
        <p:nvPicPr>
          <p:cNvPr id="14" name="圖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71037" y="623051"/>
            <a:ext cx="1514500" cy="451341"/>
          </a:xfrm>
          <a:prstGeom prst="rect">
            <a:avLst/>
          </a:prstGeom>
        </p:spPr>
      </p:pic>
      <p:pic>
        <p:nvPicPr>
          <p:cNvPr id="15" name="圖片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714" y="3426885"/>
            <a:ext cx="1713975" cy="909019"/>
          </a:xfrm>
          <a:prstGeom prst="rect">
            <a:avLst/>
          </a:prstGeom>
        </p:spPr>
      </p:pic>
      <p:pic>
        <p:nvPicPr>
          <p:cNvPr id="16" name="圖片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55943" y="1298627"/>
            <a:ext cx="1333500" cy="428625"/>
          </a:xfrm>
          <a:prstGeom prst="rect">
            <a:avLst/>
          </a:prstGeom>
        </p:spPr>
      </p:pic>
      <p:pic>
        <p:nvPicPr>
          <p:cNvPr id="17" name="圖片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0737" y="809215"/>
            <a:ext cx="1507077" cy="1145378"/>
          </a:xfrm>
          <a:prstGeom prst="rect">
            <a:avLst/>
          </a:prstGeom>
        </p:spPr>
      </p:pic>
      <p:pic>
        <p:nvPicPr>
          <p:cNvPr id="8" name="圖片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28607" y="4227934"/>
            <a:ext cx="1152127" cy="884250"/>
          </a:xfrm>
          <a:prstGeom prst="rect">
            <a:avLst/>
          </a:prstGeom>
        </p:spPr>
      </p:pic>
      <p:sp>
        <p:nvSpPr>
          <p:cNvPr id="239" name="TextBox 238"/>
          <p:cNvSpPr txBox="1"/>
          <p:nvPr/>
        </p:nvSpPr>
        <p:spPr>
          <a:xfrm>
            <a:off x="3324115" y="123478"/>
            <a:ext cx="5700507" cy="523220"/>
          </a:xfrm>
          <a:prstGeom prst="rect">
            <a:avLst/>
          </a:prstGeom>
          <a:noFill/>
        </p:spPr>
        <p:txBody>
          <a:bodyPr wrap="square" rtlCol="0">
            <a:spAutoFit/>
          </a:bodyPr>
          <a:lstStyle/>
          <a:p>
            <a:pPr defTabSz="457189"/>
            <a:r>
              <a:rPr lang="en-US" sz="2800" b="1" dirty="0" smtClean="0">
                <a:solidFill>
                  <a:srgbClr val="4F81BD"/>
                </a:solidFill>
                <a:latin typeface="Calibri"/>
                <a:ea typeface="Heiti TC Light"/>
                <a:cs typeface="Calibri"/>
              </a:rPr>
              <a:t>CONVERT SPENDING INTO EARNING</a:t>
            </a:r>
            <a:endParaRPr lang="en-US" sz="2800" b="1" dirty="0">
              <a:solidFill>
                <a:srgbClr val="4F81BD"/>
              </a:solidFill>
              <a:latin typeface="Calibri"/>
              <a:ea typeface="Heiti TC Light"/>
              <a:cs typeface="Calibri"/>
            </a:endParaRPr>
          </a:p>
        </p:txBody>
      </p:sp>
      <p:grpSp>
        <p:nvGrpSpPr>
          <p:cNvPr id="25" name="Group 221"/>
          <p:cNvGrpSpPr>
            <a:grpSpLocks noChangeAspect="1"/>
          </p:cNvGrpSpPr>
          <p:nvPr/>
        </p:nvGrpSpPr>
        <p:grpSpPr>
          <a:xfrm>
            <a:off x="1043608" y="602186"/>
            <a:ext cx="7200800" cy="4501473"/>
            <a:chOff x="-600474" y="980074"/>
            <a:chExt cx="6466303" cy="5389746"/>
          </a:xfrm>
        </p:grpSpPr>
        <p:pic>
          <p:nvPicPr>
            <p:cNvPr id="223" name="Picture 2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905" y="1379806"/>
              <a:ext cx="4785470" cy="4785470"/>
            </a:xfrm>
            <a:prstGeom prst="rect">
              <a:avLst/>
            </a:prstGeom>
          </p:spPr>
        </p:pic>
        <p:grpSp>
          <p:nvGrpSpPr>
            <p:cNvPr id="26" name="Group 223"/>
            <p:cNvGrpSpPr>
              <a:grpSpLocks noChangeAspect="1"/>
            </p:cNvGrpSpPr>
            <p:nvPr/>
          </p:nvGrpSpPr>
          <p:grpSpPr>
            <a:xfrm>
              <a:off x="4182267" y="3721981"/>
              <a:ext cx="558134" cy="457211"/>
              <a:chOff x="4522432" y="2285367"/>
              <a:chExt cx="269965" cy="221149"/>
            </a:xfrm>
            <a:solidFill>
              <a:srgbClr val="13224F"/>
            </a:solidFill>
            <a:effectLst>
              <a:outerShdw blurRad="50800" dist="38100" dir="5400000" algn="t" rotWithShape="0">
                <a:prstClr val="black">
                  <a:alpha val="40000"/>
                </a:prstClr>
              </a:outerShdw>
            </a:effectLst>
          </p:grpSpPr>
          <p:sp>
            <p:nvSpPr>
              <p:cNvPr id="264" name="Freeform 6"/>
              <p:cNvSpPr>
                <a:spLocks/>
              </p:cNvSpPr>
              <p:nvPr/>
            </p:nvSpPr>
            <p:spPr bwMode="auto">
              <a:xfrm>
                <a:off x="4522432" y="2439501"/>
                <a:ext cx="269965" cy="67015"/>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65" name="Freeform 7"/>
              <p:cNvSpPr>
                <a:spLocks/>
              </p:cNvSpPr>
              <p:nvPr/>
            </p:nvSpPr>
            <p:spPr bwMode="auto">
              <a:xfrm>
                <a:off x="4545080" y="2302121"/>
                <a:ext cx="206550" cy="150783"/>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66" name="Freeform 8"/>
              <p:cNvSpPr>
                <a:spLocks/>
              </p:cNvSpPr>
              <p:nvPr/>
            </p:nvSpPr>
            <p:spPr bwMode="auto">
              <a:xfrm>
                <a:off x="4671003" y="2285367"/>
                <a:ext cx="113240" cy="140731"/>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sp>
          <p:nvSpPr>
            <p:cNvPr id="225" name="TextBox 224"/>
            <p:cNvSpPr txBox="1"/>
            <p:nvPr/>
          </p:nvSpPr>
          <p:spPr>
            <a:xfrm>
              <a:off x="4511199" y="4095993"/>
              <a:ext cx="1354630" cy="700168"/>
            </a:xfrm>
            <a:prstGeom prst="rect">
              <a:avLst/>
            </a:prstGeom>
            <a:noFill/>
          </p:spPr>
          <p:txBody>
            <a:bodyPr wrap="square" rtlCol="0" anchor="ctr">
              <a:spAutoFit/>
            </a:bodyPr>
            <a:lstStyle/>
            <a:p>
              <a:pPr algn="ctr" defTabSz="457189"/>
              <a:r>
                <a:rPr lang="zh-CN" altLang="en-US" sz="1800" b="1" dirty="0" smtClean="0">
                  <a:solidFill>
                    <a:srgbClr val="122153"/>
                  </a:solidFill>
                  <a:latin typeface="Calibri"/>
                  <a:ea typeface="Heiti TC Light"/>
                  <a:cs typeface="Calibri"/>
                </a:rPr>
                <a:t>食品</a:t>
              </a:r>
              <a:endParaRPr lang="en-US" altLang="zh-CN" sz="1800" b="1" dirty="0" smtClean="0">
                <a:solidFill>
                  <a:srgbClr val="122153"/>
                </a:solidFill>
                <a:latin typeface="Calibri"/>
                <a:ea typeface="Heiti TC Light"/>
                <a:cs typeface="Calibri"/>
              </a:endParaRPr>
            </a:p>
            <a:p>
              <a:pPr algn="ctr" defTabSz="457189"/>
              <a:r>
                <a:rPr lang="en-US" b="1" dirty="0" smtClean="0">
                  <a:solidFill>
                    <a:srgbClr val="122153"/>
                  </a:solidFill>
                  <a:latin typeface="Calibri"/>
                  <a:ea typeface="Heiti TC Light"/>
                  <a:cs typeface="Calibri"/>
                </a:rPr>
                <a:t>Food</a:t>
              </a:r>
              <a:endParaRPr lang="en-US" b="1" dirty="0">
                <a:solidFill>
                  <a:srgbClr val="122153"/>
                </a:solidFill>
                <a:latin typeface="Calibri"/>
                <a:ea typeface="Heiti TC Light"/>
                <a:cs typeface="Calibri"/>
              </a:endParaRPr>
            </a:p>
          </p:txBody>
        </p:sp>
        <p:sp>
          <p:nvSpPr>
            <p:cNvPr id="226" name="TextBox 225"/>
            <p:cNvSpPr txBox="1"/>
            <p:nvPr/>
          </p:nvSpPr>
          <p:spPr>
            <a:xfrm>
              <a:off x="3386743" y="5669652"/>
              <a:ext cx="1354630" cy="700168"/>
            </a:xfrm>
            <a:prstGeom prst="rect">
              <a:avLst/>
            </a:prstGeom>
            <a:noFill/>
          </p:spPr>
          <p:txBody>
            <a:bodyPr wrap="square" rtlCol="0" anchor="ctr">
              <a:spAutoFit/>
            </a:bodyPr>
            <a:lstStyle/>
            <a:p>
              <a:pPr algn="ctr" defTabSz="457189"/>
              <a:r>
                <a:rPr lang="zh-CN" altLang="en-US" sz="1800" b="1" dirty="0" smtClean="0">
                  <a:solidFill>
                    <a:srgbClr val="122153"/>
                  </a:solidFill>
                  <a:latin typeface="Calibri"/>
                  <a:ea typeface="Heiti TC Light"/>
                  <a:cs typeface="Calibri"/>
                </a:rPr>
                <a:t>住房</a:t>
              </a:r>
              <a:endParaRPr lang="en-US" altLang="zh-CN" sz="1800" b="1" dirty="0" smtClean="0">
                <a:solidFill>
                  <a:srgbClr val="122153"/>
                </a:solidFill>
                <a:latin typeface="Calibri"/>
                <a:ea typeface="Heiti TC Light"/>
                <a:cs typeface="Calibri"/>
              </a:endParaRPr>
            </a:p>
            <a:p>
              <a:pPr algn="ctr" defTabSz="457189"/>
              <a:r>
                <a:rPr lang="en-US" b="1" dirty="0" smtClean="0">
                  <a:solidFill>
                    <a:srgbClr val="122153"/>
                  </a:solidFill>
                  <a:latin typeface="Calibri"/>
                  <a:ea typeface="Heiti TC Light"/>
                  <a:cs typeface="Calibri"/>
                </a:rPr>
                <a:t>Housing</a:t>
              </a:r>
              <a:endParaRPr lang="en-US" b="1" dirty="0">
                <a:solidFill>
                  <a:srgbClr val="122153"/>
                </a:solidFill>
                <a:latin typeface="Calibri"/>
                <a:ea typeface="Heiti TC Light"/>
                <a:cs typeface="Calibri"/>
              </a:endParaRPr>
            </a:p>
          </p:txBody>
        </p:sp>
        <p:sp>
          <p:nvSpPr>
            <p:cNvPr id="227" name="TextBox 226"/>
            <p:cNvSpPr txBox="1"/>
            <p:nvPr/>
          </p:nvSpPr>
          <p:spPr>
            <a:xfrm>
              <a:off x="1751416" y="5645558"/>
              <a:ext cx="1786544" cy="700169"/>
            </a:xfrm>
            <a:prstGeom prst="rect">
              <a:avLst/>
            </a:prstGeom>
            <a:noFill/>
          </p:spPr>
          <p:txBody>
            <a:bodyPr wrap="square" rtlCol="0" anchor="ctr">
              <a:spAutoFit/>
            </a:bodyPr>
            <a:lstStyle/>
            <a:p>
              <a:pPr algn="ctr" defTabSz="457189"/>
              <a:r>
                <a:rPr lang="zh-CN" altLang="en-US" sz="1800" b="1" dirty="0" smtClean="0">
                  <a:solidFill>
                    <a:srgbClr val="122153"/>
                  </a:solidFill>
                  <a:latin typeface="Calibri"/>
                  <a:ea typeface="Heiti TC Light"/>
                  <a:cs typeface="Calibri"/>
                </a:rPr>
                <a:t>服裝與服務</a:t>
              </a:r>
              <a:endParaRPr lang="en-US" altLang="zh-CN" sz="1800" b="1" dirty="0" smtClean="0">
                <a:solidFill>
                  <a:srgbClr val="122153"/>
                </a:solidFill>
                <a:latin typeface="Calibri"/>
                <a:ea typeface="Heiti TC Light"/>
                <a:cs typeface="Calibri"/>
              </a:endParaRPr>
            </a:p>
            <a:p>
              <a:pPr algn="ctr" defTabSz="457189"/>
              <a:r>
                <a:rPr lang="en-US" b="1" dirty="0" smtClean="0">
                  <a:solidFill>
                    <a:srgbClr val="122153"/>
                  </a:solidFill>
                  <a:latin typeface="Calibri"/>
                  <a:ea typeface="Heiti TC Light"/>
                  <a:cs typeface="Calibri"/>
                </a:rPr>
                <a:t>Clothing and services</a:t>
              </a:r>
              <a:endParaRPr lang="en-US" b="1" dirty="0">
                <a:solidFill>
                  <a:srgbClr val="122153"/>
                </a:solidFill>
                <a:latin typeface="Calibri"/>
                <a:ea typeface="Heiti TC Light"/>
                <a:cs typeface="Calibri"/>
              </a:endParaRPr>
            </a:p>
          </p:txBody>
        </p:sp>
        <p:sp>
          <p:nvSpPr>
            <p:cNvPr id="228" name="Freeform 227"/>
            <p:cNvSpPr>
              <a:spLocks noChangeAspect="1" noEditPoints="1"/>
            </p:cNvSpPr>
            <p:nvPr/>
          </p:nvSpPr>
          <p:spPr bwMode="auto">
            <a:xfrm>
              <a:off x="2496487" y="5120886"/>
              <a:ext cx="341470" cy="457211"/>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29" name="TextBox 228"/>
            <p:cNvSpPr txBox="1"/>
            <p:nvPr/>
          </p:nvSpPr>
          <p:spPr>
            <a:xfrm>
              <a:off x="328829" y="4853993"/>
              <a:ext cx="1354630" cy="700168"/>
            </a:xfrm>
            <a:prstGeom prst="rect">
              <a:avLst/>
            </a:prstGeom>
            <a:noFill/>
          </p:spPr>
          <p:txBody>
            <a:bodyPr wrap="square" rtlCol="0" anchor="ctr">
              <a:spAutoFit/>
            </a:bodyPr>
            <a:lstStyle/>
            <a:p>
              <a:pPr algn="ctr" defTabSz="457189"/>
              <a:r>
                <a:rPr lang="zh-CN" altLang="en-US" sz="1800" b="1" dirty="0" smtClean="0">
                  <a:solidFill>
                    <a:srgbClr val="122153"/>
                  </a:solidFill>
                  <a:latin typeface="Calibri"/>
                  <a:ea typeface="Heiti TC Light"/>
                  <a:cs typeface="Calibri"/>
                </a:rPr>
                <a:t>交通</a:t>
              </a:r>
              <a:endParaRPr lang="en-US" altLang="zh-CN" sz="1800" b="1" dirty="0" smtClean="0">
                <a:solidFill>
                  <a:srgbClr val="122153"/>
                </a:solidFill>
                <a:latin typeface="Calibri"/>
                <a:ea typeface="Heiti TC Light"/>
                <a:cs typeface="Calibri"/>
              </a:endParaRPr>
            </a:p>
            <a:p>
              <a:pPr algn="ctr" defTabSz="457189"/>
              <a:r>
                <a:rPr lang="en-US" b="1" dirty="0" smtClean="0">
                  <a:solidFill>
                    <a:srgbClr val="122153"/>
                  </a:solidFill>
                  <a:latin typeface="Calibri"/>
                  <a:ea typeface="Heiti TC Light"/>
                  <a:cs typeface="Calibri"/>
                </a:rPr>
                <a:t>Transportation</a:t>
              </a:r>
              <a:endParaRPr lang="en-US" b="1" dirty="0">
                <a:solidFill>
                  <a:srgbClr val="122153"/>
                </a:solidFill>
                <a:latin typeface="Calibri"/>
                <a:ea typeface="Heiti TC Light"/>
                <a:cs typeface="Calibri"/>
              </a:endParaRPr>
            </a:p>
          </p:txBody>
        </p:sp>
        <p:sp>
          <p:nvSpPr>
            <p:cNvPr id="240" name="Freeform 25"/>
            <p:cNvSpPr>
              <a:spLocks noChangeAspect="1" noEditPoints="1"/>
            </p:cNvSpPr>
            <p:nvPr/>
          </p:nvSpPr>
          <p:spPr bwMode="auto">
            <a:xfrm>
              <a:off x="1319385" y="4705920"/>
              <a:ext cx="377372" cy="457211"/>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41" name="TextBox 240"/>
            <p:cNvSpPr txBox="1"/>
            <p:nvPr/>
          </p:nvSpPr>
          <p:spPr>
            <a:xfrm>
              <a:off x="-600474" y="3853532"/>
              <a:ext cx="1354630" cy="700168"/>
            </a:xfrm>
            <a:prstGeom prst="rect">
              <a:avLst/>
            </a:prstGeom>
            <a:noFill/>
          </p:spPr>
          <p:txBody>
            <a:bodyPr wrap="square" rtlCol="0" anchor="ctr">
              <a:spAutoFit/>
            </a:bodyPr>
            <a:lstStyle/>
            <a:p>
              <a:pPr algn="ctr" defTabSz="457189"/>
              <a:r>
                <a:rPr lang="zh-CN" altLang="en-US" sz="1800" b="1" dirty="0" smtClean="0">
                  <a:solidFill>
                    <a:srgbClr val="122153"/>
                  </a:solidFill>
                  <a:latin typeface="Calibri"/>
                  <a:ea typeface="Heiti TC Light"/>
                  <a:cs typeface="Calibri"/>
                </a:rPr>
                <a:t>健保</a:t>
              </a:r>
              <a:endParaRPr lang="en-US" altLang="zh-CN" sz="1800" b="1" dirty="0" smtClean="0">
                <a:solidFill>
                  <a:srgbClr val="122153"/>
                </a:solidFill>
                <a:latin typeface="Calibri"/>
                <a:ea typeface="Heiti TC Light"/>
                <a:cs typeface="Calibri"/>
              </a:endParaRPr>
            </a:p>
            <a:p>
              <a:pPr algn="ctr" defTabSz="457189"/>
              <a:r>
                <a:rPr lang="en-US" b="1" dirty="0" smtClean="0">
                  <a:solidFill>
                    <a:srgbClr val="122153"/>
                  </a:solidFill>
                  <a:latin typeface="Calibri"/>
                  <a:ea typeface="Heiti TC Light"/>
                  <a:cs typeface="Calibri"/>
                </a:rPr>
                <a:t>Healthcare </a:t>
              </a:r>
              <a:endParaRPr lang="en-US" b="1" dirty="0">
                <a:solidFill>
                  <a:srgbClr val="122153"/>
                </a:solidFill>
                <a:latin typeface="Calibri"/>
                <a:ea typeface="Heiti TC Light"/>
                <a:cs typeface="Calibri"/>
              </a:endParaRPr>
            </a:p>
          </p:txBody>
        </p:sp>
        <p:sp>
          <p:nvSpPr>
            <p:cNvPr id="242" name="Freeform 30"/>
            <p:cNvSpPr>
              <a:spLocks noChangeAspect="1"/>
            </p:cNvSpPr>
            <p:nvPr/>
          </p:nvSpPr>
          <p:spPr bwMode="auto">
            <a:xfrm>
              <a:off x="701865" y="3721981"/>
              <a:ext cx="399548" cy="457211"/>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43" name="TextBox 242"/>
            <p:cNvSpPr txBox="1"/>
            <p:nvPr/>
          </p:nvSpPr>
          <p:spPr>
            <a:xfrm>
              <a:off x="-277159" y="2614075"/>
              <a:ext cx="1354630" cy="700168"/>
            </a:xfrm>
            <a:prstGeom prst="rect">
              <a:avLst/>
            </a:prstGeom>
            <a:noFill/>
          </p:spPr>
          <p:txBody>
            <a:bodyPr wrap="square" rtlCol="0" anchor="ctr">
              <a:spAutoFit/>
            </a:bodyPr>
            <a:lstStyle/>
            <a:p>
              <a:pPr algn="ctr" defTabSz="457189"/>
              <a:r>
                <a:rPr lang="zh-CN" altLang="en-US" sz="1800" b="1" dirty="0" smtClean="0">
                  <a:solidFill>
                    <a:srgbClr val="122153"/>
                  </a:solidFill>
                  <a:latin typeface="Calibri"/>
                  <a:ea typeface="Heiti TC Light"/>
                  <a:cs typeface="Calibri"/>
                </a:rPr>
                <a:t>娛樂</a:t>
              </a:r>
              <a:endParaRPr lang="en-US" altLang="zh-CN" sz="1800" b="1" dirty="0" smtClean="0">
                <a:solidFill>
                  <a:srgbClr val="122153"/>
                </a:solidFill>
                <a:latin typeface="Calibri"/>
                <a:ea typeface="Heiti TC Light"/>
                <a:cs typeface="Calibri"/>
              </a:endParaRPr>
            </a:p>
            <a:p>
              <a:pPr algn="ctr" defTabSz="457189"/>
              <a:r>
                <a:rPr lang="en-US" b="1" dirty="0" smtClean="0">
                  <a:solidFill>
                    <a:srgbClr val="122153"/>
                  </a:solidFill>
                  <a:latin typeface="Calibri"/>
                  <a:ea typeface="Heiti TC Light"/>
                  <a:cs typeface="Calibri"/>
                </a:rPr>
                <a:t>Entertainment</a:t>
              </a:r>
              <a:endParaRPr lang="en-US" b="1" dirty="0">
                <a:solidFill>
                  <a:srgbClr val="122153"/>
                </a:solidFill>
                <a:latin typeface="Calibri"/>
                <a:ea typeface="Heiti TC Light"/>
                <a:cs typeface="Calibri"/>
              </a:endParaRPr>
            </a:p>
          </p:txBody>
        </p:sp>
        <p:sp>
          <p:nvSpPr>
            <p:cNvPr id="244" name="Freeform 51"/>
            <p:cNvSpPr>
              <a:spLocks noChangeAspect="1" noEditPoints="1"/>
            </p:cNvSpPr>
            <p:nvPr/>
          </p:nvSpPr>
          <p:spPr bwMode="auto">
            <a:xfrm>
              <a:off x="903506" y="2506949"/>
              <a:ext cx="494453" cy="457211"/>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45" name="TextBox 244"/>
            <p:cNvSpPr txBox="1"/>
            <p:nvPr/>
          </p:nvSpPr>
          <p:spPr>
            <a:xfrm>
              <a:off x="-77927" y="1500254"/>
              <a:ext cx="2937929" cy="700170"/>
            </a:xfrm>
            <a:prstGeom prst="rect">
              <a:avLst/>
            </a:prstGeom>
            <a:noFill/>
          </p:spPr>
          <p:txBody>
            <a:bodyPr wrap="square" rtlCol="0" anchor="ctr">
              <a:spAutoFit/>
            </a:bodyPr>
            <a:lstStyle/>
            <a:p>
              <a:pPr algn="ctr" defTabSz="457189"/>
              <a:r>
                <a:rPr lang="zh-CN" altLang="en-US" sz="1800" b="1" dirty="0" smtClean="0">
                  <a:solidFill>
                    <a:srgbClr val="122153"/>
                  </a:solidFill>
                  <a:latin typeface="Calibri"/>
                  <a:ea typeface="Heiti TC Light"/>
                  <a:cs typeface="Calibri"/>
                </a:rPr>
                <a:t>個人保養產品與服務</a:t>
              </a:r>
              <a:endParaRPr lang="en-US" altLang="zh-CN" sz="1800" b="1" dirty="0" smtClean="0">
                <a:solidFill>
                  <a:srgbClr val="122153"/>
                </a:solidFill>
                <a:latin typeface="Calibri"/>
                <a:ea typeface="Heiti TC Light"/>
                <a:cs typeface="Calibri"/>
              </a:endParaRPr>
            </a:p>
            <a:p>
              <a:pPr algn="ctr" defTabSz="457189"/>
              <a:r>
                <a:rPr lang="en-US" b="1" dirty="0" smtClean="0">
                  <a:solidFill>
                    <a:srgbClr val="122153"/>
                  </a:solidFill>
                  <a:latin typeface="Calibri"/>
                  <a:ea typeface="Heiti TC Light"/>
                  <a:cs typeface="Calibri"/>
                </a:rPr>
                <a:t>Personal care products and services </a:t>
              </a:r>
              <a:endParaRPr lang="en-US" b="1" dirty="0">
                <a:solidFill>
                  <a:srgbClr val="122153"/>
                </a:solidFill>
                <a:latin typeface="Calibri"/>
                <a:ea typeface="Heiti TC Light"/>
                <a:cs typeface="Calibri"/>
              </a:endParaRPr>
            </a:p>
          </p:txBody>
        </p:sp>
        <p:sp>
          <p:nvSpPr>
            <p:cNvPr id="246" name="TextBox 245"/>
            <p:cNvSpPr txBox="1"/>
            <p:nvPr/>
          </p:nvSpPr>
          <p:spPr>
            <a:xfrm>
              <a:off x="4249253" y="1929364"/>
              <a:ext cx="1458833" cy="700168"/>
            </a:xfrm>
            <a:prstGeom prst="rect">
              <a:avLst/>
            </a:prstGeom>
            <a:noFill/>
          </p:spPr>
          <p:txBody>
            <a:bodyPr wrap="square" rtlCol="0" anchor="ctr">
              <a:spAutoFit/>
            </a:bodyPr>
            <a:lstStyle/>
            <a:p>
              <a:pPr algn="ctr" defTabSz="457189"/>
              <a:r>
                <a:rPr lang="zh-TW" altLang="en-US" sz="1800" b="1" dirty="0" smtClean="0">
                  <a:solidFill>
                    <a:srgbClr val="122153"/>
                  </a:solidFill>
                  <a:latin typeface="Calibri"/>
                  <a:ea typeface="Heiti TC Light"/>
                  <a:cs typeface="Calibri"/>
                </a:rPr>
                <a:t>閱</a:t>
              </a:r>
              <a:r>
                <a:rPr lang="zh-CN" altLang="en-US" sz="1800" b="1" dirty="0" smtClean="0">
                  <a:solidFill>
                    <a:srgbClr val="122153"/>
                  </a:solidFill>
                  <a:latin typeface="Calibri"/>
                  <a:ea typeface="Heiti TC Light"/>
                  <a:cs typeface="Calibri"/>
                </a:rPr>
                <a:t>讀</a:t>
              </a:r>
              <a:endParaRPr lang="en-US" altLang="zh-CN" sz="1800" b="1" dirty="0" smtClean="0">
                <a:solidFill>
                  <a:srgbClr val="122153"/>
                </a:solidFill>
                <a:latin typeface="Calibri"/>
                <a:ea typeface="Heiti TC Light"/>
                <a:cs typeface="Calibri"/>
              </a:endParaRPr>
            </a:p>
            <a:p>
              <a:pPr algn="ctr" defTabSz="457189"/>
              <a:r>
                <a:rPr lang="en-US" b="1" dirty="0" smtClean="0">
                  <a:solidFill>
                    <a:srgbClr val="122153"/>
                  </a:solidFill>
                  <a:latin typeface="Calibri"/>
                  <a:ea typeface="Heiti TC Light"/>
                  <a:cs typeface="Calibri"/>
                </a:rPr>
                <a:t>Reading</a:t>
              </a:r>
              <a:endParaRPr lang="en-US" b="1" dirty="0">
                <a:solidFill>
                  <a:srgbClr val="122153"/>
                </a:solidFill>
                <a:latin typeface="Calibri"/>
                <a:ea typeface="Heiti TC Light"/>
                <a:cs typeface="Calibri"/>
              </a:endParaRPr>
            </a:p>
          </p:txBody>
        </p:sp>
        <p:sp>
          <p:nvSpPr>
            <p:cNvPr id="247" name="TextBox 246"/>
            <p:cNvSpPr txBox="1"/>
            <p:nvPr/>
          </p:nvSpPr>
          <p:spPr>
            <a:xfrm>
              <a:off x="3347265" y="980074"/>
              <a:ext cx="1354630" cy="700168"/>
            </a:xfrm>
            <a:prstGeom prst="rect">
              <a:avLst/>
            </a:prstGeom>
            <a:noFill/>
          </p:spPr>
          <p:txBody>
            <a:bodyPr wrap="square" rtlCol="0" anchor="ctr">
              <a:spAutoFit/>
            </a:bodyPr>
            <a:lstStyle/>
            <a:p>
              <a:pPr algn="ctr" defTabSz="457189"/>
              <a:r>
                <a:rPr lang="zh-CN" altLang="en-US" sz="1800" b="1" dirty="0" smtClean="0">
                  <a:solidFill>
                    <a:srgbClr val="122153"/>
                  </a:solidFill>
                  <a:latin typeface="Calibri"/>
                  <a:ea typeface="Heiti TC Light"/>
                  <a:cs typeface="Calibri"/>
                </a:rPr>
                <a:t>雜項開銷</a:t>
              </a:r>
              <a:endParaRPr lang="en-US" altLang="zh-CN" sz="1800" b="1" dirty="0" smtClean="0">
                <a:solidFill>
                  <a:srgbClr val="122153"/>
                </a:solidFill>
                <a:latin typeface="Calibri"/>
                <a:ea typeface="Heiti TC Light"/>
                <a:cs typeface="Calibri"/>
              </a:endParaRPr>
            </a:p>
            <a:p>
              <a:pPr algn="ctr" defTabSz="457189"/>
              <a:r>
                <a:rPr lang="en-US" b="1" dirty="0" smtClean="0">
                  <a:solidFill>
                    <a:srgbClr val="122153"/>
                  </a:solidFill>
                  <a:latin typeface="Calibri"/>
                  <a:ea typeface="Heiti TC Light"/>
                  <a:cs typeface="Calibri"/>
                </a:rPr>
                <a:t>Miscellaneous</a:t>
              </a:r>
            </a:p>
          </p:txBody>
        </p:sp>
        <p:grpSp>
          <p:nvGrpSpPr>
            <p:cNvPr id="27" name="Group 247"/>
            <p:cNvGrpSpPr>
              <a:grpSpLocks noChangeAspect="1"/>
            </p:cNvGrpSpPr>
            <p:nvPr/>
          </p:nvGrpSpPr>
          <p:grpSpPr>
            <a:xfrm>
              <a:off x="3666959" y="4635481"/>
              <a:ext cx="414470" cy="457211"/>
              <a:chOff x="6023184" y="4799730"/>
              <a:chExt cx="258729" cy="285409"/>
            </a:xfrm>
            <a:solidFill>
              <a:srgbClr val="13224F"/>
            </a:solidFill>
          </p:grpSpPr>
          <p:sp>
            <p:nvSpPr>
              <p:cNvPr id="261" name="Freeform 13"/>
              <p:cNvSpPr>
                <a:spLocks/>
              </p:cNvSpPr>
              <p:nvPr/>
            </p:nvSpPr>
            <p:spPr bwMode="auto">
              <a:xfrm>
                <a:off x="6057983" y="4853827"/>
                <a:ext cx="186103" cy="231312"/>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262" name="Freeform 14"/>
              <p:cNvSpPr>
                <a:spLocks/>
              </p:cNvSpPr>
              <p:nvPr/>
            </p:nvSpPr>
            <p:spPr bwMode="auto">
              <a:xfrm>
                <a:off x="6023184" y="4799730"/>
                <a:ext cx="258729" cy="152963"/>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263" name="Freeform 15"/>
              <p:cNvSpPr>
                <a:spLocks/>
              </p:cNvSpPr>
              <p:nvPr/>
            </p:nvSpPr>
            <p:spPr bwMode="auto">
              <a:xfrm>
                <a:off x="6225931" y="4831442"/>
                <a:ext cx="25722" cy="65290"/>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grpSp>
        <p:grpSp>
          <p:nvGrpSpPr>
            <p:cNvPr id="28" name="Group 248"/>
            <p:cNvGrpSpPr>
              <a:grpSpLocks noChangeAspect="1"/>
            </p:cNvGrpSpPr>
            <p:nvPr/>
          </p:nvGrpSpPr>
          <p:grpSpPr>
            <a:xfrm>
              <a:off x="3146672" y="1680134"/>
              <a:ext cx="348423" cy="457211"/>
              <a:chOff x="7782619" y="4661756"/>
              <a:chExt cx="312779" cy="410437"/>
            </a:xfrm>
            <a:solidFill>
              <a:srgbClr val="13224F"/>
            </a:solidFill>
          </p:grpSpPr>
          <p:sp>
            <p:nvSpPr>
              <p:cNvPr id="254" name="Freeform 85"/>
              <p:cNvSpPr>
                <a:spLocks noEditPoints="1"/>
              </p:cNvSpPr>
              <p:nvPr/>
            </p:nvSpPr>
            <p:spPr bwMode="auto">
              <a:xfrm>
                <a:off x="7782619" y="4721717"/>
                <a:ext cx="312779" cy="29051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55" name="Freeform 86"/>
              <p:cNvSpPr>
                <a:spLocks noEditPoints="1"/>
              </p:cNvSpPr>
              <p:nvPr/>
            </p:nvSpPr>
            <p:spPr bwMode="auto">
              <a:xfrm>
                <a:off x="7884926" y="4661756"/>
                <a:ext cx="113205" cy="52726"/>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56" name="Freeform 87"/>
              <p:cNvSpPr>
                <a:spLocks noEditPoints="1"/>
              </p:cNvSpPr>
              <p:nvPr/>
            </p:nvSpPr>
            <p:spPr bwMode="auto">
              <a:xfrm>
                <a:off x="7884926" y="5019467"/>
                <a:ext cx="113205" cy="52726"/>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57" name="Freeform 88"/>
              <p:cNvSpPr>
                <a:spLocks/>
              </p:cNvSpPr>
              <p:nvPr/>
            </p:nvSpPr>
            <p:spPr bwMode="auto">
              <a:xfrm>
                <a:off x="7874863" y="4762039"/>
                <a:ext cx="41927" cy="52726"/>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58" name="Freeform 89"/>
              <p:cNvSpPr>
                <a:spLocks/>
              </p:cNvSpPr>
              <p:nvPr/>
            </p:nvSpPr>
            <p:spPr bwMode="auto">
              <a:xfrm>
                <a:off x="7858092" y="4816833"/>
                <a:ext cx="75469" cy="162314"/>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59" name="Freeform 90"/>
              <p:cNvSpPr>
                <a:spLocks/>
              </p:cNvSpPr>
              <p:nvPr/>
            </p:nvSpPr>
            <p:spPr bwMode="auto">
              <a:xfrm>
                <a:off x="7966265" y="4762039"/>
                <a:ext cx="42766" cy="52726"/>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60" name="Freeform 259"/>
              <p:cNvSpPr>
                <a:spLocks/>
              </p:cNvSpPr>
              <p:nvPr/>
            </p:nvSpPr>
            <p:spPr bwMode="auto">
              <a:xfrm>
                <a:off x="7949494" y="4816833"/>
                <a:ext cx="75469" cy="162314"/>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grpSp>
          <p:nvGrpSpPr>
            <p:cNvPr id="29" name="Group 249"/>
            <p:cNvGrpSpPr>
              <a:grpSpLocks noChangeAspect="1"/>
            </p:cNvGrpSpPr>
            <p:nvPr/>
          </p:nvGrpSpPr>
          <p:grpSpPr>
            <a:xfrm>
              <a:off x="4050753" y="2506949"/>
              <a:ext cx="301169" cy="457211"/>
              <a:chOff x="7843130" y="5753019"/>
              <a:chExt cx="260077" cy="394828"/>
            </a:xfrm>
            <a:solidFill>
              <a:srgbClr val="13224F"/>
            </a:solidFill>
          </p:grpSpPr>
          <p:sp>
            <p:nvSpPr>
              <p:cNvPr id="252" name="Freeform 79"/>
              <p:cNvSpPr>
                <a:spLocks noEditPoints="1"/>
              </p:cNvSpPr>
              <p:nvPr/>
            </p:nvSpPr>
            <p:spPr bwMode="auto">
              <a:xfrm>
                <a:off x="7885829" y="5753019"/>
                <a:ext cx="183413" cy="136395"/>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53" name="Freeform 80"/>
              <p:cNvSpPr>
                <a:spLocks noEditPoints="1"/>
              </p:cNvSpPr>
              <p:nvPr/>
            </p:nvSpPr>
            <p:spPr bwMode="auto">
              <a:xfrm>
                <a:off x="7843130" y="5887022"/>
                <a:ext cx="260077" cy="260825"/>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pic>
          <p:nvPicPr>
            <p:cNvPr id="251" name="Picture 250"/>
            <p:cNvPicPr>
              <a:picLocks noChangeAspect="1"/>
            </p:cNvPicPr>
            <p:nvPr/>
          </p:nvPicPr>
          <p:blipFill>
            <a:blip r:embed="rId4" cstate="print"/>
            <a:stretch>
              <a:fillRect/>
            </a:stretch>
          </p:blipFill>
          <p:spPr>
            <a:xfrm>
              <a:off x="1813570" y="2125335"/>
              <a:ext cx="666757" cy="388049"/>
            </a:xfrm>
            <a:prstGeom prst="rect">
              <a:avLst/>
            </a:prstGeom>
          </p:spPr>
        </p:pic>
      </p:grpSp>
      <p:pic>
        <p:nvPicPr>
          <p:cNvPr id="267" name="Picture 266"/>
          <p:cNvPicPr>
            <a:picLocks noChangeAspect="1"/>
          </p:cNvPicPr>
          <p:nvPr/>
        </p:nvPicPr>
        <p:blipFill>
          <a:blip r:embed="rId17" cstate="print">
            <a:alphaModFix amt="29000"/>
          </a:blip>
          <a:stretch>
            <a:fillRect/>
          </a:stretch>
        </p:blipFill>
        <p:spPr>
          <a:xfrm>
            <a:off x="3747078" y="2210167"/>
            <a:ext cx="1815522" cy="1219381"/>
          </a:xfrm>
          <a:prstGeom prst="rect">
            <a:avLst/>
          </a:prstGeom>
        </p:spPr>
      </p:pic>
      <p:pic>
        <p:nvPicPr>
          <p:cNvPr id="268" name="Picture 26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37133" y="2325904"/>
            <a:ext cx="2750656" cy="1604549"/>
          </a:xfrm>
          <a:prstGeom prst="rect">
            <a:avLst/>
          </a:prstGeom>
        </p:spPr>
      </p:pic>
    </p:spTree>
    <p:extLst>
      <p:ext uri="{BB962C8B-B14F-4D97-AF65-F5344CB8AC3E}">
        <p14:creationId xmlns:p14="http://schemas.microsoft.com/office/powerpoint/2010/main" val="42552328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40943" y="144522"/>
            <a:ext cx="6674117" cy="561690"/>
          </a:xfrm>
          <a:prstGeom prst="rect">
            <a:avLst/>
          </a:prstGeom>
        </p:spPr>
        <p:txBody>
          <a:bodyPr wrap="square" lIns="68579" tIns="34289" rIns="68579" bIns="34289">
            <a:spAutoFit/>
          </a:bodyPr>
          <a:lstStyle/>
          <a:p>
            <a:pPr algn="ctr" defTabSz="685783"/>
            <a:r>
              <a:rPr lang="zh-TW" altLang="en-US" sz="1800" b="1" dirty="0" smtClean="0">
                <a:solidFill>
                  <a:srgbClr val="00B0F0"/>
                </a:solidFill>
                <a:latin typeface="Calibri"/>
                <a:ea typeface="Heiti TC Light"/>
                <a:cs typeface="Calibri"/>
                <a:sym typeface="Century Gothic"/>
              </a:rPr>
              <a:t>你的每月開支與每月平均開支比較，結果如何？</a:t>
            </a:r>
            <a:endParaRPr lang="en-US" altLang="zh-TW" sz="1800" b="1" dirty="0" smtClean="0">
              <a:solidFill>
                <a:srgbClr val="00B0F0"/>
              </a:solidFill>
              <a:latin typeface="Calibri"/>
              <a:ea typeface="Heiti TC Light"/>
              <a:cs typeface="Calibri"/>
              <a:sym typeface="Century Gothic"/>
            </a:endParaRPr>
          </a:p>
          <a:p>
            <a:pPr algn="ctr" defTabSz="685783"/>
            <a:r>
              <a:rPr lang="en-US" b="1" dirty="0" smtClean="0">
                <a:solidFill>
                  <a:srgbClr val="00B0F0"/>
                </a:solidFill>
                <a:latin typeface="Calibri"/>
                <a:ea typeface="Heiti TC Light"/>
                <a:cs typeface="Calibri"/>
                <a:sym typeface="Century Gothic"/>
              </a:rPr>
              <a:t>How does your monthly spending compare to the average monthly spending?</a:t>
            </a:r>
            <a:endParaRPr lang="en-US" b="1" dirty="0">
              <a:solidFill>
                <a:srgbClr val="00B0F0"/>
              </a:solidFill>
              <a:latin typeface="Calibri"/>
              <a:ea typeface="Heiti TC Light"/>
              <a:cs typeface="Calibri"/>
            </a:endParaRPr>
          </a:p>
        </p:txBody>
      </p:sp>
      <p:grpSp>
        <p:nvGrpSpPr>
          <p:cNvPr id="2" name="Group 1"/>
          <p:cNvGrpSpPr/>
          <p:nvPr/>
        </p:nvGrpSpPr>
        <p:grpSpPr>
          <a:xfrm>
            <a:off x="2051051" y="1210306"/>
            <a:ext cx="5029198" cy="3624942"/>
            <a:chOff x="838202" y="1578429"/>
            <a:chExt cx="6705597" cy="4833256"/>
          </a:xfrm>
        </p:grpSpPr>
        <p:sp>
          <p:nvSpPr>
            <p:cNvPr id="203" name="Round Same Side Corner Rectangle 202"/>
            <p:cNvSpPr/>
            <p:nvPr/>
          </p:nvSpPr>
          <p:spPr>
            <a:xfrm rot="5400000">
              <a:off x="2808515" y="1676401"/>
              <a:ext cx="4833256" cy="4637312"/>
            </a:xfrm>
            <a:prstGeom prst="round2SameRect">
              <a:avLst>
                <a:gd name="adj1" fmla="val 2703"/>
                <a:gd name="adj2" fmla="val 0"/>
              </a:avLst>
            </a:prstGeom>
            <a:solidFill>
              <a:srgbClr val="033438"/>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endParaRPr lang="en-US" sz="900" dirty="0">
                <a:solidFill>
                  <a:prstClr val="white"/>
                </a:solidFill>
                <a:latin typeface="Calibri"/>
                <a:ea typeface="Heiti TC Light"/>
                <a:cs typeface="Calibri"/>
              </a:endParaRPr>
            </a:p>
          </p:txBody>
        </p:sp>
        <p:grpSp>
          <p:nvGrpSpPr>
            <p:cNvPr id="91" name="Group 90"/>
            <p:cNvGrpSpPr/>
            <p:nvPr/>
          </p:nvGrpSpPr>
          <p:grpSpPr>
            <a:xfrm>
              <a:off x="838202" y="1578429"/>
              <a:ext cx="2068286" cy="538408"/>
              <a:chOff x="838202" y="1578429"/>
              <a:chExt cx="2068286" cy="538408"/>
            </a:xfrm>
          </p:grpSpPr>
          <p:sp>
            <p:nvSpPr>
              <p:cNvPr id="94" name="Round Single Corner Rectangle 93"/>
              <p:cNvSpPr/>
              <p:nvPr/>
            </p:nvSpPr>
            <p:spPr>
              <a:xfrm flipH="1">
                <a:off x="838202" y="1578429"/>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2186" defTabSz="685783"/>
                <a:r>
                  <a:rPr lang="zh-TW" altLang="en-US" sz="900" dirty="0">
                    <a:solidFill>
                      <a:prstClr val="white"/>
                    </a:solidFill>
                    <a:latin typeface="Calibri"/>
                    <a:ea typeface="Heiti TC Light"/>
                    <a:cs typeface="Calibri"/>
                  </a:rPr>
                  <a:t>食物</a:t>
                </a:r>
                <a:r>
                  <a:rPr lang="en-US" sz="900" dirty="0">
                    <a:solidFill>
                      <a:prstClr val="white"/>
                    </a:solidFill>
                    <a:latin typeface="Calibri"/>
                    <a:ea typeface="Heiti TC Light"/>
                    <a:cs typeface="Calibri"/>
                  </a:rPr>
                  <a:t>Food</a:t>
                </a:r>
              </a:p>
            </p:txBody>
          </p:sp>
          <p:grpSp>
            <p:nvGrpSpPr>
              <p:cNvPr id="105" name="Group 4"/>
              <p:cNvGrpSpPr>
                <a:grpSpLocks noChangeAspect="1"/>
              </p:cNvGrpSpPr>
              <p:nvPr/>
            </p:nvGrpSpPr>
            <p:grpSpPr bwMode="auto">
              <a:xfrm>
                <a:off x="1034142" y="1708167"/>
                <a:ext cx="390423" cy="259409"/>
                <a:chOff x="-306" y="415"/>
                <a:chExt cx="298" cy="198"/>
              </a:xfrm>
              <a:solidFill>
                <a:srgbClr val="0CB27C"/>
              </a:solidFill>
            </p:grpSpPr>
            <p:sp>
              <p:nvSpPr>
                <p:cNvPr id="116" name="Freeform 6"/>
                <p:cNvSpPr>
                  <a:spLocks/>
                </p:cNvSpPr>
                <p:nvPr/>
              </p:nvSpPr>
              <p:spPr bwMode="auto">
                <a:xfrm>
                  <a:off x="-306" y="553"/>
                  <a:ext cx="298" cy="60"/>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23" name="Freeform 7"/>
                <p:cNvSpPr>
                  <a:spLocks/>
                </p:cNvSpPr>
                <p:nvPr/>
              </p:nvSpPr>
              <p:spPr bwMode="auto">
                <a:xfrm>
                  <a:off x="-281" y="430"/>
                  <a:ext cx="228" cy="135"/>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25" name="Freeform 8"/>
                <p:cNvSpPr>
                  <a:spLocks/>
                </p:cNvSpPr>
                <p:nvPr/>
              </p:nvSpPr>
              <p:spPr bwMode="auto">
                <a:xfrm>
                  <a:off x="-142" y="415"/>
                  <a:ext cx="125" cy="126"/>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26" name="Group 125"/>
            <p:cNvGrpSpPr/>
            <p:nvPr/>
          </p:nvGrpSpPr>
          <p:grpSpPr>
            <a:xfrm>
              <a:off x="838202" y="2110795"/>
              <a:ext cx="2068286" cy="538409"/>
              <a:chOff x="838202" y="2110795"/>
              <a:chExt cx="2068286" cy="538409"/>
            </a:xfrm>
          </p:grpSpPr>
          <p:sp>
            <p:nvSpPr>
              <p:cNvPr id="130" name="Rectangle 129"/>
              <p:cNvSpPr/>
              <p:nvPr/>
            </p:nvSpPr>
            <p:spPr>
              <a:xfrm>
                <a:off x="838202" y="2110795"/>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住屋</a:t>
                </a:r>
                <a:r>
                  <a:rPr lang="en-US" sz="900" dirty="0">
                    <a:solidFill>
                      <a:prstClr val="white"/>
                    </a:solidFill>
                    <a:latin typeface="Calibri"/>
                    <a:ea typeface="Heiti TC Light"/>
                    <a:cs typeface="Calibri"/>
                  </a:rPr>
                  <a:t>Housing</a:t>
                </a:r>
              </a:p>
            </p:txBody>
          </p:sp>
          <p:grpSp>
            <p:nvGrpSpPr>
              <p:cNvPr id="131" name="Group 11"/>
              <p:cNvGrpSpPr>
                <a:grpSpLocks noChangeAspect="1"/>
              </p:cNvGrpSpPr>
              <p:nvPr/>
            </p:nvGrpSpPr>
            <p:grpSpPr bwMode="auto">
              <a:xfrm>
                <a:off x="1066896" y="2246575"/>
                <a:ext cx="271463" cy="242888"/>
                <a:chOff x="-286" y="391"/>
                <a:chExt cx="171" cy="153"/>
              </a:xfrm>
              <a:solidFill>
                <a:srgbClr val="0CB27C"/>
              </a:solidFill>
            </p:grpSpPr>
            <p:sp>
              <p:nvSpPr>
                <p:cNvPr id="133" name="Freeform 13"/>
                <p:cNvSpPr>
                  <a:spLocks/>
                </p:cNvSpPr>
                <p:nvPr/>
              </p:nvSpPr>
              <p:spPr bwMode="auto">
                <a:xfrm>
                  <a:off x="-263" y="420"/>
                  <a:ext cx="123" cy="124"/>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34" name="Freeform 14"/>
                <p:cNvSpPr>
                  <a:spLocks/>
                </p:cNvSpPr>
                <p:nvPr/>
              </p:nvSpPr>
              <p:spPr bwMode="auto">
                <a:xfrm>
                  <a:off x="-286" y="391"/>
                  <a:ext cx="171" cy="82"/>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36" name="Freeform 15"/>
                <p:cNvSpPr>
                  <a:spLocks/>
                </p:cNvSpPr>
                <p:nvPr/>
              </p:nvSpPr>
              <p:spPr bwMode="auto">
                <a:xfrm>
                  <a:off x="-152" y="408"/>
                  <a:ext cx="17" cy="35"/>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44" name="Group 143"/>
            <p:cNvGrpSpPr/>
            <p:nvPr/>
          </p:nvGrpSpPr>
          <p:grpSpPr>
            <a:xfrm>
              <a:off x="838202" y="2649204"/>
              <a:ext cx="2068286" cy="538409"/>
              <a:chOff x="838202" y="2649204"/>
              <a:chExt cx="2068286" cy="538409"/>
            </a:xfrm>
          </p:grpSpPr>
          <p:sp>
            <p:nvSpPr>
              <p:cNvPr id="145" name="Rectangle 144"/>
              <p:cNvSpPr/>
              <p:nvPr/>
            </p:nvSpPr>
            <p:spPr>
              <a:xfrm>
                <a:off x="838202" y="264920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服裝與服務</a:t>
                </a:r>
                <a:r>
                  <a:rPr lang="en-US" sz="900" dirty="0">
                    <a:solidFill>
                      <a:prstClr val="white"/>
                    </a:solidFill>
                    <a:latin typeface="Calibri"/>
                    <a:ea typeface="Heiti TC Light"/>
                    <a:cs typeface="Calibri"/>
                  </a:rPr>
                  <a:t>Apparel  &amp; Service</a:t>
                </a:r>
              </a:p>
            </p:txBody>
          </p:sp>
          <p:sp>
            <p:nvSpPr>
              <p:cNvPr id="146" name="Freeform 20"/>
              <p:cNvSpPr>
                <a:spLocks noEditPoints="1"/>
              </p:cNvSpPr>
              <p:nvPr/>
            </p:nvSpPr>
            <p:spPr bwMode="auto">
              <a:xfrm>
                <a:off x="1066895" y="2756203"/>
                <a:ext cx="298713" cy="324410"/>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47" name="Group 146"/>
            <p:cNvGrpSpPr/>
            <p:nvPr/>
          </p:nvGrpSpPr>
          <p:grpSpPr>
            <a:xfrm>
              <a:off x="838202" y="3192457"/>
              <a:ext cx="2068286" cy="538409"/>
              <a:chOff x="838202" y="3192457"/>
              <a:chExt cx="2068286" cy="538409"/>
            </a:xfrm>
          </p:grpSpPr>
          <p:sp>
            <p:nvSpPr>
              <p:cNvPr id="148" name="Rectangle 147"/>
              <p:cNvSpPr/>
              <p:nvPr/>
            </p:nvSpPr>
            <p:spPr>
              <a:xfrm>
                <a:off x="838202" y="3192457"/>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交通</a:t>
                </a:r>
                <a:r>
                  <a:rPr lang="en-US" sz="900" dirty="0">
                    <a:solidFill>
                      <a:prstClr val="white"/>
                    </a:solidFill>
                    <a:latin typeface="Calibri"/>
                    <a:ea typeface="Heiti TC Light"/>
                    <a:cs typeface="Calibri"/>
                  </a:rPr>
                  <a:t>Transportation</a:t>
                </a:r>
              </a:p>
            </p:txBody>
          </p:sp>
          <p:sp>
            <p:nvSpPr>
              <p:cNvPr id="149" name="Freeform 25"/>
              <p:cNvSpPr>
                <a:spLocks noEditPoints="1"/>
              </p:cNvSpPr>
              <p:nvPr/>
            </p:nvSpPr>
            <p:spPr bwMode="auto">
              <a:xfrm>
                <a:off x="1024163" y="3292924"/>
                <a:ext cx="340632" cy="334737"/>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50" name="Group 149"/>
            <p:cNvGrpSpPr/>
            <p:nvPr/>
          </p:nvGrpSpPr>
          <p:grpSpPr>
            <a:xfrm>
              <a:off x="838202" y="3726882"/>
              <a:ext cx="2068286" cy="538409"/>
              <a:chOff x="838202" y="3726882"/>
              <a:chExt cx="2068286" cy="538409"/>
            </a:xfrm>
          </p:grpSpPr>
          <p:sp>
            <p:nvSpPr>
              <p:cNvPr id="151" name="Rectangle 150"/>
              <p:cNvSpPr/>
              <p:nvPr/>
            </p:nvSpPr>
            <p:spPr>
              <a:xfrm>
                <a:off x="838202" y="3726882"/>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健康護理</a:t>
                </a:r>
                <a:r>
                  <a:rPr lang="en-US" sz="900" dirty="0">
                    <a:solidFill>
                      <a:prstClr val="white"/>
                    </a:solidFill>
                    <a:latin typeface="Calibri"/>
                    <a:ea typeface="Heiti TC Light"/>
                    <a:cs typeface="Calibri"/>
                  </a:rPr>
                  <a:t>Healthcare</a:t>
                </a:r>
              </a:p>
            </p:txBody>
          </p:sp>
          <p:sp>
            <p:nvSpPr>
              <p:cNvPr id="152" name="Freeform 30"/>
              <p:cNvSpPr>
                <a:spLocks/>
              </p:cNvSpPr>
              <p:nvPr/>
            </p:nvSpPr>
            <p:spPr bwMode="auto">
              <a:xfrm>
                <a:off x="1084601" y="3892453"/>
                <a:ext cx="246289" cy="228595"/>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53" name="Group 152"/>
            <p:cNvGrpSpPr/>
            <p:nvPr/>
          </p:nvGrpSpPr>
          <p:grpSpPr>
            <a:xfrm>
              <a:off x="838202" y="4270134"/>
              <a:ext cx="2068286" cy="538409"/>
              <a:chOff x="838202" y="4270134"/>
              <a:chExt cx="2068286" cy="538409"/>
            </a:xfrm>
          </p:grpSpPr>
          <p:sp>
            <p:nvSpPr>
              <p:cNvPr id="154" name="Rectangle 153"/>
              <p:cNvSpPr/>
              <p:nvPr/>
            </p:nvSpPr>
            <p:spPr>
              <a:xfrm>
                <a:off x="838202" y="427013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娛樂</a:t>
                </a:r>
                <a:r>
                  <a:rPr lang="en-US" sz="900" dirty="0">
                    <a:solidFill>
                      <a:prstClr val="white"/>
                    </a:solidFill>
                    <a:latin typeface="Calibri"/>
                    <a:ea typeface="Heiti TC Light"/>
                    <a:cs typeface="Calibri"/>
                  </a:rPr>
                  <a:t>Entertainment</a:t>
                </a:r>
              </a:p>
            </p:txBody>
          </p:sp>
          <p:sp>
            <p:nvSpPr>
              <p:cNvPr id="155" name="Freeform 51"/>
              <p:cNvSpPr>
                <a:spLocks noEditPoints="1"/>
              </p:cNvSpPr>
              <p:nvPr/>
            </p:nvSpPr>
            <p:spPr bwMode="auto">
              <a:xfrm>
                <a:off x="1052949" y="4428038"/>
                <a:ext cx="365760" cy="274320"/>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56" name="Group 155"/>
            <p:cNvGrpSpPr/>
            <p:nvPr/>
          </p:nvGrpSpPr>
          <p:grpSpPr>
            <a:xfrm>
              <a:off x="838202" y="4808543"/>
              <a:ext cx="2068286" cy="538409"/>
              <a:chOff x="838202" y="4808543"/>
              <a:chExt cx="2068286" cy="538409"/>
            </a:xfrm>
          </p:grpSpPr>
          <p:sp>
            <p:nvSpPr>
              <p:cNvPr id="157" name="Rectangle 156"/>
              <p:cNvSpPr/>
              <p:nvPr/>
            </p:nvSpPr>
            <p:spPr>
              <a:xfrm>
                <a:off x="838202" y="4808543"/>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個人護理產品及服務</a:t>
                </a:r>
                <a:r>
                  <a:rPr lang="en-US" sz="900" dirty="0">
                    <a:solidFill>
                      <a:prstClr val="white"/>
                    </a:solidFill>
                    <a:latin typeface="Calibri"/>
                    <a:ea typeface="Heiti TC Light"/>
                    <a:cs typeface="Calibri"/>
                  </a:rPr>
                  <a:t>Personal Care Product &amp; Service</a:t>
                </a:r>
              </a:p>
            </p:txBody>
          </p:sp>
          <p:grpSp>
            <p:nvGrpSpPr>
              <p:cNvPr id="158" name="Group 54"/>
              <p:cNvGrpSpPr>
                <a:grpSpLocks noChangeAspect="1"/>
              </p:cNvGrpSpPr>
              <p:nvPr/>
            </p:nvGrpSpPr>
            <p:grpSpPr bwMode="auto">
              <a:xfrm>
                <a:off x="1100270" y="4914728"/>
                <a:ext cx="264526" cy="316495"/>
                <a:chOff x="-351" y="477"/>
                <a:chExt cx="565" cy="676"/>
              </a:xfrm>
              <a:solidFill>
                <a:srgbClr val="0CB27C"/>
              </a:solidFill>
            </p:grpSpPr>
            <p:sp>
              <p:nvSpPr>
                <p:cNvPr id="159" name="Freeform 56"/>
                <p:cNvSpPr>
                  <a:spLocks/>
                </p:cNvSpPr>
                <p:nvPr/>
              </p:nvSpPr>
              <p:spPr bwMode="auto">
                <a:xfrm>
                  <a:off x="-152" y="866"/>
                  <a:ext cx="15" cy="14"/>
                </a:xfrm>
                <a:custGeom>
                  <a:avLst/>
                  <a:gdLst>
                    <a:gd name="T0" fmla="*/ 73 w 73"/>
                    <a:gd name="T1" fmla="*/ 0 h 74"/>
                    <a:gd name="T2" fmla="*/ 73 w 73"/>
                    <a:gd name="T3" fmla="*/ 3 h 74"/>
                    <a:gd name="T4" fmla="*/ 70 w 73"/>
                    <a:gd name="T5" fmla="*/ 12 h 74"/>
                    <a:gd name="T6" fmla="*/ 66 w 73"/>
                    <a:gd name="T7" fmla="*/ 23 h 74"/>
                    <a:gd name="T8" fmla="*/ 59 w 73"/>
                    <a:gd name="T9" fmla="*/ 37 h 74"/>
                    <a:gd name="T10" fmla="*/ 48 w 73"/>
                    <a:gd name="T11" fmla="*/ 50 h 74"/>
                    <a:gd name="T12" fmla="*/ 35 w 73"/>
                    <a:gd name="T13" fmla="*/ 60 h 74"/>
                    <a:gd name="T14" fmla="*/ 22 w 73"/>
                    <a:gd name="T15" fmla="*/ 67 h 74"/>
                    <a:gd name="T16" fmla="*/ 12 w 73"/>
                    <a:gd name="T17" fmla="*/ 71 h 74"/>
                    <a:gd name="T18" fmla="*/ 3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7 w 73"/>
                    <a:gd name="T33" fmla="*/ 14 h 74"/>
                    <a:gd name="T34" fmla="*/ 50 w 73"/>
                    <a:gd name="T35" fmla="*/ 8 h 74"/>
                    <a:gd name="T36" fmla="*/ 62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3" y="3"/>
                      </a:lnTo>
                      <a:lnTo>
                        <a:pt x="70" y="12"/>
                      </a:lnTo>
                      <a:lnTo>
                        <a:pt x="66" y="23"/>
                      </a:lnTo>
                      <a:lnTo>
                        <a:pt x="59" y="37"/>
                      </a:lnTo>
                      <a:lnTo>
                        <a:pt x="48" y="50"/>
                      </a:lnTo>
                      <a:lnTo>
                        <a:pt x="35" y="60"/>
                      </a:lnTo>
                      <a:lnTo>
                        <a:pt x="22" y="67"/>
                      </a:lnTo>
                      <a:lnTo>
                        <a:pt x="12" y="71"/>
                      </a:lnTo>
                      <a:lnTo>
                        <a:pt x="3" y="74"/>
                      </a:lnTo>
                      <a:lnTo>
                        <a:pt x="0" y="74"/>
                      </a:lnTo>
                      <a:lnTo>
                        <a:pt x="0" y="70"/>
                      </a:lnTo>
                      <a:lnTo>
                        <a:pt x="3" y="63"/>
                      </a:lnTo>
                      <a:lnTo>
                        <a:pt x="7" y="51"/>
                      </a:lnTo>
                      <a:lnTo>
                        <a:pt x="14" y="38"/>
                      </a:lnTo>
                      <a:lnTo>
                        <a:pt x="25" y="25"/>
                      </a:lnTo>
                      <a:lnTo>
                        <a:pt x="37" y="14"/>
                      </a:lnTo>
                      <a:lnTo>
                        <a:pt x="50" y="8"/>
                      </a:lnTo>
                      <a:lnTo>
                        <a:pt x="62"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0" name="Freeform 57"/>
                <p:cNvSpPr>
                  <a:spLocks/>
                </p:cNvSpPr>
                <p:nvPr/>
              </p:nvSpPr>
              <p:spPr bwMode="auto">
                <a:xfrm>
                  <a:off x="-152" y="888"/>
                  <a:ext cx="15" cy="15"/>
                </a:xfrm>
                <a:custGeom>
                  <a:avLst/>
                  <a:gdLst>
                    <a:gd name="T0" fmla="*/ 0 w 73"/>
                    <a:gd name="T1" fmla="*/ 0 h 75"/>
                    <a:gd name="T2" fmla="*/ 3 w 73"/>
                    <a:gd name="T3" fmla="*/ 1 h 75"/>
                    <a:gd name="T4" fmla="*/ 12 w 73"/>
                    <a:gd name="T5" fmla="*/ 3 h 75"/>
                    <a:gd name="T6" fmla="*/ 22 w 73"/>
                    <a:gd name="T7" fmla="*/ 8 h 75"/>
                    <a:gd name="T8" fmla="*/ 35 w 73"/>
                    <a:gd name="T9" fmla="*/ 14 h 75"/>
                    <a:gd name="T10" fmla="*/ 48 w 73"/>
                    <a:gd name="T11" fmla="*/ 25 h 75"/>
                    <a:gd name="T12" fmla="*/ 59 w 73"/>
                    <a:gd name="T13" fmla="*/ 38 h 75"/>
                    <a:gd name="T14" fmla="*/ 66 w 73"/>
                    <a:gd name="T15" fmla="*/ 51 h 75"/>
                    <a:gd name="T16" fmla="*/ 70 w 73"/>
                    <a:gd name="T17" fmla="*/ 63 h 75"/>
                    <a:gd name="T18" fmla="*/ 73 w 73"/>
                    <a:gd name="T19" fmla="*/ 71 h 75"/>
                    <a:gd name="T20" fmla="*/ 73 w 73"/>
                    <a:gd name="T21" fmla="*/ 75 h 75"/>
                    <a:gd name="T22" fmla="*/ 69 w 73"/>
                    <a:gd name="T23" fmla="*/ 74 h 75"/>
                    <a:gd name="T24" fmla="*/ 62 w 73"/>
                    <a:gd name="T25" fmla="*/ 71 h 75"/>
                    <a:gd name="T26" fmla="*/ 50 w 73"/>
                    <a:gd name="T27" fmla="*/ 67 h 75"/>
                    <a:gd name="T28" fmla="*/ 37 w 73"/>
                    <a:gd name="T29" fmla="*/ 60 h 75"/>
                    <a:gd name="T30" fmla="*/ 25 w 73"/>
                    <a:gd name="T31" fmla="*/ 50 h 75"/>
                    <a:gd name="T32" fmla="*/ 14 w 73"/>
                    <a:gd name="T33" fmla="*/ 37 h 75"/>
                    <a:gd name="T34" fmla="*/ 7 w 73"/>
                    <a:gd name="T35" fmla="*/ 24 h 75"/>
                    <a:gd name="T36" fmla="*/ 3 w 73"/>
                    <a:gd name="T37" fmla="*/ 12 h 75"/>
                    <a:gd name="T38" fmla="*/ 0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2" y="8"/>
                      </a:lnTo>
                      <a:lnTo>
                        <a:pt x="35" y="14"/>
                      </a:lnTo>
                      <a:lnTo>
                        <a:pt x="48" y="25"/>
                      </a:lnTo>
                      <a:lnTo>
                        <a:pt x="59" y="38"/>
                      </a:lnTo>
                      <a:lnTo>
                        <a:pt x="66" y="51"/>
                      </a:lnTo>
                      <a:lnTo>
                        <a:pt x="70" y="63"/>
                      </a:lnTo>
                      <a:lnTo>
                        <a:pt x="73" y="71"/>
                      </a:lnTo>
                      <a:lnTo>
                        <a:pt x="73" y="75"/>
                      </a:lnTo>
                      <a:lnTo>
                        <a:pt x="69" y="74"/>
                      </a:lnTo>
                      <a:lnTo>
                        <a:pt x="62" y="71"/>
                      </a:lnTo>
                      <a:lnTo>
                        <a:pt x="50" y="67"/>
                      </a:lnTo>
                      <a:lnTo>
                        <a:pt x="37" y="60"/>
                      </a:lnTo>
                      <a:lnTo>
                        <a:pt x="25" y="50"/>
                      </a:lnTo>
                      <a:lnTo>
                        <a:pt x="14" y="37"/>
                      </a:lnTo>
                      <a:lnTo>
                        <a:pt x="7" y="24"/>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1" name="Freeform 58"/>
                <p:cNvSpPr>
                  <a:spLocks/>
                </p:cNvSpPr>
                <p:nvPr/>
              </p:nvSpPr>
              <p:spPr bwMode="auto">
                <a:xfrm>
                  <a:off x="-151" y="881"/>
                  <a:ext cx="21" cy="6"/>
                </a:xfrm>
                <a:custGeom>
                  <a:avLst/>
                  <a:gdLst>
                    <a:gd name="T0" fmla="*/ 52 w 104"/>
                    <a:gd name="T1" fmla="*/ 0 h 34"/>
                    <a:gd name="T2" fmla="*/ 66 w 104"/>
                    <a:gd name="T3" fmla="*/ 1 h 34"/>
                    <a:gd name="T4" fmla="*/ 77 w 104"/>
                    <a:gd name="T5" fmla="*/ 4 h 34"/>
                    <a:gd name="T6" fmla="*/ 88 w 104"/>
                    <a:gd name="T7" fmla="*/ 8 h 34"/>
                    <a:gd name="T8" fmla="*/ 97 w 104"/>
                    <a:gd name="T9" fmla="*/ 13 h 34"/>
                    <a:gd name="T10" fmla="*/ 102 w 104"/>
                    <a:gd name="T11" fmla="*/ 16 h 34"/>
                    <a:gd name="T12" fmla="*/ 104 w 104"/>
                    <a:gd name="T13" fmla="*/ 17 h 34"/>
                    <a:gd name="T14" fmla="*/ 102 w 104"/>
                    <a:gd name="T15" fmla="*/ 19 h 34"/>
                    <a:gd name="T16" fmla="*/ 97 w 104"/>
                    <a:gd name="T17" fmla="*/ 21 h 34"/>
                    <a:gd name="T18" fmla="*/ 88 w 104"/>
                    <a:gd name="T19" fmla="*/ 26 h 34"/>
                    <a:gd name="T20" fmla="*/ 77 w 104"/>
                    <a:gd name="T21" fmla="*/ 30 h 34"/>
                    <a:gd name="T22" fmla="*/ 66 w 104"/>
                    <a:gd name="T23" fmla="*/ 33 h 34"/>
                    <a:gd name="T24" fmla="*/ 52 w 104"/>
                    <a:gd name="T25" fmla="*/ 34 h 34"/>
                    <a:gd name="T26" fmla="*/ 38 w 104"/>
                    <a:gd name="T27" fmla="*/ 33 h 34"/>
                    <a:gd name="T28" fmla="*/ 26 w 104"/>
                    <a:gd name="T29" fmla="*/ 30 h 34"/>
                    <a:gd name="T30" fmla="*/ 15 w 104"/>
                    <a:gd name="T31" fmla="*/ 26 h 34"/>
                    <a:gd name="T32" fmla="*/ 7 w 104"/>
                    <a:gd name="T33" fmla="*/ 21 h 34"/>
                    <a:gd name="T34" fmla="*/ 3 w 104"/>
                    <a:gd name="T35" fmla="*/ 19 h 34"/>
                    <a:gd name="T36" fmla="*/ 0 w 104"/>
                    <a:gd name="T37" fmla="*/ 17 h 34"/>
                    <a:gd name="T38" fmla="*/ 3 w 104"/>
                    <a:gd name="T39" fmla="*/ 16 h 34"/>
                    <a:gd name="T40" fmla="*/ 7 w 104"/>
                    <a:gd name="T41" fmla="*/ 13 h 34"/>
                    <a:gd name="T42" fmla="*/ 15 w 104"/>
                    <a:gd name="T43" fmla="*/ 8 h 34"/>
                    <a:gd name="T44" fmla="*/ 26 w 104"/>
                    <a:gd name="T45" fmla="*/ 4 h 34"/>
                    <a:gd name="T46" fmla="*/ 38 w 104"/>
                    <a:gd name="T47" fmla="*/ 1 h 34"/>
                    <a:gd name="T48" fmla="*/ 52 w 104"/>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34">
                      <a:moveTo>
                        <a:pt x="52" y="0"/>
                      </a:moveTo>
                      <a:lnTo>
                        <a:pt x="66" y="1"/>
                      </a:lnTo>
                      <a:lnTo>
                        <a:pt x="77" y="4"/>
                      </a:lnTo>
                      <a:lnTo>
                        <a:pt x="88" y="8"/>
                      </a:lnTo>
                      <a:lnTo>
                        <a:pt x="97" y="13"/>
                      </a:lnTo>
                      <a:lnTo>
                        <a:pt x="102" y="16"/>
                      </a:lnTo>
                      <a:lnTo>
                        <a:pt x="104" y="17"/>
                      </a:lnTo>
                      <a:lnTo>
                        <a:pt x="102" y="19"/>
                      </a:lnTo>
                      <a:lnTo>
                        <a:pt x="97" y="21"/>
                      </a:lnTo>
                      <a:lnTo>
                        <a:pt x="88" y="26"/>
                      </a:lnTo>
                      <a:lnTo>
                        <a:pt x="77" y="30"/>
                      </a:lnTo>
                      <a:lnTo>
                        <a:pt x="66" y="33"/>
                      </a:lnTo>
                      <a:lnTo>
                        <a:pt x="52" y="34"/>
                      </a:lnTo>
                      <a:lnTo>
                        <a:pt x="38" y="33"/>
                      </a:lnTo>
                      <a:lnTo>
                        <a:pt x="26" y="30"/>
                      </a:lnTo>
                      <a:lnTo>
                        <a:pt x="15" y="26"/>
                      </a:lnTo>
                      <a:lnTo>
                        <a:pt x="7" y="21"/>
                      </a:lnTo>
                      <a:lnTo>
                        <a:pt x="3" y="19"/>
                      </a:lnTo>
                      <a:lnTo>
                        <a:pt x="0" y="17"/>
                      </a:lnTo>
                      <a:lnTo>
                        <a:pt x="3" y="16"/>
                      </a:lnTo>
                      <a:lnTo>
                        <a:pt x="7" y="13"/>
                      </a:lnTo>
                      <a:lnTo>
                        <a:pt x="15" y="8"/>
                      </a:lnTo>
                      <a:lnTo>
                        <a:pt x="26" y="4"/>
                      </a:lnTo>
                      <a:lnTo>
                        <a:pt x="38" y="1"/>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2" name="Freeform 59"/>
                <p:cNvSpPr>
                  <a:spLocks noEditPoints="1"/>
                </p:cNvSpPr>
                <p:nvPr/>
              </p:nvSpPr>
              <p:spPr bwMode="auto">
                <a:xfrm>
                  <a:off x="-204" y="836"/>
                  <a:ext cx="96" cy="96"/>
                </a:xfrm>
                <a:custGeom>
                  <a:avLst/>
                  <a:gdLst>
                    <a:gd name="T0" fmla="*/ 204 w 480"/>
                    <a:gd name="T1" fmla="*/ 20 h 484"/>
                    <a:gd name="T2" fmla="*/ 137 w 480"/>
                    <a:gd name="T3" fmla="*/ 42 h 484"/>
                    <a:gd name="T4" fmla="*/ 82 w 480"/>
                    <a:gd name="T5" fmla="*/ 83 h 484"/>
                    <a:gd name="T6" fmla="*/ 42 w 480"/>
                    <a:gd name="T7" fmla="*/ 139 h 484"/>
                    <a:gd name="T8" fmla="*/ 20 w 480"/>
                    <a:gd name="T9" fmla="*/ 206 h 484"/>
                    <a:gd name="T10" fmla="*/ 20 w 480"/>
                    <a:gd name="T11" fmla="*/ 279 h 484"/>
                    <a:gd name="T12" fmla="*/ 42 w 480"/>
                    <a:gd name="T13" fmla="*/ 345 h 484"/>
                    <a:gd name="T14" fmla="*/ 82 w 480"/>
                    <a:gd name="T15" fmla="*/ 402 h 484"/>
                    <a:gd name="T16" fmla="*/ 137 w 480"/>
                    <a:gd name="T17" fmla="*/ 441 h 484"/>
                    <a:gd name="T18" fmla="*/ 204 w 480"/>
                    <a:gd name="T19" fmla="*/ 464 h 484"/>
                    <a:gd name="T20" fmla="*/ 276 w 480"/>
                    <a:gd name="T21" fmla="*/ 464 h 484"/>
                    <a:gd name="T22" fmla="*/ 342 w 480"/>
                    <a:gd name="T23" fmla="*/ 441 h 484"/>
                    <a:gd name="T24" fmla="*/ 397 w 480"/>
                    <a:gd name="T25" fmla="*/ 402 h 484"/>
                    <a:gd name="T26" fmla="*/ 437 w 480"/>
                    <a:gd name="T27" fmla="*/ 345 h 484"/>
                    <a:gd name="T28" fmla="*/ 459 w 480"/>
                    <a:gd name="T29" fmla="*/ 279 h 484"/>
                    <a:gd name="T30" fmla="*/ 459 w 480"/>
                    <a:gd name="T31" fmla="*/ 205 h 484"/>
                    <a:gd name="T32" fmla="*/ 437 w 480"/>
                    <a:gd name="T33" fmla="*/ 138 h 484"/>
                    <a:gd name="T34" fmla="*/ 397 w 480"/>
                    <a:gd name="T35" fmla="*/ 83 h 484"/>
                    <a:gd name="T36" fmla="*/ 342 w 480"/>
                    <a:gd name="T37" fmla="*/ 42 h 484"/>
                    <a:gd name="T38" fmla="*/ 276 w 480"/>
                    <a:gd name="T39" fmla="*/ 20 h 484"/>
                    <a:gd name="T40" fmla="*/ 240 w 480"/>
                    <a:gd name="T41" fmla="*/ 0 h 484"/>
                    <a:gd name="T42" fmla="*/ 316 w 480"/>
                    <a:gd name="T43" fmla="*/ 12 h 484"/>
                    <a:gd name="T44" fmla="*/ 382 w 480"/>
                    <a:gd name="T45" fmla="*/ 47 h 484"/>
                    <a:gd name="T46" fmla="*/ 433 w 480"/>
                    <a:gd name="T47" fmla="*/ 100 h 484"/>
                    <a:gd name="T48" fmla="*/ 467 w 480"/>
                    <a:gd name="T49" fmla="*/ 165 h 484"/>
                    <a:gd name="T50" fmla="*/ 480 w 480"/>
                    <a:gd name="T51" fmla="*/ 242 h 484"/>
                    <a:gd name="T52" fmla="*/ 467 w 480"/>
                    <a:gd name="T53" fmla="*/ 318 h 484"/>
                    <a:gd name="T54" fmla="*/ 433 w 480"/>
                    <a:gd name="T55" fmla="*/ 385 h 484"/>
                    <a:gd name="T56" fmla="*/ 382 w 480"/>
                    <a:gd name="T57" fmla="*/ 437 h 484"/>
                    <a:gd name="T58" fmla="*/ 316 w 480"/>
                    <a:gd name="T59" fmla="*/ 472 h 484"/>
                    <a:gd name="T60" fmla="*/ 240 w 480"/>
                    <a:gd name="T61" fmla="*/ 484 h 484"/>
                    <a:gd name="T62" fmla="*/ 164 w 480"/>
                    <a:gd name="T63" fmla="*/ 472 h 484"/>
                    <a:gd name="T64" fmla="*/ 98 w 480"/>
                    <a:gd name="T65" fmla="*/ 437 h 484"/>
                    <a:gd name="T66" fmla="*/ 47 w 480"/>
                    <a:gd name="T67" fmla="*/ 385 h 484"/>
                    <a:gd name="T68" fmla="*/ 12 w 480"/>
                    <a:gd name="T69" fmla="*/ 318 h 484"/>
                    <a:gd name="T70" fmla="*/ 0 w 480"/>
                    <a:gd name="T71" fmla="*/ 242 h 484"/>
                    <a:gd name="T72" fmla="*/ 12 w 480"/>
                    <a:gd name="T73" fmla="*/ 165 h 484"/>
                    <a:gd name="T74" fmla="*/ 47 w 480"/>
                    <a:gd name="T75" fmla="*/ 100 h 484"/>
                    <a:gd name="T76" fmla="*/ 98 w 480"/>
                    <a:gd name="T77" fmla="*/ 47 h 484"/>
                    <a:gd name="T78" fmla="*/ 164 w 480"/>
                    <a:gd name="T79" fmla="*/ 12 h 484"/>
                    <a:gd name="T80" fmla="*/ 240 w 480"/>
                    <a:gd name="T8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0" h="484">
                      <a:moveTo>
                        <a:pt x="240" y="18"/>
                      </a:moveTo>
                      <a:lnTo>
                        <a:pt x="204" y="20"/>
                      </a:lnTo>
                      <a:lnTo>
                        <a:pt x="169" y="28"/>
                      </a:lnTo>
                      <a:lnTo>
                        <a:pt x="137" y="42"/>
                      </a:lnTo>
                      <a:lnTo>
                        <a:pt x="108" y="61"/>
                      </a:lnTo>
                      <a:lnTo>
                        <a:pt x="82" y="83"/>
                      </a:lnTo>
                      <a:lnTo>
                        <a:pt x="59" y="109"/>
                      </a:lnTo>
                      <a:lnTo>
                        <a:pt x="42" y="139"/>
                      </a:lnTo>
                      <a:lnTo>
                        <a:pt x="28" y="171"/>
                      </a:lnTo>
                      <a:lnTo>
                        <a:pt x="20" y="206"/>
                      </a:lnTo>
                      <a:lnTo>
                        <a:pt x="17" y="242"/>
                      </a:lnTo>
                      <a:lnTo>
                        <a:pt x="20" y="279"/>
                      </a:lnTo>
                      <a:lnTo>
                        <a:pt x="28" y="313"/>
                      </a:lnTo>
                      <a:lnTo>
                        <a:pt x="42" y="345"/>
                      </a:lnTo>
                      <a:lnTo>
                        <a:pt x="59" y="375"/>
                      </a:lnTo>
                      <a:lnTo>
                        <a:pt x="82" y="402"/>
                      </a:lnTo>
                      <a:lnTo>
                        <a:pt x="108" y="423"/>
                      </a:lnTo>
                      <a:lnTo>
                        <a:pt x="137" y="441"/>
                      </a:lnTo>
                      <a:lnTo>
                        <a:pt x="169" y="456"/>
                      </a:lnTo>
                      <a:lnTo>
                        <a:pt x="204" y="464"/>
                      </a:lnTo>
                      <a:lnTo>
                        <a:pt x="240" y="467"/>
                      </a:lnTo>
                      <a:lnTo>
                        <a:pt x="276" y="464"/>
                      </a:lnTo>
                      <a:lnTo>
                        <a:pt x="310" y="456"/>
                      </a:lnTo>
                      <a:lnTo>
                        <a:pt x="342" y="441"/>
                      </a:lnTo>
                      <a:lnTo>
                        <a:pt x="371" y="423"/>
                      </a:lnTo>
                      <a:lnTo>
                        <a:pt x="397" y="402"/>
                      </a:lnTo>
                      <a:lnTo>
                        <a:pt x="419" y="375"/>
                      </a:lnTo>
                      <a:lnTo>
                        <a:pt x="437" y="345"/>
                      </a:lnTo>
                      <a:lnTo>
                        <a:pt x="451" y="313"/>
                      </a:lnTo>
                      <a:lnTo>
                        <a:pt x="459" y="279"/>
                      </a:lnTo>
                      <a:lnTo>
                        <a:pt x="462" y="242"/>
                      </a:lnTo>
                      <a:lnTo>
                        <a:pt x="459" y="205"/>
                      </a:lnTo>
                      <a:lnTo>
                        <a:pt x="451" y="171"/>
                      </a:lnTo>
                      <a:lnTo>
                        <a:pt x="437" y="138"/>
                      </a:lnTo>
                      <a:lnTo>
                        <a:pt x="419" y="109"/>
                      </a:lnTo>
                      <a:lnTo>
                        <a:pt x="397" y="83"/>
                      </a:lnTo>
                      <a:lnTo>
                        <a:pt x="371" y="61"/>
                      </a:lnTo>
                      <a:lnTo>
                        <a:pt x="342" y="42"/>
                      </a:lnTo>
                      <a:lnTo>
                        <a:pt x="310" y="28"/>
                      </a:lnTo>
                      <a:lnTo>
                        <a:pt x="276" y="20"/>
                      </a:lnTo>
                      <a:lnTo>
                        <a:pt x="240" y="18"/>
                      </a:lnTo>
                      <a:close/>
                      <a:moveTo>
                        <a:pt x="240" y="0"/>
                      </a:moveTo>
                      <a:lnTo>
                        <a:pt x="278" y="3"/>
                      </a:lnTo>
                      <a:lnTo>
                        <a:pt x="316" y="12"/>
                      </a:lnTo>
                      <a:lnTo>
                        <a:pt x="350" y="27"/>
                      </a:lnTo>
                      <a:lnTo>
                        <a:pt x="382" y="47"/>
                      </a:lnTo>
                      <a:lnTo>
                        <a:pt x="410" y="71"/>
                      </a:lnTo>
                      <a:lnTo>
                        <a:pt x="433" y="100"/>
                      </a:lnTo>
                      <a:lnTo>
                        <a:pt x="452" y="131"/>
                      </a:lnTo>
                      <a:lnTo>
                        <a:pt x="467" y="165"/>
                      </a:lnTo>
                      <a:lnTo>
                        <a:pt x="477" y="203"/>
                      </a:lnTo>
                      <a:lnTo>
                        <a:pt x="480" y="242"/>
                      </a:lnTo>
                      <a:lnTo>
                        <a:pt x="477" y="282"/>
                      </a:lnTo>
                      <a:lnTo>
                        <a:pt x="467" y="318"/>
                      </a:lnTo>
                      <a:lnTo>
                        <a:pt x="452" y="353"/>
                      </a:lnTo>
                      <a:lnTo>
                        <a:pt x="433" y="385"/>
                      </a:lnTo>
                      <a:lnTo>
                        <a:pt x="410" y="413"/>
                      </a:lnTo>
                      <a:lnTo>
                        <a:pt x="382" y="437"/>
                      </a:lnTo>
                      <a:lnTo>
                        <a:pt x="350" y="457"/>
                      </a:lnTo>
                      <a:lnTo>
                        <a:pt x="316" y="472"/>
                      </a:lnTo>
                      <a:lnTo>
                        <a:pt x="278" y="481"/>
                      </a:lnTo>
                      <a:lnTo>
                        <a:pt x="240" y="484"/>
                      </a:lnTo>
                      <a:lnTo>
                        <a:pt x="201" y="481"/>
                      </a:lnTo>
                      <a:lnTo>
                        <a:pt x="164" y="472"/>
                      </a:lnTo>
                      <a:lnTo>
                        <a:pt x="130" y="457"/>
                      </a:lnTo>
                      <a:lnTo>
                        <a:pt x="98" y="437"/>
                      </a:lnTo>
                      <a:lnTo>
                        <a:pt x="70" y="413"/>
                      </a:lnTo>
                      <a:lnTo>
                        <a:pt x="47" y="385"/>
                      </a:lnTo>
                      <a:lnTo>
                        <a:pt x="26" y="353"/>
                      </a:lnTo>
                      <a:lnTo>
                        <a:pt x="12" y="318"/>
                      </a:lnTo>
                      <a:lnTo>
                        <a:pt x="3" y="282"/>
                      </a:lnTo>
                      <a:lnTo>
                        <a:pt x="0" y="242"/>
                      </a:lnTo>
                      <a:lnTo>
                        <a:pt x="3" y="203"/>
                      </a:lnTo>
                      <a:lnTo>
                        <a:pt x="12" y="165"/>
                      </a:lnTo>
                      <a:lnTo>
                        <a:pt x="26" y="131"/>
                      </a:lnTo>
                      <a:lnTo>
                        <a:pt x="47" y="100"/>
                      </a:lnTo>
                      <a:lnTo>
                        <a:pt x="70" y="71"/>
                      </a:lnTo>
                      <a:lnTo>
                        <a:pt x="98" y="47"/>
                      </a:lnTo>
                      <a:lnTo>
                        <a:pt x="130" y="27"/>
                      </a:lnTo>
                      <a:lnTo>
                        <a:pt x="164" y="12"/>
                      </a:lnTo>
                      <a:lnTo>
                        <a:pt x="201" y="3"/>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3" name="Freeform 60"/>
                <p:cNvSpPr>
                  <a:spLocks/>
                </p:cNvSpPr>
                <p:nvPr/>
              </p:nvSpPr>
              <p:spPr bwMode="auto">
                <a:xfrm>
                  <a:off x="-174" y="866"/>
                  <a:ext cx="15" cy="14"/>
                </a:xfrm>
                <a:custGeom>
                  <a:avLst/>
                  <a:gdLst>
                    <a:gd name="T0" fmla="*/ 0 w 73"/>
                    <a:gd name="T1" fmla="*/ 0 h 74"/>
                    <a:gd name="T2" fmla="*/ 3 w 73"/>
                    <a:gd name="T3" fmla="*/ 1 h 74"/>
                    <a:gd name="T4" fmla="*/ 11 w 73"/>
                    <a:gd name="T5" fmla="*/ 3 h 74"/>
                    <a:gd name="T6" fmla="*/ 22 w 73"/>
                    <a:gd name="T7" fmla="*/ 8 h 74"/>
                    <a:gd name="T8" fmla="*/ 35 w 73"/>
                    <a:gd name="T9" fmla="*/ 14 h 74"/>
                    <a:gd name="T10" fmla="*/ 48 w 73"/>
                    <a:gd name="T11" fmla="*/ 25 h 74"/>
                    <a:gd name="T12" fmla="*/ 59 w 73"/>
                    <a:gd name="T13" fmla="*/ 38 h 74"/>
                    <a:gd name="T14" fmla="*/ 65 w 73"/>
                    <a:gd name="T15" fmla="*/ 51 h 74"/>
                    <a:gd name="T16" fmla="*/ 69 w 73"/>
                    <a:gd name="T17" fmla="*/ 63 h 74"/>
                    <a:gd name="T18" fmla="*/ 72 w 73"/>
                    <a:gd name="T19" fmla="*/ 70 h 74"/>
                    <a:gd name="T20" fmla="*/ 73 w 73"/>
                    <a:gd name="T21" fmla="*/ 74 h 74"/>
                    <a:gd name="T22" fmla="*/ 69 w 73"/>
                    <a:gd name="T23" fmla="*/ 74 h 74"/>
                    <a:gd name="T24" fmla="*/ 61 w 73"/>
                    <a:gd name="T25" fmla="*/ 71 h 74"/>
                    <a:gd name="T26" fmla="*/ 50 w 73"/>
                    <a:gd name="T27" fmla="*/ 67 h 74"/>
                    <a:gd name="T28" fmla="*/ 37 w 73"/>
                    <a:gd name="T29" fmla="*/ 60 h 74"/>
                    <a:gd name="T30" fmla="*/ 25 w 73"/>
                    <a:gd name="T31" fmla="*/ 50 h 74"/>
                    <a:gd name="T32" fmla="*/ 14 w 73"/>
                    <a:gd name="T33" fmla="*/ 37 h 74"/>
                    <a:gd name="T34" fmla="*/ 6 w 73"/>
                    <a:gd name="T35" fmla="*/ 23 h 74"/>
                    <a:gd name="T36" fmla="*/ 2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3" y="1"/>
                      </a:lnTo>
                      <a:lnTo>
                        <a:pt x="11" y="3"/>
                      </a:lnTo>
                      <a:lnTo>
                        <a:pt x="22" y="8"/>
                      </a:lnTo>
                      <a:lnTo>
                        <a:pt x="35" y="14"/>
                      </a:lnTo>
                      <a:lnTo>
                        <a:pt x="48" y="25"/>
                      </a:lnTo>
                      <a:lnTo>
                        <a:pt x="59" y="38"/>
                      </a:lnTo>
                      <a:lnTo>
                        <a:pt x="65" y="51"/>
                      </a:lnTo>
                      <a:lnTo>
                        <a:pt x="69" y="63"/>
                      </a:lnTo>
                      <a:lnTo>
                        <a:pt x="72" y="70"/>
                      </a:lnTo>
                      <a:lnTo>
                        <a:pt x="73" y="74"/>
                      </a:lnTo>
                      <a:lnTo>
                        <a:pt x="69" y="74"/>
                      </a:lnTo>
                      <a:lnTo>
                        <a:pt x="61" y="71"/>
                      </a:lnTo>
                      <a:lnTo>
                        <a:pt x="50" y="67"/>
                      </a:lnTo>
                      <a:lnTo>
                        <a:pt x="37" y="60"/>
                      </a:lnTo>
                      <a:lnTo>
                        <a:pt x="25" y="50"/>
                      </a:lnTo>
                      <a:lnTo>
                        <a:pt x="14" y="37"/>
                      </a:lnTo>
                      <a:lnTo>
                        <a:pt x="6" y="23"/>
                      </a:lnTo>
                      <a:lnTo>
                        <a:pt x="2"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4" name="Freeform 61"/>
                <p:cNvSpPr>
                  <a:spLocks/>
                </p:cNvSpPr>
                <p:nvPr/>
              </p:nvSpPr>
              <p:spPr bwMode="auto">
                <a:xfrm>
                  <a:off x="-174" y="888"/>
                  <a:ext cx="15" cy="14"/>
                </a:xfrm>
                <a:custGeom>
                  <a:avLst/>
                  <a:gdLst>
                    <a:gd name="T0" fmla="*/ 73 w 73"/>
                    <a:gd name="T1" fmla="*/ 0 h 74"/>
                    <a:gd name="T2" fmla="*/ 72 w 73"/>
                    <a:gd name="T3" fmla="*/ 3 h 74"/>
                    <a:gd name="T4" fmla="*/ 69 w 73"/>
                    <a:gd name="T5" fmla="*/ 12 h 74"/>
                    <a:gd name="T6" fmla="*/ 65 w 73"/>
                    <a:gd name="T7" fmla="*/ 24 h 74"/>
                    <a:gd name="T8" fmla="*/ 59 w 73"/>
                    <a:gd name="T9" fmla="*/ 37 h 74"/>
                    <a:gd name="T10" fmla="*/ 48 w 73"/>
                    <a:gd name="T11" fmla="*/ 50 h 74"/>
                    <a:gd name="T12" fmla="*/ 35 w 73"/>
                    <a:gd name="T13" fmla="*/ 60 h 74"/>
                    <a:gd name="T14" fmla="*/ 22 w 73"/>
                    <a:gd name="T15" fmla="*/ 67 h 74"/>
                    <a:gd name="T16" fmla="*/ 11 w 73"/>
                    <a:gd name="T17" fmla="*/ 71 h 74"/>
                    <a:gd name="T18" fmla="*/ 3 w 73"/>
                    <a:gd name="T19" fmla="*/ 74 h 74"/>
                    <a:gd name="T20" fmla="*/ 0 w 73"/>
                    <a:gd name="T21" fmla="*/ 74 h 74"/>
                    <a:gd name="T22" fmla="*/ 0 w 73"/>
                    <a:gd name="T23" fmla="*/ 70 h 74"/>
                    <a:gd name="T24" fmla="*/ 2 w 73"/>
                    <a:gd name="T25" fmla="*/ 63 h 74"/>
                    <a:gd name="T26" fmla="*/ 6 w 73"/>
                    <a:gd name="T27" fmla="*/ 51 h 74"/>
                    <a:gd name="T28" fmla="*/ 14 w 73"/>
                    <a:gd name="T29" fmla="*/ 38 h 74"/>
                    <a:gd name="T30" fmla="*/ 25 w 73"/>
                    <a:gd name="T31" fmla="*/ 25 h 74"/>
                    <a:gd name="T32" fmla="*/ 37 w 73"/>
                    <a:gd name="T33" fmla="*/ 14 h 74"/>
                    <a:gd name="T34" fmla="*/ 50 w 73"/>
                    <a:gd name="T35" fmla="*/ 8 h 74"/>
                    <a:gd name="T36" fmla="*/ 61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69" y="12"/>
                      </a:lnTo>
                      <a:lnTo>
                        <a:pt x="65" y="24"/>
                      </a:lnTo>
                      <a:lnTo>
                        <a:pt x="59" y="37"/>
                      </a:lnTo>
                      <a:lnTo>
                        <a:pt x="48" y="50"/>
                      </a:lnTo>
                      <a:lnTo>
                        <a:pt x="35" y="60"/>
                      </a:lnTo>
                      <a:lnTo>
                        <a:pt x="22" y="67"/>
                      </a:lnTo>
                      <a:lnTo>
                        <a:pt x="11" y="71"/>
                      </a:lnTo>
                      <a:lnTo>
                        <a:pt x="3" y="74"/>
                      </a:lnTo>
                      <a:lnTo>
                        <a:pt x="0" y="74"/>
                      </a:lnTo>
                      <a:lnTo>
                        <a:pt x="0" y="70"/>
                      </a:lnTo>
                      <a:lnTo>
                        <a:pt x="2" y="63"/>
                      </a:lnTo>
                      <a:lnTo>
                        <a:pt x="6" y="51"/>
                      </a:lnTo>
                      <a:lnTo>
                        <a:pt x="14" y="38"/>
                      </a:lnTo>
                      <a:lnTo>
                        <a:pt x="25" y="25"/>
                      </a:lnTo>
                      <a:lnTo>
                        <a:pt x="37" y="14"/>
                      </a:lnTo>
                      <a:lnTo>
                        <a:pt x="50" y="8"/>
                      </a:lnTo>
                      <a:lnTo>
                        <a:pt x="61"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5" name="Freeform 62"/>
                <p:cNvSpPr>
                  <a:spLocks/>
                </p:cNvSpPr>
                <p:nvPr/>
              </p:nvSpPr>
              <p:spPr bwMode="auto">
                <a:xfrm>
                  <a:off x="-181" y="881"/>
                  <a:ext cx="20" cy="6"/>
                </a:xfrm>
                <a:custGeom>
                  <a:avLst/>
                  <a:gdLst>
                    <a:gd name="T0" fmla="*/ 51 w 102"/>
                    <a:gd name="T1" fmla="*/ 0 h 34"/>
                    <a:gd name="T2" fmla="*/ 65 w 102"/>
                    <a:gd name="T3" fmla="*/ 1 h 34"/>
                    <a:gd name="T4" fmla="*/ 77 w 102"/>
                    <a:gd name="T5" fmla="*/ 4 h 34"/>
                    <a:gd name="T6" fmla="*/ 87 w 102"/>
                    <a:gd name="T7" fmla="*/ 8 h 34"/>
                    <a:gd name="T8" fmla="*/ 95 w 102"/>
                    <a:gd name="T9" fmla="*/ 13 h 34"/>
                    <a:gd name="T10" fmla="*/ 100 w 102"/>
                    <a:gd name="T11" fmla="*/ 16 h 34"/>
                    <a:gd name="T12" fmla="*/ 102 w 102"/>
                    <a:gd name="T13" fmla="*/ 17 h 34"/>
                    <a:gd name="T14" fmla="*/ 100 w 102"/>
                    <a:gd name="T15" fmla="*/ 19 h 34"/>
                    <a:gd name="T16" fmla="*/ 95 w 102"/>
                    <a:gd name="T17" fmla="*/ 21 h 34"/>
                    <a:gd name="T18" fmla="*/ 87 w 102"/>
                    <a:gd name="T19" fmla="*/ 26 h 34"/>
                    <a:gd name="T20" fmla="*/ 77 w 102"/>
                    <a:gd name="T21" fmla="*/ 30 h 34"/>
                    <a:gd name="T22" fmla="*/ 65 w 102"/>
                    <a:gd name="T23" fmla="*/ 33 h 34"/>
                    <a:gd name="T24" fmla="*/ 51 w 102"/>
                    <a:gd name="T25" fmla="*/ 34 h 34"/>
                    <a:gd name="T26" fmla="*/ 37 w 102"/>
                    <a:gd name="T27" fmla="*/ 33 h 34"/>
                    <a:gd name="T28" fmla="*/ 24 w 102"/>
                    <a:gd name="T29" fmla="*/ 30 h 34"/>
                    <a:gd name="T30" fmla="*/ 15 w 102"/>
                    <a:gd name="T31" fmla="*/ 26 h 34"/>
                    <a:gd name="T32" fmla="*/ 6 w 102"/>
                    <a:gd name="T33" fmla="*/ 21 h 34"/>
                    <a:gd name="T34" fmla="*/ 1 w 102"/>
                    <a:gd name="T35" fmla="*/ 19 h 34"/>
                    <a:gd name="T36" fmla="*/ 0 w 102"/>
                    <a:gd name="T37" fmla="*/ 17 h 34"/>
                    <a:gd name="T38" fmla="*/ 1 w 102"/>
                    <a:gd name="T39" fmla="*/ 16 h 34"/>
                    <a:gd name="T40" fmla="*/ 6 w 102"/>
                    <a:gd name="T41" fmla="*/ 13 h 34"/>
                    <a:gd name="T42" fmla="*/ 15 w 102"/>
                    <a:gd name="T43" fmla="*/ 8 h 34"/>
                    <a:gd name="T44" fmla="*/ 24 w 102"/>
                    <a:gd name="T45" fmla="*/ 4 h 34"/>
                    <a:gd name="T46" fmla="*/ 37 w 102"/>
                    <a:gd name="T47" fmla="*/ 1 h 34"/>
                    <a:gd name="T48" fmla="*/ 51 w 102"/>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34">
                      <a:moveTo>
                        <a:pt x="51" y="0"/>
                      </a:moveTo>
                      <a:lnTo>
                        <a:pt x="65" y="1"/>
                      </a:lnTo>
                      <a:lnTo>
                        <a:pt x="77" y="4"/>
                      </a:lnTo>
                      <a:lnTo>
                        <a:pt x="87" y="8"/>
                      </a:lnTo>
                      <a:lnTo>
                        <a:pt x="95" y="13"/>
                      </a:lnTo>
                      <a:lnTo>
                        <a:pt x="100" y="16"/>
                      </a:lnTo>
                      <a:lnTo>
                        <a:pt x="102" y="17"/>
                      </a:lnTo>
                      <a:lnTo>
                        <a:pt x="100" y="19"/>
                      </a:lnTo>
                      <a:lnTo>
                        <a:pt x="95" y="21"/>
                      </a:lnTo>
                      <a:lnTo>
                        <a:pt x="87" y="26"/>
                      </a:lnTo>
                      <a:lnTo>
                        <a:pt x="77" y="30"/>
                      </a:lnTo>
                      <a:lnTo>
                        <a:pt x="65" y="33"/>
                      </a:lnTo>
                      <a:lnTo>
                        <a:pt x="51" y="34"/>
                      </a:lnTo>
                      <a:lnTo>
                        <a:pt x="37" y="33"/>
                      </a:lnTo>
                      <a:lnTo>
                        <a:pt x="24" y="30"/>
                      </a:lnTo>
                      <a:lnTo>
                        <a:pt x="15" y="26"/>
                      </a:lnTo>
                      <a:lnTo>
                        <a:pt x="6" y="21"/>
                      </a:lnTo>
                      <a:lnTo>
                        <a:pt x="1" y="19"/>
                      </a:lnTo>
                      <a:lnTo>
                        <a:pt x="0" y="17"/>
                      </a:lnTo>
                      <a:lnTo>
                        <a:pt x="1" y="16"/>
                      </a:lnTo>
                      <a:lnTo>
                        <a:pt x="6" y="13"/>
                      </a:lnTo>
                      <a:lnTo>
                        <a:pt x="15" y="8"/>
                      </a:lnTo>
                      <a:lnTo>
                        <a:pt x="24"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6" name="Freeform 63"/>
                <p:cNvSpPr>
                  <a:spLocks/>
                </p:cNvSpPr>
                <p:nvPr/>
              </p:nvSpPr>
              <p:spPr bwMode="auto">
                <a:xfrm>
                  <a:off x="-159" y="889"/>
                  <a:ext cx="7" cy="21"/>
                </a:xfrm>
                <a:custGeom>
                  <a:avLst/>
                  <a:gdLst>
                    <a:gd name="T0" fmla="*/ 17 w 34"/>
                    <a:gd name="T1" fmla="*/ 0 h 104"/>
                    <a:gd name="T2" fmla="*/ 18 w 34"/>
                    <a:gd name="T3" fmla="*/ 2 h 104"/>
                    <a:gd name="T4" fmla="*/ 21 w 34"/>
                    <a:gd name="T5" fmla="*/ 7 h 104"/>
                    <a:gd name="T6" fmla="*/ 25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5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8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8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5" y="15"/>
                      </a:lnTo>
                      <a:lnTo>
                        <a:pt x="30" y="26"/>
                      </a:lnTo>
                      <a:lnTo>
                        <a:pt x="33" y="39"/>
                      </a:lnTo>
                      <a:lnTo>
                        <a:pt x="34" y="52"/>
                      </a:lnTo>
                      <a:lnTo>
                        <a:pt x="33" y="66"/>
                      </a:lnTo>
                      <a:lnTo>
                        <a:pt x="30" y="79"/>
                      </a:lnTo>
                      <a:lnTo>
                        <a:pt x="25" y="89"/>
                      </a:lnTo>
                      <a:lnTo>
                        <a:pt x="21" y="97"/>
                      </a:lnTo>
                      <a:lnTo>
                        <a:pt x="18" y="102"/>
                      </a:lnTo>
                      <a:lnTo>
                        <a:pt x="17" y="104"/>
                      </a:lnTo>
                      <a:lnTo>
                        <a:pt x="16" y="102"/>
                      </a:lnTo>
                      <a:lnTo>
                        <a:pt x="13" y="97"/>
                      </a:lnTo>
                      <a:lnTo>
                        <a:pt x="8" y="89"/>
                      </a:lnTo>
                      <a:lnTo>
                        <a:pt x="4" y="79"/>
                      </a:lnTo>
                      <a:lnTo>
                        <a:pt x="1" y="66"/>
                      </a:lnTo>
                      <a:lnTo>
                        <a:pt x="0" y="52"/>
                      </a:lnTo>
                      <a:lnTo>
                        <a:pt x="1" y="39"/>
                      </a:lnTo>
                      <a:lnTo>
                        <a:pt x="4" y="26"/>
                      </a:lnTo>
                      <a:lnTo>
                        <a:pt x="8"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7" name="Freeform 64"/>
                <p:cNvSpPr>
                  <a:spLocks/>
                </p:cNvSpPr>
                <p:nvPr/>
              </p:nvSpPr>
              <p:spPr bwMode="auto">
                <a:xfrm>
                  <a:off x="-151" y="1022"/>
                  <a:ext cx="153" cy="19"/>
                </a:xfrm>
                <a:custGeom>
                  <a:avLst/>
                  <a:gdLst>
                    <a:gd name="T0" fmla="*/ 261 w 767"/>
                    <a:gd name="T1" fmla="*/ 1 h 96"/>
                    <a:gd name="T2" fmla="*/ 306 w 767"/>
                    <a:gd name="T3" fmla="*/ 11 h 96"/>
                    <a:gd name="T4" fmla="*/ 344 w 767"/>
                    <a:gd name="T5" fmla="*/ 23 h 96"/>
                    <a:gd name="T6" fmla="*/ 373 w 767"/>
                    <a:gd name="T7" fmla="*/ 32 h 96"/>
                    <a:gd name="T8" fmla="*/ 395 w 767"/>
                    <a:gd name="T9" fmla="*/ 32 h 96"/>
                    <a:gd name="T10" fmla="*/ 432 w 767"/>
                    <a:gd name="T11" fmla="*/ 24 h 96"/>
                    <a:gd name="T12" fmla="*/ 478 w 767"/>
                    <a:gd name="T13" fmla="*/ 14 h 96"/>
                    <a:gd name="T14" fmla="*/ 534 w 767"/>
                    <a:gd name="T15" fmla="*/ 6 h 96"/>
                    <a:gd name="T16" fmla="*/ 593 w 767"/>
                    <a:gd name="T17" fmla="*/ 6 h 96"/>
                    <a:gd name="T18" fmla="*/ 650 w 767"/>
                    <a:gd name="T19" fmla="*/ 11 h 96"/>
                    <a:gd name="T20" fmla="*/ 702 w 767"/>
                    <a:gd name="T21" fmla="*/ 19 h 96"/>
                    <a:gd name="T22" fmla="*/ 741 w 767"/>
                    <a:gd name="T23" fmla="*/ 27 h 96"/>
                    <a:gd name="T24" fmla="*/ 764 w 767"/>
                    <a:gd name="T25" fmla="*/ 33 h 96"/>
                    <a:gd name="T26" fmla="*/ 764 w 767"/>
                    <a:gd name="T27" fmla="*/ 35 h 96"/>
                    <a:gd name="T28" fmla="*/ 744 w 767"/>
                    <a:gd name="T29" fmla="*/ 45 h 96"/>
                    <a:gd name="T30" fmla="*/ 708 w 767"/>
                    <a:gd name="T31" fmla="*/ 60 h 96"/>
                    <a:gd name="T32" fmla="*/ 657 w 767"/>
                    <a:gd name="T33" fmla="*/ 76 h 96"/>
                    <a:gd name="T34" fmla="*/ 593 w 767"/>
                    <a:gd name="T35" fmla="*/ 89 h 96"/>
                    <a:gd name="T36" fmla="*/ 516 w 767"/>
                    <a:gd name="T37" fmla="*/ 92 h 96"/>
                    <a:gd name="T38" fmla="*/ 429 w 767"/>
                    <a:gd name="T39" fmla="*/ 87 h 96"/>
                    <a:gd name="T40" fmla="*/ 353 w 767"/>
                    <a:gd name="T41" fmla="*/ 87 h 96"/>
                    <a:gd name="T42" fmla="*/ 292 w 767"/>
                    <a:gd name="T43" fmla="*/ 93 h 96"/>
                    <a:gd name="T44" fmla="*/ 235 w 767"/>
                    <a:gd name="T45" fmla="*/ 96 h 96"/>
                    <a:gd name="T46" fmla="*/ 164 w 767"/>
                    <a:gd name="T47" fmla="*/ 89 h 96"/>
                    <a:gd name="T48" fmla="*/ 103 w 767"/>
                    <a:gd name="T49" fmla="*/ 75 h 96"/>
                    <a:gd name="T50" fmla="*/ 55 w 767"/>
                    <a:gd name="T51" fmla="*/ 59 h 96"/>
                    <a:gd name="T52" fmla="*/ 21 w 767"/>
                    <a:gd name="T53" fmla="*/ 43 h 96"/>
                    <a:gd name="T54" fmla="*/ 2 w 767"/>
                    <a:gd name="T55" fmla="*/ 34 h 96"/>
                    <a:gd name="T56" fmla="*/ 3 w 767"/>
                    <a:gd name="T57" fmla="*/ 33 h 96"/>
                    <a:gd name="T58" fmla="*/ 26 w 767"/>
                    <a:gd name="T59" fmla="*/ 27 h 96"/>
                    <a:gd name="T60" fmla="*/ 65 w 767"/>
                    <a:gd name="T61" fmla="*/ 19 h 96"/>
                    <a:gd name="T62" fmla="*/ 117 w 767"/>
                    <a:gd name="T63" fmla="*/ 10 h 96"/>
                    <a:gd name="T64" fmla="*/ 176 w 767"/>
                    <a:gd name="T65" fmla="*/ 4 h 96"/>
                    <a:gd name="T66" fmla="*/ 237 w 767"/>
                    <a:gd name="T6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7" h="96">
                      <a:moveTo>
                        <a:pt x="237" y="0"/>
                      </a:moveTo>
                      <a:lnTo>
                        <a:pt x="261" y="1"/>
                      </a:lnTo>
                      <a:lnTo>
                        <a:pt x="283" y="6"/>
                      </a:lnTo>
                      <a:lnTo>
                        <a:pt x="306" y="11"/>
                      </a:lnTo>
                      <a:lnTo>
                        <a:pt x="326" y="17"/>
                      </a:lnTo>
                      <a:lnTo>
                        <a:pt x="344" y="23"/>
                      </a:lnTo>
                      <a:lnTo>
                        <a:pt x="360" y="28"/>
                      </a:lnTo>
                      <a:lnTo>
                        <a:pt x="373" y="32"/>
                      </a:lnTo>
                      <a:lnTo>
                        <a:pt x="383" y="33"/>
                      </a:lnTo>
                      <a:lnTo>
                        <a:pt x="395" y="32"/>
                      </a:lnTo>
                      <a:lnTo>
                        <a:pt x="412" y="28"/>
                      </a:lnTo>
                      <a:lnTo>
                        <a:pt x="432" y="24"/>
                      </a:lnTo>
                      <a:lnTo>
                        <a:pt x="454" y="19"/>
                      </a:lnTo>
                      <a:lnTo>
                        <a:pt x="478" y="14"/>
                      </a:lnTo>
                      <a:lnTo>
                        <a:pt x="505" y="9"/>
                      </a:lnTo>
                      <a:lnTo>
                        <a:pt x="534" y="6"/>
                      </a:lnTo>
                      <a:lnTo>
                        <a:pt x="563" y="5"/>
                      </a:lnTo>
                      <a:lnTo>
                        <a:pt x="593" y="6"/>
                      </a:lnTo>
                      <a:lnTo>
                        <a:pt x="623" y="8"/>
                      </a:lnTo>
                      <a:lnTo>
                        <a:pt x="650" y="11"/>
                      </a:lnTo>
                      <a:lnTo>
                        <a:pt x="677" y="14"/>
                      </a:lnTo>
                      <a:lnTo>
                        <a:pt x="702" y="19"/>
                      </a:lnTo>
                      <a:lnTo>
                        <a:pt x="723" y="23"/>
                      </a:lnTo>
                      <a:lnTo>
                        <a:pt x="741" y="27"/>
                      </a:lnTo>
                      <a:lnTo>
                        <a:pt x="755" y="31"/>
                      </a:lnTo>
                      <a:lnTo>
                        <a:pt x="764" y="33"/>
                      </a:lnTo>
                      <a:lnTo>
                        <a:pt x="767" y="33"/>
                      </a:lnTo>
                      <a:lnTo>
                        <a:pt x="764" y="35"/>
                      </a:lnTo>
                      <a:lnTo>
                        <a:pt x="757" y="38"/>
                      </a:lnTo>
                      <a:lnTo>
                        <a:pt x="744" y="45"/>
                      </a:lnTo>
                      <a:lnTo>
                        <a:pt x="728" y="52"/>
                      </a:lnTo>
                      <a:lnTo>
                        <a:pt x="708" y="60"/>
                      </a:lnTo>
                      <a:lnTo>
                        <a:pt x="685" y="68"/>
                      </a:lnTo>
                      <a:lnTo>
                        <a:pt x="657" y="76"/>
                      </a:lnTo>
                      <a:lnTo>
                        <a:pt x="626" y="83"/>
                      </a:lnTo>
                      <a:lnTo>
                        <a:pt x="593" y="89"/>
                      </a:lnTo>
                      <a:lnTo>
                        <a:pt x="556" y="92"/>
                      </a:lnTo>
                      <a:lnTo>
                        <a:pt x="516" y="92"/>
                      </a:lnTo>
                      <a:lnTo>
                        <a:pt x="474" y="90"/>
                      </a:lnTo>
                      <a:lnTo>
                        <a:pt x="429" y="87"/>
                      </a:lnTo>
                      <a:lnTo>
                        <a:pt x="383" y="84"/>
                      </a:lnTo>
                      <a:lnTo>
                        <a:pt x="353" y="87"/>
                      </a:lnTo>
                      <a:lnTo>
                        <a:pt x="322" y="90"/>
                      </a:lnTo>
                      <a:lnTo>
                        <a:pt x="292" y="93"/>
                      </a:lnTo>
                      <a:lnTo>
                        <a:pt x="263" y="96"/>
                      </a:lnTo>
                      <a:lnTo>
                        <a:pt x="235" y="96"/>
                      </a:lnTo>
                      <a:lnTo>
                        <a:pt x="198" y="93"/>
                      </a:lnTo>
                      <a:lnTo>
                        <a:pt x="164" y="89"/>
                      </a:lnTo>
                      <a:lnTo>
                        <a:pt x="132" y="82"/>
                      </a:lnTo>
                      <a:lnTo>
                        <a:pt x="103" y="75"/>
                      </a:lnTo>
                      <a:lnTo>
                        <a:pt x="77" y="66"/>
                      </a:lnTo>
                      <a:lnTo>
                        <a:pt x="55" y="59"/>
                      </a:lnTo>
                      <a:lnTo>
                        <a:pt x="35" y="50"/>
                      </a:lnTo>
                      <a:lnTo>
                        <a:pt x="21" y="43"/>
                      </a:lnTo>
                      <a:lnTo>
                        <a:pt x="9" y="38"/>
                      </a:lnTo>
                      <a:lnTo>
                        <a:pt x="2" y="34"/>
                      </a:lnTo>
                      <a:lnTo>
                        <a:pt x="0" y="33"/>
                      </a:lnTo>
                      <a:lnTo>
                        <a:pt x="3" y="33"/>
                      </a:lnTo>
                      <a:lnTo>
                        <a:pt x="12" y="31"/>
                      </a:lnTo>
                      <a:lnTo>
                        <a:pt x="26" y="27"/>
                      </a:lnTo>
                      <a:lnTo>
                        <a:pt x="43" y="23"/>
                      </a:lnTo>
                      <a:lnTo>
                        <a:pt x="65" y="19"/>
                      </a:lnTo>
                      <a:lnTo>
                        <a:pt x="90" y="14"/>
                      </a:lnTo>
                      <a:lnTo>
                        <a:pt x="117" y="10"/>
                      </a:lnTo>
                      <a:lnTo>
                        <a:pt x="146" y="7"/>
                      </a:lnTo>
                      <a:lnTo>
                        <a:pt x="176" y="4"/>
                      </a:lnTo>
                      <a:lnTo>
                        <a:pt x="206" y="1"/>
                      </a:lnTo>
                      <a:lnTo>
                        <a:pt x="2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8" name="Freeform 65"/>
                <p:cNvSpPr>
                  <a:spLocks/>
                </p:cNvSpPr>
                <p:nvPr/>
              </p:nvSpPr>
              <p:spPr bwMode="auto">
                <a:xfrm>
                  <a:off x="-159" y="858"/>
                  <a:ext cx="7" cy="21"/>
                </a:xfrm>
                <a:custGeom>
                  <a:avLst/>
                  <a:gdLst>
                    <a:gd name="T0" fmla="*/ 17 w 34"/>
                    <a:gd name="T1" fmla="*/ 0 h 104"/>
                    <a:gd name="T2" fmla="*/ 18 w 34"/>
                    <a:gd name="T3" fmla="*/ 3 h 104"/>
                    <a:gd name="T4" fmla="*/ 21 w 34"/>
                    <a:gd name="T5" fmla="*/ 8 h 104"/>
                    <a:gd name="T6" fmla="*/ 25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5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8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8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5" y="16"/>
                      </a:lnTo>
                      <a:lnTo>
                        <a:pt x="30" y="26"/>
                      </a:lnTo>
                      <a:lnTo>
                        <a:pt x="33" y="38"/>
                      </a:lnTo>
                      <a:lnTo>
                        <a:pt x="34" y="52"/>
                      </a:lnTo>
                      <a:lnTo>
                        <a:pt x="33" y="66"/>
                      </a:lnTo>
                      <a:lnTo>
                        <a:pt x="30" y="78"/>
                      </a:lnTo>
                      <a:lnTo>
                        <a:pt x="25" y="89"/>
                      </a:lnTo>
                      <a:lnTo>
                        <a:pt x="21" y="98"/>
                      </a:lnTo>
                      <a:lnTo>
                        <a:pt x="18" y="102"/>
                      </a:lnTo>
                      <a:lnTo>
                        <a:pt x="17" y="104"/>
                      </a:lnTo>
                      <a:lnTo>
                        <a:pt x="16" y="102"/>
                      </a:lnTo>
                      <a:lnTo>
                        <a:pt x="13" y="98"/>
                      </a:lnTo>
                      <a:lnTo>
                        <a:pt x="8" y="89"/>
                      </a:lnTo>
                      <a:lnTo>
                        <a:pt x="4" y="78"/>
                      </a:lnTo>
                      <a:lnTo>
                        <a:pt x="1" y="66"/>
                      </a:lnTo>
                      <a:lnTo>
                        <a:pt x="0" y="52"/>
                      </a:lnTo>
                      <a:lnTo>
                        <a:pt x="1" y="38"/>
                      </a:lnTo>
                      <a:lnTo>
                        <a:pt x="4" y="26"/>
                      </a:lnTo>
                      <a:lnTo>
                        <a:pt x="8"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69" name="Freeform 66"/>
                <p:cNvSpPr>
                  <a:spLocks/>
                </p:cNvSpPr>
                <p:nvPr/>
              </p:nvSpPr>
              <p:spPr bwMode="auto">
                <a:xfrm>
                  <a:off x="-12" y="866"/>
                  <a:ext cx="15" cy="14"/>
                </a:xfrm>
                <a:custGeom>
                  <a:avLst/>
                  <a:gdLst>
                    <a:gd name="T0" fmla="*/ 0 w 73"/>
                    <a:gd name="T1" fmla="*/ 0 h 74"/>
                    <a:gd name="T2" fmla="*/ 4 w 73"/>
                    <a:gd name="T3" fmla="*/ 1 h 74"/>
                    <a:gd name="T4" fmla="*/ 11 w 73"/>
                    <a:gd name="T5" fmla="*/ 3 h 74"/>
                    <a:gd name="T6" fmla="*/ 23 w 73"/>
                    <a:gd name="T7" fmla="*/ 8 h 74"/>
                    <a:gd name="T8" fmla="*/ 36 w 73"/>
                    <a:gd name="T9" fmla="*/ 14 h 74"/>
                    <a:gd name="T10" fmla="*/ 48 w 73"/>
                    <a:gd name="T11" fmla="*/ 25 h 74"/>
                    <a:gd name="T12" fmla="*/ 59 w 73"/>
                    <a:gd name="T13" fmla="*/ 38 h 74"/>
                    <a:gd name="T14" fmla="*/ 66 w 73"/>
                    <a:gd name="T15" fmla="*/ 51 h 74"/>
                    <a:gd name="T16" fmla="*/ 70 w 73"/>
                    <a:gd name="T17" fmla="*/ 63 h 74"/>
                    <a:gd name="T18" fmla="*/ 72 w 73"/>
                    <a:gd name="T19" fmla="*/ 70 h 74"/>
                    <a:gd name="T20" fmla="*/ 73 w 73"/>
                    <a:gd name="T21" fmla="*/ 74 h 74"/>
                    <a:gd name="T22" fmla="*/ 70 w 73"/>
                    <a:gd name="T23" fmla="*/ 74 h 74"/>
                    <a:gd name="T24" fmla="*/ 61 w 73"/>
                    <a:gd name="T25" fmla="*/ 71 h 74"/>
                    <a:gd name="T26" fmla="*/ 51 w 73"/>
                    <a:gd name="T27" fmla="*/ 67 h 74"/>
                    <a:gd name="T28" fmla="*/ 38 w 73"/>
                    <a:gd name="T29" fmla="*/ 60 h 74"/>
                    <a:gd name="T30" fmla="*/ 25 w 73"/>
                    <a:gd name="T31" fmla="*/ 50 h 74"/>
                    <a:gd name="T32" fmla="*/ 14 w 73"/>
                    <a:gd name="T33" fmla="*/ 37 h 74"/>
                    <a:gd name="T34" fmla="*/ 7 w 73"/>
                    <a:gd name="T35" fmla="*/ 23 h 74"/>
                    <a:gd name="T36" fmla="*/ 3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4" y="1"/>
                      </a:lnTo>
                      <a:lnTo>
                        <a:pt x="11" y="3"/>
                      </a:lnTo>
                      <a:lnTo>
                        <a:pt x="23" y="8"/>
                      </a:lnTo>
                      <a:lnTo>
                        <a:pt x="36" y="14"/>
                      </a:lnTo>
                      <a:lnTo>
                        <a:pt x="48" y="25"/>
                      </a:lnTo>
                      <a:lnTo>
                        <a:pt x="59" y="38"/>
                      </a:lnTo>
                      <a:lnTo>
                        <a:pt x="66" y="51"/>
                      </a:lnTo>
                      <a:lnTo>
                        <a:pt x="70" y="63"/>
                      </a:lnTo>
                      <a:lnTo>
                        <a:pt x="72" y="70"/>
                      </a:lnTo>
                      <a:lnTo>
                        <a:pt x="73" y="74"/>
                      </a:lnTo>
                      <a:lnTo>
                        <a:pt x="70" y="74"/>
                      </a:lnTo>
                      <a:lnTo>
                        <a:pt x="61" y="71"/>
                      </a:lnTo>
                      <a:lnTo>
                        <a:pt x="51" y="67"/>
                      </a:lnTo>
                      <a:lnTo>
                        <a:pt x="38" y="60"/>
                      </a:lnTo>
                      <a:lnTo>
                        <a:pt x="25" y="50"/>
                      </a:lnTo>
                      <a:lnTo>
                        <a:pt x="14" y="37"/>
                      </a:lnTo>
                      <a:lnTo>
                        <a:pt x="7" y="23"/>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70" name="Freeform 67"/>
                <p:cNvSpPr>
                  <a:spLocks/>
                </p:cNvSpPr>
                <p:nvPr/>
              </p:nvSpPr>
              <p:spPr bwMode="auto">
                <a:xfrm>
                  <a:off x="10" y="888"/>
                  <a:ext cx="15" cy="15"/>
                </a:xfrm>
                <a:custGeom>
                  <a:avLst/>
                  <a:gdLst>
                    <a:gd name="T0" fmla="*/ 0 w 73"/>
                    <a:gd name="T1" fmla="*/ 0 h 75"/>
                    <a:gd name="T2" fmla="*/ 3 w 73"/>
                    <a:gd name="T3" fmla="*/ 1 h 75"/>
                    <a:gd name="T4" fmla="*/ 12 w 73"/>
                    <a:gd name="T5" fmla="*/ 3 h 75"/>
                    <a:gd name="T6" fmla="*/ 23 w 73"/>
                    <a:gd name="T7" fmla="*/ 8 h 75"/>
                    <a:gd name="T8" fmla="*/ 36 w 73"/>
                    <a:gd name="T9" fmla="*/ 14 h 75"/>
                    <a:gd name="T10" fmla="*/ 48 w 73"/>
                    <a:gd name="T11" fmla="*/ 25 h 75"/>
                    <a:gd name="T12" fmla="*/ 59 w 73"/>
                    <a:gd name="T13" fmla="*/ 38 h 75"/>
                    <a:gd name="T14" fmla="*/ 65 w 73"/>
                    <a:gd name="T15" fmla="*/ 51 h 75"/>
                    <a:gd name="T16" fmla="*/ 70 w 73"/>
                    <a:gd name="T17" fmla="*/ 63 h 75"/>
                    <a:gd name="T18" fmla="*/ 72 w 73"/>
                    <a:gd name="T19" fmla="*/ 71 h 75"/>
                    <a:gd name="T20" fmla="*/ 73 w 73"/>
                    <a:gd name="T21" fmla="*/ 75 h 75"/>
                    <a:gd name="T22" fmla="*/ 70 w 73"/>
                    <a:gd name="T23" fmla="*/ 74 h 75"/>
                    <a:gd name="T24" fmla="*/ 61 w 73"/>
                    <a:gd name="T25" fmla="*/ 71 h 75"/>
                    <a:gd name="T26" fmla="*/ 50 w 73"/>
                    <a:gd name="T27" fmla="*/ 67 h 75"/>
                    <a:gd name="T28" fmla="*/ 38 w 73"/>
                    <a:gd name="T29" fmla="*/ 60 h 75"/>
                    <a:gd name="T30" fmla="*/ 25 w 73"/>
                    <a:gd name="T31" fmla="*/ 50 h 75"/>
                    <a:gd name="T32" fmla="*/ 14 w 73"/>
                    <a:gd name="T33" fmla="*/ 37 h 75"/>
                    <a:gd name="T34" fmla="*/ 8 w 73"/>
                    <a:gd name="T35" fmla="*/ 24 h 75"/>
                    <a:gd name="T36" fmla="*/ 3 w 73"/>
                    <a:gd name="T37" fmla="*/ 12 h 75"/>
                    <a:gd name="T38" fmla="*/ 1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3" y="8"/>
                      </a:lnTo>
                      <a:lnTo>
                        <a:pt x="36" y="14"/>
                      </a:lnTo>
                      <a:lnTo>
                        <a:pt x="48" y="25"/>
                      </a:lnTo>
                      <a:lnTo>
                        <a:pt x="59" y="38"/>
                      </a:lnTo>
                      <a:lnTo>
                        <a:pt x="65" y="51"/>
                      </a:lnTo>
                      <a:lnTo>
                        <a:pt x="70" y="63"/>
                      </a:lnTo>
                      <a:lnTo>
                        <a:pt x="72" y="71"/>
                      </a:lnTo>
                      <a:lnTo>
                        <a:pt x="73" y="75"/>
                      </a:lnTo>
                      <a:lnTo>
                        <a:pt x="70" y="74"/>
                      </a:lnTo>
                      <a:lnTo>
                        <a:pt x="61" y="71"/>
                      </a:lnTo>
                      <a:lnTo>
                        <a:pt x="50" y="67"/>
                      </a:lnTo>
                      <a:lnTo>
                        <a:pt x="38" y="60"/>
                      </a:lnTo>
                      <a:lnTo>
                        <a:pt x="25" y="50"/>
                      </a:lnTo>
                      <a:lnTo>
                        <a:pt x="14" y="37"/>
                      </a:lnTo>
                      <a:lnTo>
                        <a:pt x="8" y="24"/>
                      </a:lnTo>
                      <a:lnTo>
                        <a:pt x="3" y="12"/>
                      </a:lnTo>
                      <a:lnTo>
                        <a:pt x="1"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71" name="Freeform 68"/>
                <p:cNvSpPr>
                  <a:spLocks/>
                </p:cNvSpPr>
                <p:nvPr/>
              </p:nvSpPr>
              <p:spPr bwMode="auto">
                <a:xfrm>
                  <a:off x="3" y="889"/>
                  <a:ext cx="7" cy="21"/>
                </a:xfrm>
                <a:custGeom>
                  <a:avLst/>
                  <a:gdLst>
                    <a:gd name="T0" fmla="*/ 17 w 34"/>
                    <a:gd name="T1" fmla="*/ 0 h 104"/>
                    <a:gd name="T2" fmla="*/ 18 w 34"/>
                    <a:gd name="T3" fmla="*/ 2 h 104"/>
                    <a:gd name="T4" fmla="*/ 21 w 34"/>
                    <a:gd name="T5" fmla="*/ 7 h 104"/>
                    <a:gd name="T6" fmla="*/ 26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6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9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9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6" y="15"/>
                      </a:lnTo>
                      <a:lnTo>
                        <a:pt x="30" y="26"/>
                      </a:lnTo>
                      <a:lnTo>
                        <a:pt x="33" y="39"/>
                      </a:lnTo>
                      <a:lnTo>
                        <a:pt x="34" y="52"/>
                      </a:lnTo>
                      <a:lnTo>
                        <a:pt x="33" y="66"/>
                      </a:lnTo>
                      <a:lnTo>
                        <a:pt x="30" y="79"/>
                      </a:lnTo>
                      <a:lnTo>
                        <a:pt x="26" y="89"/>
                      </a:lnTo>
                      <a:lnTo>
                        <a:pt x="21" y="97"/>
                      </a:lnTo>
                      <a:lnTo>
                        <a:pt x="18" y="102"/>
                      </a:lnTo>
                      <a:lnTo>
                        <a:pt x="17" y="104"/>
                      </a:lnTo>
                      <a:lnTo>
                        <a:pt x="16" y="102"/>
                      </a:lnTo>
                      <a:lnTo>
                        <a:pt x="13" y="97"/>
                      </a:lnTo>
                      <a:lnTo>
                        <a:pt x="9" y="89"/>
                      </a:lnTo>
                      <a:lnTo>
                        <a:pt x="4" y="79"/>
                      </a:lnTo>
                      <a:lnTo>
                        <a:pt x="1" y="66"/>
                      </a:lnTo>
                      <a:lnTo>
                        <a:pt x="0" y="52"/>
                      </a:lnTo>
                      <a:lnTo>
                        <a:pt x="1" y="39"/>
                      </a:lnTo>
                      <a:lnTo>
                        <a:pt x="4" y="26"/>
                      </a:lnTo>
                      <a:lnTo>
                        <a:pt x="9"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72" name="Freeform 69"/>
                <p:cNvSpPr>
                  <a:spLocks/>
                </p:cNvSpPr>
                <p:nvPr/>
              </p:nvSpPr>
              <p:spPr bwMode="auto">
                <a:xfrm>
                  <a:off x="10" y="866"/>
                  <a:ext cx="15" cy="14"/>
                </a:xfrm>
                <a:custGeom>
                  <a:avLst/>
                  <a:gdLst>
                    <a:gd name="T0" fmla="*/ 73 w 73"/>
                    <a:gd name="T1" fmla="*/ 0 h 74"/>
                    <a:gd name="T2" fmla="*/ 72 w 73"/>
                    <a:gd name="T3" fmla="*/ 3 h 74"/>
                    <a:gd name="T4" fmla="*/ 70 w 73"/>
                    <a:gd name="T5" fmla="*/ 12 h 74"/>
                    <a:gd name="T6" fmla="*/ 65 w 73"/>
                    <a:gd name="T7" fmla="*/ 23 h 74"/>
                    <a:gd name="T8" fmla="*/ 59 w 73"/>
                    <a:gd name="T9" fmla="*/ 37 h 74"/>
                    <a:gd name="T10" fmla="*/ 48 w 73"/>
                    <a:gd name="T11" fmla="*/ 50 h 74"/>
                    <a:gd name="T12" fmla="*/ 36 w 73"/>
                    <a:gd name="T13" fmla="*/ 60 h 74"/>
                    <a:gd name="T14" fmla="*/ 23 w 73"/>
                    <a:gd name="T15" fmla="*/ 67 h 74"/>
                    <a:gd name="T16" fmla="*/ 12 w 73"/>
                    <a:gd name="T17" fmla="*/ 71 h 74"/>
                    <a:gd name="T18" fmla="*/ 3 w 73"/>
                    <a:gd name="T19" fmla="*/ 74 h 74"/>
                    <a:gd name="T20" fmla="*/ 0 w 73"/>
                    <a:gd name="T21" fmla="*/ 74 h 74"/>
                    <a:gd name="T22" fmla="*/ 1 w 73"/>
                    <a:gd name="T23" fmla="*/ 70 h 74"/>
                    <a:gd name="T24" fmla="*/ 3 w 73"/>
                    <a:gd name="T25" fmla="*/ 63 h 74"/>
                    <a:gd name="T26" fmla="*/ 8 w 73"/>
                    <a:gd name="T27" fmla="*/ 51 h 74"/>
                    <a:gd name="T28" fmla="*/ 14 w 73"/>
                    <a:gd name="T29" fmla="*/ 38 h 74"/>
                    <a:gd name="T30" fmla="*/ 25 w 73"/>
                    <a:gd name="T31" fmla="*/ 25 h 74"/>
                    <a:gd name="T32" fmla="*/ 38 w 73"/>
                    <a:gd name="T33" fmla="*/ 14 h 74"/>
                    <a:gd name="T34" fmla="*/ 50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5" y="23"/>
                      </a:lnTo>
                      <a:lnTo>
                        <a:pt x="59" y="37"/>
                      </a:lnTo>
                      <a:lnTo>
                        <a:pt x="48" y="50"/>
                      </a:lnTo>
                      <a:lnTo>
                        <a:pt x="36" y="60"/>
                      </a:lnTo>
                      <a:lnTo>
                        <a:pt x="23" y="67"/>
                      </a:lnTo>
                      <a:lnTo>
                        <a:pt x="12" y="71"/>
                      </a:lnTo>
                      <a:lnTo>
                        <a:pt x="3" y="74"/>
                      </a:lnTo>
                      <a:lnTo>
                        <a:pt x="0" y="74"/>
                      </a:lnTo>
                      <a:lnTo>
                        <a:pt x="1" y="70"/>
                      </a:lnTo>
                      <a:lnTo>
                        <a:pt x="3" y="63"/>
                      </a:lnTo>
                      <a:lnTo>
                        <a:pt x="8" y="51"/>
                      </a:lnTo>
                      <a:lnTo>
                        <a:pt x="14" y="38"/>
                      </a:lnTo>
                      <a:lnTo>
                        <a:pt x="25" y="25"/>
                      </a:lnTo>
                      <a:lnTo>
                        <a:pt x="38" y="14"/>
                      </a:lnTo>
                      <a:lnTo>
                        <a:pt x="50"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73" name="Freeform 70"/>
                <p:cNvSpPr>
                  <a:spLocks/>
                </p:cNvSpPr>
                <p:nvPr/>
              </p:nvSpPr>
              <p:spPr bwMode="auto">
                <a:xfrm>
                  <a:off x="12" y="881"/>
                  <a:ext cx="20" cy="6"/>
                </a:xfrm>
                <a:custGeom>
                  <a:avLst/>
                  <a:gdLst>
                    <a:gd name="T0" fmla="*/ 51 w 103"/>
                    <a:gd name="T1" fmla="*/ 0 h 34"/>
                    <a:gd name="T2" fmla="*/ 65 w 103"/>
                    <a:gd name="T3" fmla="*/ 1 h 34"/>
                    <a:gd name="T4" fmla="*/ 77 w 103"/>
                    <a:gd name="T5" fmla="*/ 4 h 34"/>
                    <a:gd name="T6" fmla="*/ 87 w 103"/>
                    <a:gd name="T7" fmla="*/ 8 h 34"/>
                    <a:gd name="T8" fmla="*/ 96 w 103"/>
                    <a:gd name="T9" fmla="*/ 13 h 34"/>
                    <a:gd name="T10" fmla="*/ 101 w 103"/>
                    <a:gd name="T11" fmla="*/ 16 h 34"/>
                    <a:gd name="T12" fmla="*/ 103 w 103"/>
                    <a:gd name="T13" fmla="*/ 17 h 34"/>
                    <a:gd name="T14" fmla="*/ 101 w 103"/>
                    <a:gd name="T15" fmla="*/ 19 h 34"/>
                    <a:gd name="T16" fmla="*/ 96 w 103"/>
                    <a:gd name="T17" fmla="*/ 21 h 34"/>
                    <a:gd name="T18" fmla="*/ 87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7 w 103"/>
                    <a:gd name="T33" fmla="*/ 21 h 34"/>
                    <a:gd name="T34" fmla="*/ 2 w 103"/>
                    <a:gd name="T35" fmla="*/ 19 h 34"/>
                    <a:gd name="T36" fmla="*/ 0 w 103"/>
                    <a:gd name="T37" fmla="*/ 17 h 34"/>
                    <a:gd name="T38" fmla="*/ 2 w 103"/>
                    <a:gd name="T39" fmla="*/ 16 h 34"/>
                    <a:gd name="T40" fmla="*/ 7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7" y="8"/>
                      </a:lnTo>
                      <a:lnTo>
                        <a:pt x="96" y="13"/>
                      </a:lnTo>
                      <a:lnTo>
                        <a:pt x="101" y="16"/>
                      </a:lnTo>
                      <a:lnTo>
                        <a:pt x="103" y="17"/>
                      </a:lnTo>
                      <a:lnTo>
                        <a:pt x="101" y="19"/>
                      </a:lnTo>
                      <a:lnTo>
                        <a:pt x="96" y="21"/>
                      </a:lnTo>
                      <a:lnTo>
                        <a:pt x="87" y="26"/>
                      </a:lnTo>
                      <a:lnTo>
                        <a:pt x="77" y="30"/>
                      </a:lnTo>
                      <a:lnTo>
                        <a:pt x="65" y="33"/>
                      </a:lnTo>
                      <a:lnTo>
                        <a:pt x="51" y="34"/>
                      </a:lnTo>
                      <a:lnTo>
                        <a:pt x="37" y="33"/>
                      </a:lnTo>
                      <a:lnTo>
                        <a:pt x="25" y="30"/>
                      </a:lnTo>
                      <a:lnTo>
                        <a:pt x="15" y="26"/>
                      </a:lnTo>
                      <a:lnTo>
                        <a:pt x="7" y="21"/>
                      </a:lnTo>
                      <a:lnTo>
                        <a:pt x="2" y="19"/>
                      </a:lnTo>
                      <a:lnTo>
                        <a:pt x="0" y="17"/>
                      </a:lnTo>
                      <a:lnTo>
                        <a:pt x="2" y="16"/>
                      </a:lnTo>
                      <a:lnTo>
                        <a:pt x="7"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74" name="Freeform 71"/>
                <p:cNvSpPr>
                  <a:spLocks/>
                </p:cNvSpPr>
                <p:nvPr/>
              </p:nvSpPr>
              <p:spPr bwMode="auto">
                <a:xfrm>
                  <a:off x="3" y="858"/>
                  <a:ext cx="7" cy="21"/>
                </a:xfrm>
                <a:custGeom>
                  <a:avLst/>
                  <a:gdLst>
                    <a:gd name="T0" fmla="*/ 17 w 34"/>
                    <a:gd name="T1" fmla="*/ 0 h 104"/>
                    <a:gd name="T2" fmla="*/ 18 w 34"/>
                    <a:gd name="T3" fmla="*/ 3 h 104"/>
                    <a:gd name="T4" fmla="*/ 21 w 34"/>
                    <a:gd name="T5" fmla="*/ 8 h 104"/>
                    <a:gd name="T6" fmla="*/ 26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6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9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9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6" y="16"/>
                      </a:lnTo>
                      <a:lnTo>
                        <a:pt x="30" y="26"/>
                      </a:lnTo>
                      <a:lnTo>
                        <a:pt x="33" y="38"/>
                      </a:lnTo>
                      <a:lnTo>
                        <a:pt x="34" y="52"/>
                      </a:lnTo>
                      <a:lnTo>
                        <a:pt x="33" y="66"/>
                      </a:lnTo>
                      <a:lnTo>
                        <a:pt x="30" y="78"/>
                      </a:lnTo>
                      <a:lnTo>
                        <a:pt x="26" y="89"/>
                      </a:lnTo>
                      <a:lnTo>
                        <a:pt x="21" y="98"/>
                      </a:lnTo>
                      <a:lnTo>
                        <a:pt x="18" y="102"/>
                      </a:lnTo>
                      <a:lnTo>
                        <a:pt x="17" y="104"/>
                      </a:lnTo>
                      <a:lnTo>
                        <a:pt x="16" y="102"/>
                      </a:lnTo>
                      <a:lnTo>
                        <a:pt x="13" y="98"/>
                      </a:lnTo>
                      <a:lnTo>
                        <a:pt x="9" y="89"/>
                      </a:lnTo>
                      <a:lnTo>
                        <a:pt x="4" y="78"/>
                      </a:lnTo>
                      <a:lnTo>
                        <a:pt x="1" y="66"/>
                      </a:lnTo>
                      <a:lnTo>
                        <a:pt x="0" y="52"/>
                      </a:lnTo>
                      <a:lnTo>
                        <a:pt x="1" y="38"/>
                      </a:lnTo>
                      <a:lnTo>
                        <a:pt x="4" y="26"/>
                      </a:lnTo>
                      <a:lnTo>
                        <a:pt x="9"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75" name="Freeform 72"/>
                <p:cNvSpPr>
                  <a:spLocks/>
                </p:cNvSpPr>
                <p:nvPr/>
              </p:nvSpPr>
              <p:spPr bwMode="auto">
                <a:xfrm>
                  <a:off x="-12" y="888"/>
                  <a:ext cx="15" cy="14"/>
                </a:xfrm>
                <a:custGeom>
                  <a:avLst/>
                  <a:gdLst>
                    <a:gd name="T0" fmla="*/ 73 w 73"/>
                    <a:gd name="T1" fmla="*/ 0 h 74"/>
                    <a:gd name="T2" fmla="*/ 72 w 73"/>
                    <a:gd name="T3" fmla="*/ 3 h 74"/>
                    <a:gd name="T4" fmla="*/ 70 w 73"/>
                    <a:gd name="T5" fmla="*/ 12 h 74"/>
                    <a:gd name="T6" fmla="*/ 66 w 73"/>
                    <a:gd name="T7" fmla="*/ 24 h 74"/>
                    <a:gd name="T8" fmla="*/ 59 w 73"/>
                    <a:gd name="T9" fmla="*/ 37 h 74"/>
                    <a:gd name="T10" fmla="*/ 48 w 73"/>
                    <a:gd name="T11" fmla="*/ 50 h 74"/>
                    <a:gd name="T12" fmla="*/ 36 w 73"/>
                    <a:gd name="T13" fmla="*/ 60 h 74"/>
                    <a:gd name="T14" fmla="*/ 23 w 73"/>
                    <a:gd name="T15" fmla="*/ 67 h 74"/>
                    <a:gd name="T16" fmla="*/ 11 w 73"/>
                    <a:gd name="T17" fmla="*/ 71 h 74"/>
                    <a:gd name="T18" fmla="*/ 4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8 w 73"/>
                    <a:gd name="T33" fmla="*/ 14 h 74"/>
                    <a:gd name="T34" fmla="*/ 51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6" y="24"/>
                      </a:lnTo>
                      <a:lnTo>
                        <a:pt x="59" y="37"/>
                      </a:lnTo>
                      <a:lnTo>
                        <a:pt x="48" y="50"/>
                      </a:lnTo>
                      <a:lnTo>
                        <a:pt x="36" y="60"/>
                      </a:lnTo>
                      <a:lnTo>
                        <a:pt x="23" y="67"/>
                      </a:lnTo>
                      <a:lnTo>
                        <a:pt x="11" y="71"/>
                      </a:lnTo>
                      <a:lnTo>
                        <a:pt x="4" y="74"/>
                      </a:lnTo>
                      <a:lnTo>
                        <a:pt x="0" y="74"/>
                      </a:lnTo>
                      <a:lnTo>
                        <a:pt x="0" y="70"/>
                      </a:lnTo>
                      <a:lnTo>
                        <a:pt x="3" y="63"/>
                      </a:lnTo>
                      <a:lnTo>
                        <a:pt x="7" y="51"/>
                      </a:lnTo>
                      <a:lnTo>
                        <a:pt x="14" y="38"/>
                      </a:lnTo>
                      <a:lnTo>
                        <a:pt x="25" y="25"/>
                      </a:lnTo>
                      <a:lnTo>
                        <a:pt x="38" y="14"/>
                      </a:lnTo>
                      <a:lnTo>
                        <a:pt x="51"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76" name="Freeform 73"/>
                <p:cNvSpPr>
                  <a:spLocks/>
                </p:cNvSpPr>
                <p:nvPr/>
              </p:nvSpPr>
              <p:spPr bwMode="auto">
                <a:xfrm>
                  <a:off x="-19" y="881"/>
                  <a:ext cx="21" cy="6"/>
                </a:xfrm>
                <a:custGeom>
                  <a:avLst/>
                  <a:gdLst>
                    <a:gd name="T0" fmla="*/ 51 w 103"/>
                    <a:gd name="T1" fmla="*/ 0 h 34"/>
                    <a:gd name="T2" fmla="*/ 65 w 103"/>
                    <a:gd name="T3" fmla="*/ 1 h 34"/>
                    <a:gd name="T4" fmla="*/ 77 w 103"/>
                    <a:gd name="T5" fmla="*/ 4 h 34"/>
                    <a:gd name="T6" fmla="*/ 88 w 103"/>
                    <a:gd name="T7" fmla="*/ 8 h 34"/>
                    <a:gd name="T8" fmla="*/ 95 w 103"/>
                    <a:gd name="T9" fmla="*/ 13 h 34"/>
                    <a:gd name="T10" fmla="*/ 100 w 103"/>
                    <a:gd name="T11" fmla="*/ 16 h 34"/>
                    <a:gd name="T12" fmla="*/ 103 w 103"/>
                    <a:gd name="T13" fmla="*/ 17 h 34"/>
                    <a:gd name="T14" fmla="*/ 100 w 103"/>
                    <a:gd name="T15" fmla="*/ 19 h 34"/>
                    <a:gd name="T16" fmla="*/ 95 w 103"/>
                    <a:gd name="T17" fmla="*/ 21 h 34"/>
                    <a:gd name="T18" fmla="*/ 88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6 w 103"/>
                    <a:gd name="T33" fmla="*/ 21 h 34"/>
                    <a:gd name="T34" fmla="*/ 1 w 103"/>
                    <a:gd name="T35" fmla="*/ 19 h 34"/>
                    <a:gd name="T36" fmla="*/ 0 w 103"/>
                    <a:gd name="T37" fmla="*/ 17 h 34"/>
                    <a:gd name="T38" fmla="*/ 1 w 103"/>
                    <a:gd name="T39" fmla="*/ 16 h 34"/>
                    <a:gd name="T40" fmla="*/ 6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8" y="8"/>
                      </a:lnTo>
                      <a:lnTo>
                        <a:pt x="95" y="13"/>
                      </a:lnTo>
                      <a:lnTo>
                        <a:pt x="100" y="16"/>
                      </a:lnTo>
                      <a:lnTo>
                        <a:pt x="103" y="17"/>
                      </a:lnTo>
                      <a:lnTo>
                        <a:pt x="100" y="19"/>
                      </a:lnTo>
                      <a:lnTo>
                        <a:pt x="95" y="21"/>
                      </a:lnTo>
                      <a:lnTo>
                        <a:pt x="88" y="26"/>
                      </a:lnTo>
                      <a:lnTo>
                        <a:pt x="77" y="30"/>
                      </a:lnTo>
                      <a:lnTo>
                        <a:pt x="65" y="33"/>
                      </a:lnTo>
                      <a:lnTo>
                        <a:pt x="51" y="34"/>
                      </a:lnTo>
                      <a:lnTo>
                        <a:pt x="37" y="33"/>
                      </a:lnTo>
                      <a:lnTo>
                        <a:pt x="25" y="30"/>
                      </a:lnTo>
                      <a:lnTo>
                        <a:pt x="15" y="26"/>
                      </a:lnTo>
                      <a:lnTo>
                        <a:pt x="6" y="21"/>
                      </a:lnTo>
                      <a:lnTo>
                        <a:pt x="1" y="19"/>
                      </a:lnTo>
                      <a:lnTo>
                        <a:pt x="0" y="17"/>
                      </a:lnTo>
                      <a:lnTo>
                        <a:pt x="1" y="16"/>
                      </a:lnTo>
                      <a:lnTo>
                        <a:pt x="6"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77" name="Freeform 74"/>
                <p:cNvSpPr>
                  <a:spLocks noEditPoints="1"/>
                </p:cNvSpPr>
                <p:nvPr/>
              </p:nvSpPr>
              <p:spPr bwMode="auto">
                <a:xfrm>
                  <a:off x="-351" y="477"/>
                  <a:ext cx="565" cy="676"/>
                </a:xfrm>
                <a:custGeom>
                  <a:avLst/>
                  <a:gdLst>
                    <a:gd name="T0" fmla="*/ 1034 w 2824"/>
                    <a:gd name="T1" fmla="*/ 2732 h 3376"/>
                    <a:gd name="T2" fmla="*/ 1128 w 2824"/>
                    <a:gd name="T3" fmla="*/ 2875 h 3376"/>
                    <a:gd name="T4" fmla="*/ 1610 w 2824"/>
                    <a:gd name="T5" fmla="*/ 2894 h 3376"/>
                    <a:gd name="T6" fmla="*/ 1747 w 2824"/>
                    <a:gd name="T7" fmla="*/ 2741 h 3376"/>
                    <a:gd name="T8" fmla="*/ 1516 w 2824"/>
                    <a:gd name="T9" fmla="*/ 2609 h 3376"/>
                    <a:gd name="T10" fmla="*/ 1366 w 2824"/>
                    <a:gd name="T11" fmla="*/ 2653 h 3376"/>
                    <a:gd name="T12" fmla="*/ 2367 w 2824"/>
                    <a:gd name="T13" fmla="*/ 2135 h 3376"/>
                    <a:gd name="T14" fmla="*/ 1578 w 2824"/>
                    <a:gd name="T15" fmla="*/ 2104 h 3376"/>
                    <a:gd name="T16" fmla="*/ 1946 w 2824"/>
                    <a:gd name="T17" fmla="*/ 2193 h 3376"/>
                    <a:gd name="T18" fmla="*/ 1881 w 2824"/>
                    <a:gd name="T19" fmla="*/ 1828 h 3376"/>
                    <a:gd name="T20" fmla="*/ 1527 w 2824"/>
                    <a:gd name="T21" fmla="*/ 1953 h 3376"/>
                    <a:gd name="T22" fmla="*/ 1789 w 2824"/>
                    <a:gd name="T23" fmla="*/ 2310 h 3376"/>
                    <a:gd name="T24" fmla="*/ 2054 w 2824"/>
                    <a:gd name="T25" fmla="*/ 1967 h 3376"/>
                    <a:gd name="T26" fmla="*/ 1959 w 2824"/>
                    <a:gd name="T27" fmla="*/ 2204 h 3376"/>
                    <a:gd name="T28" fmla="*/ 1562 w 2824"/>
                    <a:gd name="T29" fmla="*/ 2109 h 3376"/>
                    <a:gd name="T30" fmla="*/ 1816 w 2824"/>
                    <a:gd name="T31" fmla="*/ 1792 h 3376"/>
                    <a:gd name="T32" fmla="*/ 771 w 2824"/>
                    <a:gd name="T33" fmla="*/ 1852 h 3376"/>
                    <a:gd name="T34" fmla="*/ 863 w 2824"/>
                    <a:gd name="T35" fmla="*/ 2284 h 3376"/>
                    <a:gd name="T36" fmla="*/ 1249 w 2824"/>
                    <a:gd name="T37" fmla="*/ 2074 h 3376"/>
                    <a:gd name="T38" fmla="*/ 2471 w 2824"/>
                    <a:gd name="T39" fmla="*/ 1756 h 3376"/>
                    <a:gd name="T40" fmla="*/ 2628 w 2824"/>
                    <a:gd name="T41" fmla="*/ 1358 h 3376"/>
                    <a:gd name="T42" fmla="*/ 1918 w 2824"/>
                    <a:gd name="T43" fmla="*/ 1168 h 3376"/>
                    <a:gd name="T44" fmla="*/ 2014 w 2824"/>
                    <a:gd name="T45" fmla="*/ 1373 h 3376"/>
                    <a:gd name="T46" fmla="*/ 2228 w 2824"/>
                    <a:gd name="T47" fmla="*/ 1512 h 3376"/>
                    <a:gd name="T48" fmla="*/ 1992 w 2824"/>
                    <a:gd name="T49" fmla="*/ 1446 h 3376"/>
                    <a:gd name="T50" fmla="*/ 1917 w 2824"/>
                    <a:gd name="T51" fmla="*/ 1773 h 3376"/>
                    <a:gd name="T52" fmla="*/ 2121 w 2824"/>
                    <a:gd name="T53" fmla="*/ 1718 h 3376"/>
                    <a:gd name="T54" fmla="*/ 2271 w 2824"/>
                    <a:gd name="T55" fmla="*/ 1634 h 3376"/>
                    <a:gd name="T56" fmla="*/ 2185 w 2824"/>
                    <a:gd name="T57" fmla="*/ 1962 h 3376"/>
                    <a:gd name="T58" fmla="*/ 2499 w 2824"/>
                    <a:gd name="T59" fmla="*/ 2058 h 3376"/>
                    <a:gd name="T60" fmla="*/ 2409 w 2824"/>
                    <a:gd name="T61" fmla="*/ 1769 h 3376"/>
                    <a:gd name="T62" fmla="*/ 2426 w 2824"/>
                    <a:gd name="T63" fmla="*/ 1646 h 3376"/>
                    <a:gd name="T64" fmla="*/ 2729 w 2824"/>
                    <a:gd name="T65" fmla="*/ 1791 h 3376"/>
                    <a:gd name="T66" fmla="*/ 2652 w 2824"/>
                    <a:gd name="T67" fmla="*/ 1484 h 3376"/>
                    <a:gd name="T68" fmla="*/ 2367 w 2824"/>
                    <a:gd name="T69" fmla="*/ 1523 h 3376"/>
                    <a:gd name="T70" fmla="*/ 2532 w 2824"/>
                    <a:gd name="T71" fmla="*/ 1310 h 3376"/>
                    <a:gd name="T72" fmla="*/ 2444 w 2824"/>
                    <a:gd name="T73" fmla="*/ 1053 h 3376"/>
                    <a:gd name="T74" fmla="*/ 2236 w 2824"/>
                    <a:gd name="T75" fmla="*/ 1175 h 3376"/>
                    <a:gd name="T76" fmla="*/ 2283 w 2824"/>
                    <a:gd name="T77" fmla="*/ 1449 h 3376"/>
                    <a:gd name="T78" fmla="*/ 2148 w 2824"/>
                    <a:gd name="T79" fmla="*/ 1172 h 3376"/>
                    <a:gd name="T80" fmla="*/ 1277 w 2824"/>
                    <a:gd name="T81" fmla="*/ 828 h 3376"/>
                    <a:gd name="T82" fmla="*/ 1383 w 2824"/>
                    <a:gd name="T83" fmla="*/ 980 h 3376"/>
                    <a:gd name="T84" fmla="*/ 2028 w 2824"/>
                    <a:gd name="T85" fmla="*/ 967 h 3376"/>
                    <a:gd name="T86" fmla="*/ 452 w 2824"/>
                    <a:gd name="T87" fmla="*/ 638 h 3376"/>
                    <a:gd name="T88" fmla="*/ 159 w 2824"/>
                    <a:gd name="T89" fmla="*/ 1657 h 3376"/>
                    <a:gd name="T90" fmla="*/ 423 w 2824"/>
                    <a:gd name="T91" fmla="*/ 1749 h 3376"/>
                    <a:gd name="T92" fmla="*/ 908 w 2824"/>
                    <a:gd name="T93" fmla="*/ 898 h 3376"/>
                    <a:gd name="T94" fmla="*/ 1383 w 2824"/>
                    <a:gd name="T95" fmla="*/ 133 h 3376"/>
                    <a:gd name="T96" fmla="*/ 679 w 2824"/>
                    <a:gd name="T97" fmla="*/ 463 h 3376"/>
                    <a:gd name="T98" fmla="*/ 1835 w 2824"/>
                    <a:gd name="T99" fmla="*/ 641 h 3376"/>
                    <a:gd name="T100" fmla="*/ 2550 w 2824"/>
                    <a:gd name="T101" fmla="*/ 1057 h 3376"/>
                    <a:gd name="T102" fmla="*/ 2103 w 2824"/>
                    <a:gd name="T103" fmla="*/ 365 h 3376"/>
                    <a:gd name="T104" fmla="*/ 1662 w 2824"/>
                    <a:gd name="T105" fmla="*/ 29 h 3376"/>
                    <a:gd name="T106" fmla="*/ 2577 w 2824"/>
                    <a:gd name="T107" fmla="*/ 693 h 3376"/>
                    <a:gd name="T108" fmla="*/ 2809 w 2824"/>
                    <a:gd name="T109" fmla="*/ 1544 h 3376"/>
                    <a:gd name="T110" fmla="*/ 2682 w 2824"/>
                    <a:gd name="T111" fmla="*/ 1949 h 3376"/>
                    <a:gd name="T112" fmla="*/ 2307 w 2824"/>
                    <a:gd name="T113" fmla="*/ 2436 h 3376"/>
                    <a:gd name="T114" fmla="*/ 1768 w 2824"/>
                    <a:gd name="T115" fmla="*/ 3195 h 3376"/>
                    <a:gd name="T116" fmla="*/ 1232 w 2824"/>
                    <a:gd name="T117" fmla="*/ 3338 h 3376"/>
                    <a:gd name="T118" fmla="*/ 628 w 2824"/>
                    <a:gd name="T119" fmla="*/ 2782 h 3376"/>
                    <a:gd name="T120" fmla="*/ 75 w 2824"/>
                    <a:gd name="T121" fmla="*/ 1851 h 3376"/>
                    <a:gd name="T122" fmla="*/ 189 w 2824"/>
                    <a:gd name="T123" fmla="*/ 693 h 3376"/>
                    <a:gd name="T124" fmla="*/ 1105 w 2824"/>
                    <a:gd name="T125" fmla="*/ 29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24" h="3376">
                      <a:moveTo>
                        <a:pt x="1263" y="2608"/>
                      </a:moveTo>
                      <a:lnTo>
                        <a:pt x="1252" y="2609"/>
                      </a:lnTo>
                      <a:lnTo>
                        <a:pt x="1237" y="2613"/>
                      </a:lnTo>
                      <a:lnTo>
                        <a:pt x="1220" y="2620"/>
                      </a:lnTo>
                      <a:lnTo>
                        <a:pt x="1201" y="2629"/>
                      </a:lnTo>
                      <a:lnTo>
                        <a:pt x="1180" y="2640"/>
                      </a:lnTo>
                      <a:lnTo>
                        <a:pt x="1157" y="2653"/>
                      </a:lnTo>
                      <a:lnTo>
                        <a:pt x="1135" y="2667"/>
                      </a:lnTo>
                      <a:lnTo>
                        <a:pt x="1112" y="2680"/>
                      </a:lnTo>
                      <a:lnTo>
                        <a:pt x="1091" y="2694"/>
                      </a:lnTo>
                      <a:lnTo>
                        <a:pt x="1070" y="2708"/>
                      </a:lnTo>
                      <a:lnTo>
                        <a:pt x="1050" y="2721"/>
                      </a:lnTo>
                      <a:lnTo>
                        <a:pt x="1034" y="2732"/>
                      </a:lnTo>
                      <a:lnTo>
                        <a:pt x="1021" y="2742"/>
                      </a:lnTo>
                      <a:lnTo>
                        <a:pt x="1010" y="2749"/>
                      </a:lnTo>
                      <a:lnTo>
                        <a:pt x="1002" y="2755"/>
                      </a:lnTo>
                      <a:lnTo>
                        <a:pt x="1000" y="2756"/>
                      </a:lnTo>
                      <a:lnTo>
                        <a:pt x="1001" y="2758"/>
                      </a:lnTo>
                      <a:lnTo>
                        <a:pt x="1007" y="2764"/>
                      </a:lnTo>
                      <a:lnTo>
                        <a:pt x="1015" y="2774"/>
                      </a:lnTo>
                      <a:lnTo>
                        <a:pt x="1026" y="2787"/>
                      </a:lnTo>
                      <a:lnTo>
                        <a:pt x="1041" y="2803"/>
                      </a:lnTo>
                      <a:lnTo>
                        <a:pt x="1058" y="2819"/>
                      </a:lnTo>
                      <a:lnTo>
                        <a:pt x="1078" y="2838"/>
                      </a:lnTo>
                      <a:lnTo>
                        <a:pt x="1102" y="2857"/>
                      </a:lnTo>
                      <a:lnTo>
                        <a:pt x="1128" y="2875"/>
                      </a:lnTo>
                      <a:lnTo>
                        <a:pt x="1157" y="2894"/>
                      </a:lnTo>
                      <a:lnTo>
                        <a:pt x="1188" y="2911"/>
                      </a:lnTo>
                      <a:lnTo>
                        <a:pt x="1222" y="2926"/>
                      </a:lnTo>
                      <a:lnTo>
                        <a:pt x="1259" y="2939"/>
                      </a:lnTo>
                      <a:lnTo>
                        <a:pt x="1298" y="2949"/>
                      </a:lnTo>
                      <a:lnTo>
                        <a:pt x="1340" y="2955"/>
                      </a:lnTo>
                      <a:lnTo>
                        <a:pt x="1383" y="2957"/>
                      </a:lnTo>
                      <a:lnTo>
                        <a:pt x="1427" y="2955"/>
                      </a:lnTo>
                      <a:lnTo>
                        <a:pt x="1469" y="2949"/>
                      </a:lnTo>
                      <a:lnTo>
                        <a:pt x="1507" y="2939"/>
                      </a:lnTo>
                      <a:lnTo>
                        <a:pt x="1544" y="2926"/>
                      </a:lnTo>
                      <a:lnTo>
                        <a:pt x="1578" y="2911"/>
                      </a:lnTo>
                      <a:lnTo>
                        <a:pt x="1610" y="2894"/>
                      </a:lnTo>
                      <a:lnTo>
                        <a:pt x="1639" y="2875"/>
                      </a:lnTo>
                      <a:lnTo>
                        <a:pt x="1664" y="2857"/>
                      </a:lnTo>
                      <a:lnTo>
                        <a:pt x="1688" y="2838"/>
                      </a:lnTo>
                      <a:lnTo>
                        <a:pt x="1708" y="2819"/>
                      </a:lnTo>
                      <a:lnTo>
                        <a:pt x="1726" y="2803"/>
                      </a:lnTo>
                      <a:lnTo>
                        <a:pt x="1740" y="2787"/>
                      </a:lnTo>
                      <a:lnTo>
                        <a:pt x="1752" y="2774"/>
                      </a:lnTo>
                      <a:lnTo>
                        <a:pt x="1760" y="2764"/>
                      </a:lnTo>
                      <a:lnTo>
                        <a:pt x="1765" y="2758"/>
                      </a:lnTo>
                      <a:lnTo>
                        <a:pt x="1767" y="2756"/>
                      </a:lnTo>
                      <a:lnTo>
                        <a:pt x="1765" y="2754"/>
                      </a:lnTo>
                      <a:lnTo>
                        <a:pt x="1758" y="2749"/>
                      </a:lnTo>
                      <a:lnTo>
                        <a:pt x="1747" y="2741"/>
                      </a:lnTo>
                      <a:lnTo>
                        <a:pt x="1735" y="2730"/>
                      </a:lnTo>
                      <a:lnTo>
                        <a:pt x="1720" y="2718"/>
                      </a:lnTo>
                      <a:lnTo>
                        <a:pt x="1702" y="2704"/>
                      </a:lnTo>
                      <a:lnTo>
                        <a:pt x="1682" y="2689"/>
                      </a:lnTo>
                      <a:lnTo>
                        <a:pt x="1662" y="2675"/>
                      </a:lnTo>
                      <a:lnTo>
                        <a:pt x="1642" y="2660"/>
                      </a:lnTo>
                      <a:lnTo>
                        <a:pt x="1620" y="2647"/>
                      </a:lnTo>
                      <a:lnTo>
                        <a:pt x="1600" y="2634"/>
                      </a:lnTo>
                      <a:lnTo>
                        <a:pt x="1581" y="2623"/>
                      </a:lnTo>
                      <a:lnTo>
                        <a:pt x="1563" y="2615"/>
                      </a:lnTo>
                      <a:lnTo>
                        <a:pt x="1546" y="2610"/>
                      </a:lnTo>
                      <a:lnTo>
                        <a:pt x="1533" y="2608"/>
                      </a:lnTo>
                      <a:lnTo>
                        <a:pt x="1516" y="2609"/>
                      </a:lnTo>
                      <a:lnTo>
                        <a:pt x="1498" y="2613"/>
                      </a:lnTo>
                      <a:lnTo>
                        <a:pt x="1478" y="2619"/>
                      </a:lnTo>
                      <a:lnTo>
                        <a:pt x="1460" y="2625"/>
                      </a:lnTo>
                      <a:lnTo>
                        <a:pt x="1443" y="2633"/>
                      </a:lnTo>
                      <a:lnTo>
                        <a:pt x="1427" y="2640"/>
                      </a:lnTo>
                      <a:lnTo>
                        <a:pt x="1412" y="2648"/>
                      </a:lnTo>
                      <a:lnTo>
                        <a:pt x="1401" y="2655"/>
                      </a:lnTo>
                      <a:lnTo>
                        <a:pt x="1391" y="2661"/>
                      </a:lnTo>
                      <a:lnTo>
                        <a:pt x="1386" y="2664"/>
                      </a:lnTo>
                      <a:lnTo>
                        <a:pt x="1383" y="2665"/>
                      </a:lnTo>
                      <a:lnTo>
                        <a:pt x="1381" y="2664"/>
                      </a:lnTo>
                      <a:lnTo>
                        <a:pt x="1376" y="2660"/>
                      </a:lnTo>
                      <a:lnTo>
                        <a:pt x="1366" y="2653"/>
                      </a:lnTo>
                      <a:lnTo>
                        <a:pt x="1356" y="2647"/>
                      </a:lnTo>
                      <a:lnTo>
                        <a:pt x="1342" y="2638"/>
                      </a:lnTo>
                      <a:lnTo>
                        <a:pt x="1327" y="2629"/>
                      </a:lnTo>
                      <a:lnTo>
                        <a:pt x="1311" y="2622"/>
                      </a:lnTo>
                      <a:lnTo>
                        <a:pt x="1295" y="2615"/>
                      </a:lnTo>
                      <a:lnTo>
                        <a:pt x="1279" y="2610"/>
                      </a:lnTo>
                      <a:lnTo>
                        <a:pt x="1263" y="2608"/>
                      </a:lnTo>
                      <a:close/>
                      <a:moveTo>
                        <a:pt x="2367" y="2135"/>
                      </a:moveTo>
                      <a:lnTo>
                        <a:pt x="2365" y="2159"/>
                      </a:lnTo>
                      <a:lnTo>
                        <a:pt x="2363" y="2183"/>
                      </a:lnTo>
                      <a:lnTo>
                        <a:pt x="2379" y="2159"/>
                      </a:lnTo>
                      <a:lnTo>
                        <a:pt x="2395" y="2136"/>
                      </a:lnTo>
                      <a:lnTo>
                        <a:pt x="2367" y="2135"/>
                      </a:lnTo>
                      <a:close/>
                      <a:moveTo>
                        <a:pt x="1789" y="1809"/>
                      </a:moveTo>
                      <a:lnTo>
                        <a:pt x="1753" y="1811"/>
                      </a:lnTo>
                      <a:lnTo>
                        <a:pt x="1719" y="1819"/>
                      </a:lnTo>
                      <a:lnTo>
                        <a:pt x="1687" y="1833"/>
                      </a:lnTo>
                      <a:lnTo>
                        <a:pt x="1658" y="1852"/>
                      </a:lnTo>
                      <a:lnTo>
                        <a:pt x="1631" y="1874"/>
                      </a:lnTo>
                      <a:lnTo>
                        <a:pt x="1610" y="1900"/>
                      </a:lnTo>
                      <a:lnTo>
                        <a:pt x="1592" y="1930"/>
                      </a:lnTo>
                      <a:lnTo>
                        <a:pt x="1578" y="1962"/>
                      </a:lnTo>
                      <a:lnTo>
                        <a:pt x="1569" y="1997"/>
                      </a:lnTo>
                      <a:lnTo>
                        <a:pt x="1566" y="2033"/>
                      </a:lnTo>
                      <a:lnTo>
                        <a:pt x="1569" y="2070"/>
                      </a:lnTo>
                      <a:lnTo>
                        <a:pt x="1578" y="2104"/>
                      </a:lnTo>
                      <a:lnTo>
                        <a:pt x="1592" y="2136"/>
                      </a:lnTo>
                      <a:lnTo>
                        <a:pt x="1610" y="2166"/>
                      </a:lnTo>
                      <a:lnTo>
                        <a:pt x="1631" y="2193"/>
                      </a:lnTo>
                      <a:lnTo>
                        <a:pt x="1658" y="2214"/>
                      </a:lnTo>
                      <a:lnTo>
                        <a:pt x="1687" y="2232"/>
                      </a:lnTo>
                      <a:lnTo>
                        <a:pt x="1719" y="2247"/>
                      </a:lnTo>
                      <a:lnTo>
                        <a:pt x="1753" y="2255"/>
                      </a:lnTo>
                      <a:lnTo>
                        <a:pt x="1789" y="2258"/>
                      </a:lnTo>
                      <a:lnTo>
                        <a:pt x="1825" y="2255"/>
                      </a:lnTo>
                      <a:lnTo>
                        <a:pt x="1860" y="2247"/>
                      </a:lnTo>
                      <a:lnTo>
                        <a:pt x="1892" y="2232"/>
                      </a:lnTo>
                      <a:lnTo>
                        <a:pt x="1920" y="2214"/>
                      </a:lnTo>
                      <a:lnTo>
                        <a:pt x="1946" y="2193"/>
                      </a:lnTo>
                      <a:lnTo>
                        <a:pt x="1968" y="2166"/>
                      </a:lnTo>
                      <a:lnTo>
                        <a:pt x="1987" y="2136"/>
                      </a:lnTo>
                      <a:lnTo>
                        <a:pt x="2001" y="2104"/>
                      </a:lnTo>
                      <a:lnTo>
                        <a:pt x="2009" y="2070"/>
                      </a:lnTo>
                      <a:lnTo>
                        <a:pt x="2011" y="2033"/>
                      </a:lnTo>
                      <a:lnTo>
                        <a:pt x="2009" y="2001"/>
                      </a:lnTo>
                      <a:lnTo>
                        <a:pt x="2003" y="1969"/>
                      </a:lnTo>
                      <a:lnTo>
                        <a:pt x="1991" y="1940"/>
                      </a:lnTo>
                      <a:lnTo>
                        <a:pt x="1977" y="1913"/>
                      </a:lnTo>
                      <a:lnTo>
                        <a:pt x="1950" y="1897"/>
                      </a:lnTo>
                      <a:lnTo>
                        <a:pt x="1926" y="1878"/>
                      </a:lnTo>
                      <a:lnTo>
                        <a:pt x="1902" y="1855"/>
                      </a:lnTo>
                      <a:lnTo>
                        <a:pt x="1881" y="1828"/>
                      </a:lnTo>
                      <a:lnTo>
                        <a:pt x="1852" y="1817"/>
                      </a:lnTo>
                      <a:lnTo>
                        <a:pt x="1821" y="1811"/>
                      </a:lnTo>
                      <a:lnTo>
                        <a:pt x="1789" y="1809"/>
                      </a:lnTo>
                      <a:close/>
                      <a:moveTo>
                        <a:pt x="1789" y="1757"/>
                      </a:moveTo>
                      <a:lnTo>
                        <a:pt x="1749" y="1759"/>
                      </a:lnTo>
                      <a:lnTo>
                        <a:pt x="1710" y="1768"/>
                      </a:lnTo>
                      <a:lnTo>
                        <a:pt x="1674" y="1782"/>
                      </a:lnTo>
                      <a:lnTo>
                        <a:pt x="1640" y="1801"/>
                      </a:lnTo>
                      <a:lnTo>
                        <a:pt x="1610" y="1825"/>
                      </a:lnTo>
                      <a:lnTo>
                        <a:pt x="1582" y="1852"/>
                      </a:lnTo>
                      <a:lnTo>
                        <a:pt x="1560" y="1883"/>
                      </a:lnTo>
                      <a:lnTo>
                        <a:pt x="1540" y="1916"/>
                      </a:lnTo>
                      <a:lnTo>
                        <a:pt x="1527" y="1953"/>
                      </a:lnTo>
                      <a:lnTo>
                        <a:pt x="1518" y="1992"/>
                      </a:lnTo>
                      <a:lnTo>
                        <a:pt x="1515" y="2033"/>
                      </a:lnTo>
                      <a:lnTo>
                        <a:pt x="1518" y="2074"/>
                      </a:lnTo>
                      <a:lnTo>
                        <a:pt x="1527" y="2113"/>
                      </a:lnTo>
                      <a:lnTo>
                        <a:pt x="1540" y="2149"/>
                      </a:lnTo>
                      <a:lnTo>
                        <a:pt x="1560" y="2184"/>
                      </a:lnTo>
                      <a:lnTo>
                        <a:pt x="1582" y="2214"/>
                      </a:lnTo>
                      <a:lnTo>
                        <a:pt x="1610" y="2242"/>
                      </a:lnTo>
                      <a:lnTo>
                        <a:pt x="1640" y="2265"/>
                      </a:lnTo>
                      <a:lnTo>
                        <a:pt x="1674" y="2284"/>
                      </a:lnTo>
                      <a:lnTo>
                        <a:pt x="1710" y="2298"/>
                      </a:lnTo>
                      <a:lnTo>
                        <a:pt x="1749" y="2307"/>
                      </a:lnTo>
                      <a:lnTo>
                        <a:pt x="1789" y="2310"/>
                      </a:lnTo>
                      <a:lnTo>
                        <a:pt x="1830" y="2307"/>
                      </a:lnTo>
                      <a:lnTo>
                        <a:pt x="1868" y="2298"/>
                      </a:lnTo>
                      <a:lnTo>
                        <a:pt x="1904" y="2284"/>
                      </a:lnTo>
                      <a:lnTo>
                        <a:pt x="1939" y="2265"/>
                      </a:lnTo>
                      <a:lnTo>
                        <a:pt x="1968" y="2242"/>
                      </a:lnTo>
                      <a:lnTo>
                        <a:pt x="1995" y="2214"/>
                      </a:lnTo>
                      <a:lnTo>
                        <a:pt x="2019" y="2184"/>
                      </a:lnTo>
                      <a:lnTo>
                        <a:pt x="2038" y="2149"/>
                      </a:lnTo>
                      <a:lnTo>
                        <a:pt x="2052" y="2113"/>
                      </a:lnTo>
                      <a:lnTo>
                        <a:pt x="2060" y="2074"/>
                      </a:lnTo>
                      <a:lnTo>
                        <a:pt x="2062" y="2033"/>
                      </a:lnTo>
                      <a:lnTo>
                        <a:pt x="2060" y="1999"/>
                      </a:lnTo>
                      <a:lnTo>
                        <a:pt x="2054" y="1967"/>
                      </a:lnTo>
                      <a:lnTo>
                        <a:pt x="2044" y="1936"/>
                      </a:lnTo>
                      <a:lnTo>
                        <a:pt x="2031" y="1933"/>
                      </a:lnTo>
                      <a:lnTo>
                        <a:pt x="2017" y="1928"/>
                      </a:lnTo>
                      <a:lnTo>
                        <a:pt x="2001" y="1922"/>
                      </a:lnTo>
                      <a:lnTo>
                        <a:pt x="2012" y="1948"/>
                      </a:lnTo>
                      <a:lnTo>
                        <a:pt x="2022" y="1975"/>
                      </a:lnTo>
                      <a:lnTo>
                        <a:pt x="2027" y="2004"/>
                      </a:lnTo>
                      <a:lnTo>
                        <a:pt x="2029" y="2033"/>
                      </a:lnTo>
                      <a:lnTo>
                        <a:pt x="2026" y="2073"/>
                      </a:lnTo>
                      <a:lnTo>
                        <a:pt x="2017" y="2109"/>
                      </a:lnTo>
                      <a:lnTo>
                        <a:pt x="2003" y="2144"/>
                      </a:lnTo>
                      <a:lnTo>
                        <a:pt x="1982" y="2176"/>
                      </a:lnTo>
                      <a:lnTo>
                        <a:pt x="1959" y="2204"/>
                      </a:lnTo>
                      <a:lnTo>
                        <a:pt x="1931" y="2228"/>
                      </a:lnTo>
                      <a:lnTo>
                        <a:pt x="1899" y="2248"/>
                      </a:lnTo>
                      <a:lnTo>
                        <a:pt x="1865" y="2263"/>
                      </a:lnTo>
                      <a:lnTo>
                        <a:pt x="1828" y="2272"/>
                      </a:lnTo>
                      <a:lnTo>
                        <a:pt x="1789" y="2275"/>
                      </a:lnTo>
                      <a:lnTo>
                        <a:pt x="1751" y="2272"/>
                      </a:lnTo>
                      <a:lnTo>
                        <a:pt x="1713" y="2263"/>
                      </a:lnTo>
                      <a:lnTo>
                        <a:pt x="1679" y="2248"/>
                      </a:lnTo>
                      <a:lnTo>
                        <a:pt x="1648" y="2228"/>
                      </a:lnTo>
                      <a:lnTo>
                        <a:pt x="1619" y="2204"/>
                      </a:lnTo>
                      <a:lnTo>
                        <a:pt x="1596" y="2176"/>
                      </a:lnTo>
                      <a:lnTo>
                        <a:pt x="1577" y="2144"/>
                      </a:lnTo>
                      <a:lnTo>
                        <a:pt x="1562" y="2109"/>
                      </a:lnTo>
                      <a:lnTo>
                        <a:pt x="1552" y="2073"/>
                      </a:lnTo>
                      <a:lnTo>
                        <a:pt x="1550" y="2033"/>
                      </a:lnTo>
                      <a:lnTo>
                        <a:pt x="1552" y="1994"/>
                      </a:lnTo>
                      <a:lnTo>
                        <a:pt x="1562" y="1956"/>
                      </a:lnTo>
                      <a:lnTo>
                        <a:pt x="1577" y="1922"/>
                      </a:lnTo>
                      <a:lnTo>
                        <a:pt x="1596" y="1891"/>
                      </a:lnTo>
                      <a:lnTo>
                        <a:pt x="1619" y="1862"/>
                      </a:lnTo>
                      <a:lnTo>
                        <a:pt x="1648" y="1838"/>
                      </a:lnTo>
                      <a:lnTo>
                        <a:pt x="1679" y="1818"/>
                      </a:lnTo>
                      <a:lnTo>
                        <a:pt x="1713" y="1803"/>
                      </a:lnTo>
                      <a:lnTo>
                        <a:pt x="1751" y="1794"/>
                      </a:lnTo>
                      <a:lnTo>
                        <a:pt x="1789" y="1791"/>
                      </a:lnTo>
                      <a:lnTo>
                        <a:pt x="1816" y="1792"/>
                      </a:lnTo>
                      <a:lnTo>
                        <a:pt x="1840" y="1798"/>
                      </a:lnTo>
                      <a:lnTo>
                        <a:pt x="1865" y="1804"/>
                      </a:lnTo>
                      <a:lnTo>
                        <a:pt x="1850" y="1782"/>
                      </a:lnTo>
                      <a:lnTo>
                        <a:pt x="1841" y="1762"/>
                      </a:lnTo>
                      <a:lnTo>
                        <a:pt x="1816" y="1758"/>
                      </a:lnTo>
                      <a:lnTo>
                        <a:pt x="1789" y="1757"/>
                      </a:lnTo>
                      <a:close/>
                      <a:moveTo>
                        <a:pt x="978" y="1757"/>
                      </a:moveTo>
                      <a:lnTo>
                        <a:pt x="937" y="1759"/>
                      </a:lnTo>
                      <a:lnTo>
                        <a:pt x="899" y="1768"/>
                      </a:lnTo>
                      <a:lnTo>
                        <a:pt x="863" y="1782"/>
                      </a:lnTo>
                      <a:lnTo>
                        <a:pt x="828" y="1801"/>
                      </a:lnTo>
                      <a:lnTo>
                        <a:pt x="798" y="1825"/>
                      </a:lnTo>
                      <a:lnTo>
                        <a:pt x="771" y="1852"/>
                      </a:lnTo>
                      <a:lnTo>
                        <a:pt x="748" y="1883"/>
                      </a:lnTo>
                      <a:lnTo>
                        <a:pt x="729" y="1916"/>
                      </a:lnTo>
                      <a:lnTo>
                        <a:pt x="715" y="1953"/>
                      </a:lnTo>
                      <a:lnTo>
                        <a:pt x="707" y="1992"/>
                      </a:lnTo>
                      <a:lnTo>
                        <a:pt x="703" y="2033"/>
                      </a:lnTo>
                      <a:lnTo>
                        <a:pt x="707" y="2074"/>
                      </a:lnTo>
                      <a:lnTo>
                        <a:pt x="715" y="2113"/>
                      </a:lnTo>
                      <a:lnTo>
                        <a:pt x="729" y="2149"/>
                      </a:lnTo>
                      <a:lnTo>
                        <a:pt x="748" y="2184"/>
                      </a:lnTo>
                      <a:lnTo>
                        <a:pt x="771" y="2214"/>
                      </a:lnTo>
                      <a:lnTo>
                        <a:pt x="798" y="2242"/>
                      </a:lnTo>
                      <a:lnTo>
                        <a:pt x="828" y="2265"/>
                      </a:lnTo>
                      <a:lnTo>
                        <a:pt x="863" y="2284"/>
                      </a:lnTo>
                      <a:lnTo>
                        <a:pt x="899" y="2298"/>
                      </a:lnTo>
                      <a:lnTo>
                        <a:pt x="937" y="2307"/>
                      </a:lnTo>
                      <a:lnTo>
                        <a:pt x="978" y="2310"/>
                      </a:lnTo>
                      <a:lnTo>
                        <a:pt x="1018" y="2307"/>
                      </a:lnTo>
                      <a:lnTo>
                        <a:pt x="1057" y="2298"/>
                      </a:lnTo>
                      <a:lnTo>
                        <a:pt x="1093" y="2284"/>
                      </a:lnTo>
                      <a:lnTo>
                        <a:pt x="1126" y="2265"/>
                      </a:lnTo>
                      <a:lnTo>
                        <a:pt x="1157" y="2242"/>
                      </a:lnTo>
                      <a:lnTo>
                        <a:pt x="1184" y="2214"/>
                      </a:lnTo>
                      <a:lnTo>
                        <a:pt x="1207" y="2184"/>
                      </a:lnTo>
                      <a:lnTo>
                        <a:pt x="1225" y="2149"/>
                      </a:lnTo>
                      <a:lnTo>
                        <a:pt x="1239" y="2113"/>
                      </a:lnTo>
                      <a:lnTo>
                        <a:pt x="1249" y="2074"/>
                      </a:lnTo>
                      <a:lnTo>
                        <a:pt x="1251" y="2033"/>
                      </a:lnTo>
                      <a:lnTo>
                        <a:pt x="1249" y="1992"/>
                      </a:lnTo>
                      <a:lnTo>
                        <a:pt x="1239" y="1953"/>
                      </a:lnTo>
                      <a:lnTo>
                        <a:pt x="1225" y="1916"/>
                      </a:lnTo>
                      <a:lnTo>
                        <a:pt x="1207" y="1883"/>
                      </a:lnTo>
                      <a:lnTo>
                        <a:pt x="1184" y="1852"/>
                      </a:lnTo>
                      <a:lnTo>
                        <a:pt x="1157" y="1825"/>
                      </a:lnTo>
                      <a:lnTo>
                        <a:pt x="1126" y="1801"/>
                      </a:lnTo>
                      <a:lnTo>
                        <a:pt x="1093" y="1782"/>
                      </a:lnTo>
                      <a:lnTo>
                        <a:pt x="1057" y="1768"/>
                      </a:lnTo>
                      <a:lnTo>
                        <a:pt x="1018" y="1759"/>
                      </a:lnTo>
                      <a:lnTo>
                        <a:pt x="978" y="1757"/>
                      </a:lnTo>
                      <a:close/>
                      <a:moveTo>
                        <a:pt x="2471" y="1756"/>
                      </a:moveTo>
                      <a:lnTo>
                        <a:pt x="2491" y="1801"/>
                      </a:lnTo>
                      <a:lnTo>
                        <a:pt x="2513" y="1844"/>
                      </a:lnTo>
                      <a:lnTo>
                        <a:pt x="2536" y="1883"/>
                      </a:lnTo>
                      <a:lnTo>
                        <a:pt x="2543" y="1865"/>
                      </a:lnTo>
                      <a:lnTo>
                        <a:pt x="2549" y="1847"/>
                      </a:lnTo>
                      <a:lnTo>
                        <a:pt x="2524" y="1812"/>
                      </a:lnTo>
                      <a:lnTo>
                        <a:pt x="2497" y="1782"/>
                      </a:lnTo>
                      <a:lnTo>
                        <a:pt x="2471" y="1756"/>
                      </a:lnTo>
                      <a:close/>
                      <a:moveTo>
                        <a:pt x="2509" y="1416"/>
                      </a:moveTo>
                      <a:lnTo>
                        <a:pt x="2501" y="1424"/>
                      </a:lnTo>
                      <a:lnTo>
                        <a:pt x="2513" y="1423"/>
                      </a:lnTo>
                      <a:lnTo>
                        <a:pt x="2509" y="1416"/>
                      </a:lnTo>
                      <a:close/>
                      <a:moveTo>
                        <a:pt x="2628" y="1358"/>
                      </a:moveTo>
                      <a:lnTo>
                        <a:pt x="2632" y="1365"/>
                      </a:lnTo>
                      <a:lnTo>
                        <a:pt x="2632" y="1358"/>
                      </a:lnTo>
                      <a:lnTo>
                        <a:pt x="2628" y="1358"/>
                      </a:lnTo>
                      <a:close/>
                      <a:moveTo>
                        <a:pt x="2166" y="1002"/>
                      </a:moveTo>
                      <a:lnTo>
                        <a:pt x="2129" y="1002"/>
                      </a:lnTo>
                      <a:lnTo>
                        <a:pt x="2094" y="1008"/>
                      </a:lnTo>
                      <a:lnTo>
                        <a:pt x="2061" y="1019"/>
                      </a:lnTo>
                      <a:lnTo>
                        <a:pt x="2030" y="1035"/>
                      </a:lnTo>
                      <a:lnTo>
                        <a:pt x="2003" y="1054"/>
                      </a:lnTo>
                      <a:lnTo>
                        <a:pt x="1977" y="1078"/>
                      </a:lnTo>
                      <a:lnTo>
                        <a:pt x="1955" y="1105"/>
                      </a:lnTo>
                      <a:lnTo>
                        <a:pt x="1935" y="1135"/>
                      </a:lnTo>
                      <a:lnTo>
                        <a:pt x="1918" y="1168"/>
                      </a:lnTo>
                      <a:lnTo>
                        <a:pt x="1905" y="1202"/>
                      </a:lnTo>
                      <a:lnTo>
                        <a:pt x="1895" y="1238"/>
                      </a:lnTo>
                      <a:lnTo>
                        <a:pt x="1888" y="1276"/>
                      </a:lnTo>
                      <a:lnTo>
                        <a:pt x="1885" y="1313"/>
                      </a:lnTo>
                      <a:lnTo>
                        <a:pt x="1886" y="1351"/>
                      </a:lnTo>
                      <a:lnTo>
                        <a:pt x="1892" y="1388"/>
                      </a:lnTo>
                      <a:lnTo>
                        <a:pt x="1902" y="1374"/>
                      </a:lnTo>
                      <a:lnTo>
                        <a:pt x="1916" y="1364"/>
                      </a:lnTo>
                      <a:lnTo>
                        <a:pt x="1932" y="1359"/>
                      </a:lnTo>
                      <a:lnTo>
                        <a:pt x="1951" y="1358"/>
                      </a:lnTo>
                      <a:lnTo>
                        <a:pt x="1971" y="1360"/>
                      </a:lnTo>
                      <a:lnTo>
                        <a:pt x="1992" y="1364"/>
                      </a:lnTo>
                      <a:lnTo>
                        <a:pt x="2014" y="1373"/>
                      </a:lnTo>
                      <a:lnTo>
                        <a:pt x="2038" y="1382"/>
                      </a:lnTo>
                      <a:lnTo>
                        <a:pt x="2060" y="1394"/>
                      </a:lnTo>
                      <a:lnTo>
                        <a:pt x="2084" y="1407"/>
                      </a:lnTo>
                      <a:lnTo>
                        <a:pt x="2106" y="1421"/>
                      </a:lnTo>
                      <a:lnTo>
                        <a:pt x="2128" y="1435"/>
                      </a:lnTo>
                      <a:lnTo>
                        <a:pt x="2148" y="1449"/>
                      </a:lnTo>
                      <a:lnTo>
                        <a:pt x="2167" y="1463"/>
                      </a:lnTo>
                      <a:lnTo>
                        <a:pt x="2184" y="1476"/>
                      </a:lnTo>
                      <a:lnTo>
                        <a:pt x="2199" y="1488"/>
                      </a:lnTo>
                      <a:lnTo>
                        <a:pt x="2211" y="1498"/>
                      </a:lnTo>
                      <a:lnTo>
                        <a:pt x="2219" y="1505"/>
                      </a:lnTo>
                      <a:lnTo>
                        <a:pt x="2226" y="1510"/>
                      </a:lnTo>
                      <a:lnTo>
                        <a:pt x="2228" y="1512"/>
                      </a:lnTo>
                      <a:lnTo>
                        <a:pt x="2226" y="1511"/>
                      </a:lnTo>
                      <a:lnTo>
                        <a:pt x="2218" y="1508"/>
                      </a:lnTo>
                      <a:lnTo>
                        <a:pt x="2209" y="1503"/>
                      </a:lnTo>
                      <a:lnTo>
                        <a:pt x="2195" y="1497"/>
                      </a:lnTo>
                      <a:lnTo>
                        <a:pt x="2178" y="1490"/>
                      </a:lnTo>
                      <a:lnTo>
                        <a:pt x="2159" y="1483"/>
                      </a:lnTo>
                      <a:lnTo>
                        <a:pt x="2137" y="1475"/>
                      </a:lnTo>
                      <a:lnTo>
                        <a:pt x="2114" y="1468"/>
                      </a:lnTo>
                      <a:lnTo>
                        <a:pt x="2090" y="1461"/>
                      </a:lnTo>
                      <a:lnTo>
                        <a:pt x="2066" y="1455"/>
                      </a:lnTo>
                      <a:lnTo>
                        <a:pt x="2041" y="1450"/>
                      </a:lnTo>
                      <a:lnTo>
                        <a:pt x="2017" y="1447"/>
                      </a:lnTo>
                      <a:lnTo>
                        <a:pt x="1992" y="1446"/>
                      </a:lnTo>
                      <a:lnTo>
                        <a:pt x="1970" y="1447"/>
                      </a:lnTo>
                      <a:lnTo>
                        <a:pt x="1949" y="1450"/>
                      </a:lnTo>
                      <a:lnTo>
                        <a:pt x="1930" y="1457"/>
                      </a:lnTo>
                      <a:lnTo>
                        <a:pt x="1914" y="1467"/>
                      </a:lnTo>
                      <a:lnTo>
                        <a:pt x="1900" y="1481"/>
                      </a:lnTo>
                      <a:lnTo>
                        <a:pt x="1891" y="1498"/>
                      </a:lnTo>
                      <a:lnTo>
                        <a:pt x="1877" y="1541"/>
                      </a:lnTo>
                      <a:lnTo>
                        <a:pt x="1870" y="1583"/>
                      </a:lnTo>
                      <a:lnTo>
                        <a:pt x="1869" y="1625"/>
                      </a:lnTo>
                      <a:lnTo>
                        <a:pt x="1875" y="1665"/>
                      </a:lnTo>
                      <a:lnTo>
                        <a:pt x="1884" y="1704"/>
                      </a:lnTo>
                      <a:lnTo>
                        <a:pt x="1899" y="1739"/>
                      </a:lnTo>
                      <a:lnTo>
                        <a:pt x="1917" y="1773"/>
                      </a:lnTo>
                      <a:lnTo>
                        <a:pt x="1939" y="1802"/>
                      </a:lnTo>
                      <a:lnTo>
                        <a:pt x="1962" y="1827"/>
                      </a:lnTo>
                      <a:lnTo>
                        <a:pt x="1989" y="1847"/>
                      </a:lnTo>
                      <a:lnTo>
                        <a:pt x="2015" y="1862"/>
                      </a:lnTo>
                      <a:lnTo>
                        <a:pt x="2043" y="1871"/>
                      </a:lnTo>
                      <a:lnTo>
                        <a:pt x="2038" y="1853"/>
                      </a:lnTo>
                      <a:lnTo>
                        <a:pt x="2038" y="1833"/>
                      </a:lnTo>
                      <a:lnTo>
                        <a:pt x="2043" y="1814"/>
                      </a:lnTo>
                      <a:lnTo>
                        <a:pt x="2053" y="1794"/>
                      </a:lnTo>
                      <a:lnTo>
                        <a:pt x="2066" y="1775"/>
                      </a:lnTo>
                      <a:lnTo>
                        <a:pt x="2082" y="1756"/>
                      </a:lnTo>
                      <a:lnTo>
                        <a:pt x="2101" y="1736"/>
                      </a:lnTo>
                      <a:lnTo>
                        <a:pt x="2121" y="1718"/>
                      </a:lnTo>
                      <a:lnTo>
                        <a:pt x="2142" y="1701"/>
                      </a:lnTo>
                      <a:lnTo>
                        <a:pt x="2165" y="1684"/>
                      </a:lnTo>
                      <a:lnTo>
                        <a:pt x="2187" y="1668"/>
                      </a:lnTo>
                      <a:lnTo>
                        <a:pt x="2209" y="1655"/>
                      </a:lnTo>
                      <a:lnTo>
                        <a:pt x="2228" y="1642"/>
                      </a:lnTo>
                      <a:lnTo>
                        <a:pt x="2245" y="1632"/>
                      </a:lnTo>
                      <a:lnTo>
                        <a:pt x="2260" y="1623"/>
                      </a:lnTo>
                      <a:lnTo>
                        <a:pt x="2272" y="1618"/>
                      </a:lnTo>
                      <a:lnTo>
                        <a:pt x="2279" y="1613"/>
                      </a:lnTo>
                      <a:lnTo>
                        <a:pt x="2281" y="1612"/>
                      </a:lnTo>
                      <a:lnTo>
                        <a:pt x="2280" y="1614"/>
                      </a:lnTo>
                      <a:lnTo>
                        <a:pt x="2276" y="1622"/>
                      </a:lnTo>
                      <a:lnTo>
                        <a:pt x="2271" y="1634"/>
                      </a:lnTo>
                      <a:lnTo>
                        <a:pt x="2262" y="1649"/>
                      </a:lnTo>
                      <a:lnTo>
                        <a:pt x="2254" y="1668"/>
                      </a:lnTo>
                      <a:lnTo>
                        <a:pt x="2244" y="1690"/>
                      </a:lnTo>
                      <a:lnTo>
                        <a:pt x="2233" y="1715"/>
                      </a:lnTo>
                      <a:lnTo>
                        <a:pt x="2223" y="1741"/>
                      </a:lnTo>
                      <a:lnTo>
                        <a:pt x="2213" y="1769"/>
                      </a:lnTo>
                      <a:lnTo>
                        <a:pt x="2203" y="1797"/>
                      </a:lnTo>
                      <a:lnTo>
                        <a:pt x="2195" y="1826"/>
                      </a:lnTo>
                      <a:lnTo>
                        <a:pt x="2188" y="1855"/>
                      </a:lnTo>
                      <a:lnTo>
                        <a:pt x="2184" y="1884"/>
                      </a:lnTo>
                      <a:lnTo>
                        <a:pt x="2181" y="1911"/>
                      </a:lnTo>
                      <a:lnTo>
                        <a:pt x="2182" y="1937"/>
                      </a:lnTo>
                      <a:lnTo>
                        <a:pt x="2185" y="1962"/>
                      </a:lnTo>
                      <a:lnTo>
                        <a:pt x="2193" y="1983"/>
                      </a:lnTo>
                      <a:lnTo>
                        <a:pt x="2204" y="2003"/>
                      </a:lnTo>
                      <a:lnTo>
                        <a:pt x="2221" y="2021"/>
                      </a:lnTo>
                      <a:lnTo>
                        <a:pt x="2243" y="2035"/>
                      </a:lnTo>
                      <a:lnTo>
                        <a:pt x="2266" y="2048"/>
                      </a:lnTo>
                      <a:lnTo>
                        <a:pt x="2293" y="2058"/>
                      </a:lnTo>
                      <a:lnTo>
                        <a:pt x="2322" y="2065"/>
                      </a:lnTo>
                      <a:lnTo>
                        <a:pt x="2352" y="2071"/>
                      </a:lnTo>
                      <a:lnTo>
                        <a:pt x="2383" y="2073"/>
                      </a:lnTo>
                      <a:lnTo>
                        <a:pt x="2414" y="2073"/>
                      </a:lnTo>
                      <a:lnTo>
                        <a:pt x="2444" y="2071"/>
                      </a:lnTo>
                      <a:lnTo>
                        <a:pt x="2472" y="2065"/>
                      </a:lnTo>
                      <a:lnTo>
                        <a:pt x="2499" y="2058"/>
                      </a:lnTo>
                      <a:lnTo>
                        <a:pt x="2524" y="2048"/>
                      </a:lnTo>
                      <a:lnTo>
                        <a:pt x="2544" y="2036"/>
                      </a:lnTo>
                      <a:lnTo>
                        <a:pt x="2562" y="2022"/>
                      </a:lnTo>
                      <a:lnTo>
                        <a:pt x="2574" y="2006"/>
                      </a:lnTo>
                      <a:lnTo>
                        <a:pt x="2549" y="1990"/>
                      </a:lnTo>
                      <a:lnTo>
                        <a:pt x="2527" y="1970"/>
                      </a:lnTo>
                      <a:lnTo>
                        <a:pt x="2504" y="1947"/>
                      </a:lnTo>
                      <a:lnTo>
                        <a:pt x="2485" y="1921"/>
                      </a:lnTo>
                      <a:lnTo>
                        <a:pt x="2467" y="1892"/>
                      </a:lnTo>
                      <a:lnTo>
                        <a:pt x="2450" y="1861"/>
                      </a:lnTo>
                      <a:lnTo>
                        <a:pt x="2435" y="1830"/>
                      </a:lnTo>
                      <a:lnTo>
                        <a:pt x="2421" y="1799"/>
                      </a:lnTo>
                      <a:lnTo>
                        <a:pt x="2409" y="1769"/>
                      </a:lnTo>
                      <a:lnTo>
                        <a:pt x="2399" y="1738"/>
                      </a:lnTo>
                      <a:lnTo>
                        <a:pt x="2389" y="1710"/>
                      </a:lnTo>
                      <a:lnTo>
                        <a:pt x="2382" y="1686"/>
                      </a:lnTo>
                      <a:lnTo>
                        <a:pt x="2375" y="1663"/>
                      </a:lnTo>
                      <a:lnTo>
                        <a:pt x="2371" y="1645"/>
                      </a:lnTo>
                      <a:lnTo>
                        <a:pt x="2368" y="1631"/>
                      </a:lnTo>
                      <a:lnTo>
                        <a:pt x="2366" y="1622"/>
                      </a:lnTo>
                      <a:lnTo>
                        <a:pt x="2365" y="1619"/>
                      </a:lnTo>
                      <a:lnTo>
                        <a:pt x="2368" y="1619"/>
                      </a:lnTo>
                      <a:lnTo>
                        <a:pt x="2375" y="1622"/>
                      </a:lnTo>
                      <a:lnTo>
                        <a:pt x="2389" y="1627"/>
                      </a:lnTo>
                      <a:lnTo>
                        <a:pt x="2406" y="1635"/>
                      </a:lnTo>
                      <a:lnTo>
                        <a:pt x="2426" y="1646"/>
                      </a:lnTo>
                      <a:lnTo>
                        <a:pt x="2450" y="1661"/>
                      </a:lnTo>
                      <a:lnTo>
                        <a:pt x="2477" y="1679"/>
                      </a:lnTo>
                      <a:lnTo>
                        <a:pt x="2504" y="1702"/>
                      </a:lnTo>
                      <a:lnTo>
                        <a:pt x="2533" y="1729"/>
                      </a:lnTo>
                      <a:lnTo>
                        <a:pt x="2563" y="1761"/>
                      </a:lnTo>
                      <a:lnTo>
                        <a:pt x="2593" y="1800"/>
                      </a:lnTo>
                      <a:lnTo>
                        <a:pt x="2622" y="1843"/>
                      </a:lnTo>
                      <a:lnTo>
                        <a:pt x="2651" y="1894"/>
                      </a:lnTo>
                      <a:lnTo>
                        <a:pt x="2668" y="1881"/>
                      </a:lnTo>
                      <a:lnTo>
                        <a:pt x="2685" y="1864"/>
                      </a:lnTo>
                      <a:lnTo>
                        <a:pt x="2701" y="1842"/>
                      </a:lnTo>
                      <a:lnTo>
                        <a:pt x="2716" y="1818"/>
                      </a:lnTo>
                      <a:lnTo>
                        <a:pt x="2729" y="1791"/>
                      </a:lnTo>
                      <a:lnTo>
                        <a:pt x="2739" y="1762"/>
                      </a:lnTo>
                      <a:lnTo>
                        <a:pt x="2749" y="1731"/>
                      </a:lnTo>
                      <a:lnTo>
                        <a:pt x="2755" y="1701"/>
                      </a:lnTo>
                      <a:lnTo>
                        <a:pt x="2760" y="1669"/>
                      </a:lnTo>
                      <a:lnTo>
                        <a:pt x="2761" y="1638"/>
                      </a:lnTo>
                      <a:lnTo>
                        <a:pt x="2760" y="1609"/>
                      </a:lnTo>
                      <a:lnTo>
                        <a:pt x="2755" y="1581"/>
                      </a:lnTo>
                      <a:lnTo>
                        <a:pt x="2747" y="1555"/>
                      </a:lnTo>
                      <a:lnTo>
                        <a:pt x="2734" y="1532"/>
                      </a:lnTo>
                      <a:lnTo>
                        <a:pt x="2718" y="1514"/>
                      </a:lnTo>
                      <a:lnTo>
                        <a:pt x="2699" y="1500"/>
                      </a:lnTo>
                      <a:lnTo>
                        <a:pt x="2676" y="1490"/>
                      </a:lnTo>
                      <a:lnTo>
                        <a:pt x="2652" y="1484"/>
                      </a:lnTo>
                      <a:lnTo>
                        <a:pt x="2624" y="1479"/>
                      </a:lnTo>
                      <a:lnTo>
                        <a:pt x="2596" y="1478"/>
                      </a:lnTo>
                      <a:lnTo>
                        <a:pt x="2566" y="1479"/>
                      </a:lnTo>
                      <a:lnTo>
                        <a:pt x="2536" y="1483"/>
                      </a:lnTo>
                      <a:lnTo>
                        <a:pt x="2508" y="1487"/>
                      </a:lnTo>
                      <a:lnTo>
                        <a:pt x="2480" y="1492"/>
                      </a:lnTo>
                      <a:lnTo>
                        <a:pt x="2453" y="1498"/>
                      </a:lnTo>
                      <a:lnTo>
                        <a:pt x="2430" y="1504"/>
                      </a:lnTo>
                      <a:lnTo>
                        <a:pt x="2408" y="1510"/>
                      </a:lnTo>
                      <a:lnTo>
                        <a:pt x="2391" y="1515"/>
                      </a:lnTo>
                      <a:lnTo>
                        <a:pt x="2377" y="1519"/>
                      </a:lnTo>
                      <a:lnTo>
                        <a:pt x="2369" y="1522"/>
                      </a:lnTo>
                      <a:lnTo>
                        <a:pt x="2367" y="1523"/>
                      </a:lnTo>
                      <a:lnTo>
                        <a:pt x="2368" y="1520"/>
                      </a:lnTo>
                      <a:lnTo>
                        <a:pt x="2371" y="1513"/>
                      </a:lnTo>
                      <a:lnTo>
                        <a:pt x="2377" y="1501"/>
                      </a:lnTo>
                      <a:lnTo>
                        <a:pt x="2386" y="1486"/>
                      </a:lnTo>
                      <a:lnTo>
                        <a:pt x="2395" y="1468"/>
                      </a:lnTo>
                      <a:lnTo>
                        <a:pt x="2408" y="1447"/>
                      </a:lnTo>
                      <a:lnTo>
                        <a:pt x="2422" y="1427"/>
                      </a:lnTo>
                      <a:lnTo>
                        <a:pt x="2437" y="1404"/>
                      </a:lnTo>
                      <a:lnTo>
                        <a:pt x="2454" y="1382"/>
                      </a:lnTo>
                      <a:lnTo>
                        <a:pt x="2472" y="1361"/>
                      </a:lnTo>
                      <a:lnTo>
                        <a:pt x="2492" y="1341"/>
                      </a:lnTo>
                      <a:lnTo>
                        <a:pt x="2512" y="1324"/>
                      </a:lnTo>
                      <a:lnTo>
                        <a:pt x="2532" y="1310"/>
                      </a:lnTo>
                      <a:lnTo>
                        <a:pt x="2553" y="1299"/>
                      </a:lnTo>
                      <a:lnTo>
                        <a:pt x="2576" y="1293"/>
                      </a:lnTo>
                      <a:lnTo>
                        <a:pt x="2598" y="1292"/>
                      </a:lnTo>
                      <a:lnTo>
                        <a:pt x="2596" y="1264"/>
                      </a:lnTo>
                      <a:lnTo>
                        <a:pt x="2590" y="1236"/>
                      </a:lnTo>
                      <a:lnTo>
                        <a:pt x="2580" y="1208"/>
                      </a:lnTo>
                      <a:lnTo>
                        <a:pt x="2566" y="1181"/>
                      </a:lnTo>
                      <a:lnTo>
                        <a:pt x="2551" y="1155"/>
                      </a:lnTo>
                      <a:lnTo>
                        <a:pt x="2533" y="1130"/>
                      </a:lnTo>
                      <a:lnTo>
                        <a:pt x="2513" y="1107"/>
                      </a:lnTo>
                      <a:lnTo>
                        <a:pt x="2491" y="1087"/>
                      </a:lnTo>
                      <a:lnTo>
                        <a:pt x="2468" y="1068"/>
                      </a:lnTo>
                      <a:lnTo>
                        <a:pt x="2444" y="1053"/>
                      </a:lnTo>
                      <a:lnTo>
                        <a:pt x="2419" y="1040"/>
                      </a:lnTo>
                      <a:lnTo>
                        <a:pt x="2394" y="1031"/>
                      </a:lnTo>
                      <a:lnTo>
                        <a:pt x="2369" y="1025"/>
                      </a:lnTo>
                      <a:lnTo>
                        <a:pt x="2345" y="1023"/>
                      </a:lnTo>
                      <a:lnTo>
                        <a:pt x="2322" y="1025"/>
                      </a:lnTo>
                      <a:lnTo>
                        <a:pt x="2300" y="1032"/>
                      </a:lnTo>
                      <a:lnTo>
                        <a:pt x="2280" y="1044"/>
                      </a:lnTo>
                      <a:lnTo>
                        <a:pt x="2262" y="1060"/>
                      </a:lnTo>
                      <a:lnTo>
                        <a:pt x="2251" y="1076"/>
                      </a:lnTo>
                      <a:lnTo>
                        <a:pt x="2244" y="1097"/>
                      </a:lnTo>
                      <a:lnTo>
                        <a:pt x="2240" y="1120"/>
                      </a:lnTo>
                      <a:lnTo>
                        <a:pt x="2236" y="1147"/>
                      </a:lnTo>
                      <a:lnTo>
                        <a:pt x="2236" y="1175"/>
                      </a:lnTo>
                      <a:lnTo>
                        <a:pt x="2239" y="1207"/>
                      </a:lnTo>
                      <a:lnTo>
                        <a:pt x="2242" y="1238"/>
                      </a:lnTo>
                      <a:lnTo>
                        <a:pt x="2246" y="1269"/>
                      </a:lnTo>
                      <a:lnTo>
                        <a:pt x="2250" y="1300"/>
                      </a:lnTo>
                      <a:lnTo>
                        <a:pt x="2257" y="1331"/>
                      </a:lnTo>
                      <a:lnTo>
                        <a:pt x="2262" y="1359"/>
                      </a:lnTo>
                      <a:lnTo>
                        <a:pt x="2268" y="1383"/>
                      </a:lnTo>
                      <a:lnTo>
                        <a:pt x="2274" y="1406"/>
                      </a:lnTo>
                      <a:lnTo>
                        <a:pt x="2278" y="1426"/>
                      </a:lnTo>
                      <a:lnTo>
                        <a:pt x="2282" y="1440"/>
                      </a:lnTo>
                      <a:lnTo>
                        <a:pt x="2284" y="1448"/>
                      </a:lnTo>
                      <a:lnTo>
                        <a:pt x="2286" y="1451"/>
                      </a:lnTo>
                      <a:lnTo>
                        <a:pt x="2283" y="1449"/>
                      </a:lnTo>
                      <a:lnTo>
                        <a:pt x="2279" y="1443"/>
                      </a:lnTo>
                      <a:lnTo>
                        <a:pt x="2271" y="1433"/>
                      </a:lnTo>
                      <a:lnTo>
                        <a:pt x="2261" y="1420"/>
                      </a:lnTo>
                      <a:lnTo>
                        <a:pt x="2249" y="1404"/>
                      </a:lnTo>
                      <a:lnTo>
                        <a:pt x="2236" y="1385"/>
                      </a:lnTo>
                      <a:lnTo>
                        <a:pt x="2223" y="1364"/>
                      </a:lnTo>
                      <a:lnTo>
                        <a:pt x="2209" y="1340"/>
                      </a:lnTo>
                      <a:lnTo>
                        <a:pt x="2195" y="1314"/>
                      </a:lnTo>
                      <a:lnTo>
                        <a:pt x="2182" y="1287"/>
                      </a:lnTo>
                      <a:lnTo>
                        <a:pt x="2170" y="1260"/>
                      </a:lnTo>
                      <a:lnTo>
                        <a:pt x="2161" y="1231"/>
                      </a:lnTo>
                      <a:lnTo>
                        <a:pt x="2153" y="1202"/>
                      </a:lnTo>
                      <a:lnTo>
                        <a:pt x="2148" y="1172"/>
                      </a:lnTo>
                      <a:lnTo>
                        <a:pt x="2147" y="1143"/>
                      </a:lnTo>
                      <a:lnTo>
                        <a:pt x="2149" y="1114"/>
                      </a:lnTo>
                      <a:lnTo>
                        <a:pt x="2155" y="1086"/>
                      </a:lnTo>
                      <a:lnTo>
                        <a:pt x="2166" y="1058"/>
                      </a:lnTo>
                      <a:lnTo>
                        <a:pt x="2183" y="1032"/>
                      </a:lnTo>
                      <a:lnTo>
                        <a:pt x="2204" y="1007"/>
                      </a:lnTo>
                      <a:lnTo>
                        <a:pt x="2166" y="1002"/>
                      </a:lnTo>
                      <a:close/>
                      <a:moveTo>
                        <a:pt x="1671" y="745"/>
                      </a:moveTo>
                      <a:lnTo>
                        <a:pt x="1588" y="750"/>
                      </a:lnTo>
                      <a:lnTo>
                        <a:pt x="1508" y="760"/>
                      </a:lnTo>
                      <a:lnTo>
                        <a:pt x="1429" y="777"/>
                      </a:lnTo>
                      <a:lnTo>
                        <a:pt x="1353" y="800"/>
                      </a:lnTo>
                      <a:lnTo>
                        <a:pt x="1277" y="828"/>
                      </a:lnTo>
                      <a:lnTo>
                        <a:pt x="1203" y="862"/>
                      </a:lnTo>
                      <a:lnTo>
                        <a:pt x="1132" y="901"/>
                      </a:lnTo>
                      <a:lnTo>
                        <a:pt x="1063" y="947"/>
                      </a:lnTo>
                      <a:lnTo>
                        <a:pt x="997" y="997"/>
                      </a:lnTo>
                      <a:lnTo>
                        <a:pt x="933" y="1053"/>
                      </a:lnTo>
                      <a:lnTo>
                        <a:pt x="905" y="1082"/>
                      </a:lnTo>
                      <a:lnTo>
                        <a:pt x="967" y="1056"/>
                      </a:lnTo>
                      <a:lnTo>
                        <a:pt x="1032" y="1033"/>
                      </a:lnTo>
                      <a:lnTo>
                        <a:pt x="1098" y="1013"/>
                      </a:lnTo>
                      <a:lnTo>
                        <a:pt x="1167" y="999"/>
                      </a:lnTo>
                      <a:lnTo>
                        <a:pt x="1237" y="989"/>
                      </a:lnTo>
                      <a:lnTo>
                        <a:pt x="1310" y="982"/>
                      </a:lnTo>
                      <a:lnTo>
                        <a:pt x="1383" y="980"/>
                      </a:lnTo>
                      <a:lnTo>
                        <a:pt x="1461" y="982"/>
                      </a:lnTo>
                      <a:lnTo>
                        <a:pt x="1538" y="990"/>
                      </a:lnTo>
                      <a:lnTo>
                        <a:pt x="1613" y="1002"/>
                      </a:lnTo>
                      <a:lnTo>
                        <a:pt x="1686" y="1018"/>
                      </a:lnTo>
                      <a:lnTo>
                        <a:pt x="1756" y="1039"/>
                      </a:lnTo>
                      <a:lnTo>
                        <a:pt x="1823" y="1066"/>
                      </a:lnTo>
                      <a:lnTo>
                        <a:pt x="1888" y="1098"/>
                      </a:lnTo>
                      <a:lnTo>
                        <a:pt x="1901" y="1075"/>
                      </a:lnTo>
                      <a:lnTo>
                        <a:pt x="1916" y="1053"/>
                      </a:lnTo>
                      <a:lnTo>
                        <a:pt x="1942" y="1026"/>
                      </a:lnTo>
                      <a:lnTo>
                        <a:pt x="1968" y="1003"/>
                      </a:lnTo>
                      <a:lnTo>
                        <a:pt x="1997" y="983"/>
                      </a:lnTo>
                      <a:lnTo>
                        <a:pt x="2028" y="967"/>
                      </a:lnTo>
                      <a:lnTo>
                        <a:pt x="2060" y="955"/>
                      </a:lnTo>
                      <a:lnTo>
                        <a:pt x="2093" y="947"/>
                      </a:lnTo>
                      <a:lnTo>
                        <a:pt x="2012" y="888"/>
                      </a:lnTo>
                      <a:lnTo>
                        <a:pt x="1928" y="837"/>
                      </a:lnTo>
                      <a:lnTo>
                        <a:pt x="1841" y="789"/>
                      </a:lnTo>
                      <a:lnTo>
                        <a:pt x="1752" y="747"/>
                      </a:lnTo>
                      <a:lnTo>
                        <a:pt x="1671" y="745"/>
                      </a:lnTo>
                      <a:close/>
                      <a:moveTo>
                        <a:pt x="920" y="581"/>
                      </a:moveTo>
                      <a:lnTo>
                        <a:pt x="821" y="584"/>
                      </a:lnTo>
                      <a:lnTo>
                        <a:pt x="724" y="592"/>
                      </a:lnTo>
                      <a:lnTo>
                        <a:pt x="630" y="602"/>
                      </a:lnTo>
                      <a:lnTo>
                        <a:pt x="539" y="619"/>
                      </a:lnTo>
                      <a:lnTo>
                        <a:pt x="452" y="638"/>
                      </a:lnTo>
                      <a:lnTo>
                        <a:pt x="368" y="661"/>
                      </a:lnTo>
                      <a:lnTo>
                        <a:pt x="321" y="732"/>
                      </a:lnTo>
                      <a:lnTo>
                        <a:pt x="279" y="806"/>
                      </a:lnTo>
                      <a:lnTo>
                        <a:pt x="241" y="883"/>
                      </a:lnTo>
                      <a:lnTo>
                        <a:pt x="209" y="963"/>
                      </a:lnTo>
                      <a:lnTo>
                        <a:pt x="182" y="1046"/>
                      </a:lnTo>
                      <a:lnTo>
                        <a:pt x="160" y="1131"/>
                      </a:lnTo>
                      <a:lnTo>
                        <a:pt x="145" y="1218"/>
                      </a:lnTo>
                      <a:lnTo>
                        <a:pt x="136" y="1307"/>
                      </a:lnTo>
                      <a:lnTo>
                        <a:pt x="132" y="1397"/>
                      </a:lnTo>
                      <a:lnTo>
                        <a:pt x="136" y="1486"/>
                      </a:lnTo>
                      <a:lnTo>
                        <a:pt x="144" y="1572"/>
                      </a:lnTo>
                      <a:lnTo>
                        <a:pt x="159" y="1657"/>
                      </a:lnTo>
                      <a:lnTo>
                        <a:pt x="179" y="1739"/>
                      </a:lnTo>
                      <a:lnTo>
                        <a:pt x="204" y="1820"/>
                      </a:lnTo>
                      <a:lnTo>
                        <a:pt x="235" y="1898"/>
                      </a:lnTo>
                      <a:lnTo>
                        <a:pt x="270" y="1974"/>
                      </a:lnTo>
                      <a:lnTo>
                        <a:pt x="311" y="2047"/>
                      </a:lnTo>
                      <a:lnTo>
                        <a:pt x="354" y="2116"/>
                      </a:lnTo>
                      <a:lnTo>
                        <a:pt x="403" y="2183"/>
                      </a:lnTo>
                      <a:lnTo>
                        <a:pt x="397" y="2114"/>
                      </a:lnTo>
                      <a:lnTo>
                        <a:pt x="395" y="2045"/>
                      </a:lnTo>
                      <a:lnTo>
                        <a:pt x="397" y="1966"/>
                      </a:lnTo>
                      <a:lnTo>
                        <a:pt x="402" y="1891"/>
                      </a:lnTo>
                      <a:lnTo>
                        <a:pt x="411" y="1818"/>
                      </a:lnTo>
                      <a:lnTo>
                        <a:pt x="423" y="1749"/>
                      </a:lnTo>
                      <a:lnTo>
                        <a:pt x="438" y="1683"/>
                      </a:lnTo>
                      <a:lnTo>
                        <a:pt x="456" y="1621"/>
                      </a:lnTo>
                      <a:lnTo>
                        <a:pt x="477" y="1561"/>
                      </a:lnTo>
                      <a:lnTo>
                        <a:pt x="501" y="1504"/>
                      </a:lnTo>
                      <a:lnTo>
                        <a:pt x="525" y="1431"/>
                      </a:lnTo>
                      <a:lnTo>
                        <a:pt x="555" y="1359"/>
                      </a:lnTo>
                      <a:lnTo>
                        <a:pt x="591" y="1286"/>
                      </a:lnTo>
                      <a:lnTo>
                        <a:pt x="632" y="1216"/>
                      </a:lnTo>
                      <a:lnTo>
                        <a:pt x="678" y="1147"/>
                      </a:lnTo>
                      <a:lnTo>
                        <a:pt x="728" y="1081"/>
                      </a:lnTo>
                      <a:lnTo>
                        <a:pt x="784" y="1017"/>
                      </a:lnTo>
                      <a:lnTo>
                        <a:pt x="843" y="956"/>
                      </a:lnTo>
                      <a:lnTo>
                        <a:pt x="908" y="898"/>
                      </a:lnTo>
                      <a:lnTo>
                        <a:pt x="977" y="845"/>
                      </a:lnTo>
                      <a:lnTo>
                        <a:pt x="1047" y="798"/>
                      </a:lnTo>
                      <a:lnTo>
                        <a:pt x="1121" y="756"/>
                      </a:lnTo>
                      <a:lnTo>
                        <a:pt x="1196" y="719"/>
                      </a:lnTo>
                      <a:lnTo>
                        <a:pt x="1274" y="688"/>
                      </a:lnTo>
                      <a:lnTo>
                        <a:pt x="1353" y="661"/>
                      </a:lnTo>
                      <a:lnTo>
                        <a:pt x="1434" y="640"/>
                      </a:lnTo>
                      <a:lnTo>
                        <a:pt x="1330" y="619"/>
                      </a:lnTo>
                      <a:lnTo>
                        <a:pt x="1227" y="601"/>
                      </a:lnTo>
                      <a:lnTo>
                        <a:pt x="1123" y="589"/>
                      </a:lnTo>
                      <a:lnTo>
                        <a:pt x="1021" y="583"/>
                      </a:lnTo>
                      <a:lnTo>
                        <a:pt x="920" y="581"/>
                      </a:lnTo>
                      <a:close/>
                      <a:moveTo>
                        <a:pt x="1383" y="133"/>
                      </a:moveTo>
                      <a:lnTo>
                        <a:pt x="1293" y="136"/>
                      </a:lnTo>
                      <a:lnTo>
                        <a:pt x="1203" y="146"/>
                      </a:lnTo>
                      <a:lnTo>
                        <a:pt x="1117" y="162"/>
                      </a:lnTo>
                      <a:lnTo>
                        <a:pt x="1031" y="185"/>
                      </a:lnTo>
                      <a:lnTo>
                        <a:pt x="949" y="213"/>
                      </a:lnTo>
                      <a:lnTo>
                        <a:pt x="869" y="246"/>
                      </a:lnTo>
                      <a:lnTo>
                        <a:pt x="792" y="284"/>
                      </a:lnTo>
                      <a:lnTo>
                        <a:pt x="717" y="328"/>
                      </a:lnTo>
                      <a:lnTo>
                        <a:pt x="647" y="377"/>
                      </a:lnTo>
                      <a:lnTo>
                        <a:pt x="580" y="431"/>
                      </a:lnTo>
                      <a:lnTo>
                        <a:pt x="517" y="488"/>
                      </a:lnTo>
                      <a:lnTo>
                        <a:pt x="597" y="474"/>
                      </a:lnTo>
                      <a:lnTo>
                        <a:pt x="679" y="463"/>
                      </a:lnTo>
                      <a:lnTo>
                        <a:pt x="763" y="456"/>
                      </a:lnTo>
                      <a:lnTo>
                        <a:pt x="849" y="451"/>
                      </a:lnTo>
                      <a:lnTo>
                        <a:pt x="937" y="450"/>
                      </a:lnTo>
                      <a:lnTo>
                        <a:pt x="1026" y="452"/>
                      </a:lnTo>
                      <a:lnTo>
                        <a:pt x="1116" y="458"/>
                      </a:lnTo>
                      <a:lnTo>
                        <a:pt x="1206" y="467"/>
                      </a:lnTo>
                      <a:lnTo>
                        <a:pt x="1297" y="479"/>
                      </a:lnTo>
                      <a:lnTo>
                        <a:pt x="1388" y="497"/>
                      </a:lnTo>
                      <a:lnTo>
                        <a:pt x="1478" y="517"/>
                      </a:lnTo>
                      <a:lnTo>
                        <a:pt x="1569" y="542"/>
                      </a:lnTo>
                      <a:lnTo>
                        <a:pt x="1659" y="570"/>
                      </a:lnTo>
                      <a:lnTo>
                        <a:pt x="1747" y="604"/>
                      </a:lnTo>
                      <a:lnTo>
                        <a:pt x="1835" y="641"/>
                      </a:lnTo>
                      <a:lnTo>
                        <a:pt x="1922" y="683"/>
                      </a:lnTo>
                      <a:lnTo>
                        <a:pt x="2006" y="730"/>
                      </a:lnTo>
                      <a:lnTo>
                        <a:pt x="2088" y="780"/>
                      </a:lnTo>
                      <a:lnTo>
                        <a:pt x="2167" y="837"/>
                      </a:lnTo>
                      <a:lnTo>
                        <a:pt x="2244" y="897"/>
                      </a:lnTo>
                      <a:lnTo>
                        <a:pt x="2319" y="963"/>
                      </a:lnTo>
                      <a:lnTo>
                        <a:pt x="2345" y="960"/>
                      </a:lnTo>
                      <a:lnTo>
                        <a:pt x="2382" y="963"/>
                      </a:lnTo>
                      <a:lnTo>
                        <a:pt x="2418" y="972"/>
                      </a:lnTo>
                      <a:lnTo>
                        <a:pt x="2453" y="986"/>
                      </a:lnTo>
                      <a:lnTo>
                        <a:pt x="2487" y="1006"/>
                      </a:lnTo>
                      <a:lnTo>
                        <a:pt x="2520" y="1030"/>
                      </a:lnTo>
                      <a:lnTo>
                        <a:pt x="2550" y="1057"/>
                      </a:lnTo>
                      <a:lnTo>
                        <a:pt x="2578" y="1087"/>
                      </a:lnTo>
                      <a:lnTo>
                        <a:pt x="2603" y="1120"/>
                      </a:lnTo>
                      <a:lnTo>
                        <a:pt x="2581" y="1037"/>
                      </a:lnTo>
                      <a:lnTo>
                        <a:pt x="2555" y="955"/>
                      </a:lnTo>
                      <a:lnTo>
                        <a:pt x="2523" y="878"/>
                      </a:lnTo>
                      <a:lnTo>
                        <a:pt x="2485" y="801"/>
                      </a:lnTo>
                      <a:lnTo>
                        <a:pt x="2444" y="729"/>
                      </a:lnTo>
                      <a:lnTo>
                        <a:pt x="2397" y="659"/>
                      </a:lnTo>
                      <a:lnTo>
                        <a:pt x="2345" y="592"/>
                      </a:lnTo>
                      <a:lnTo>
                        <a:pt x="2291" y="529"/>
                      </a:lnTo>
                      <a:lnTo>
                        <a:pt x="2232" y="471"/>
                      </a:lnTo>
                      <a:lnTo>
                        <a:pt x="2169" y="416"/>
                      </a:lnTo>
                      <a:lnTo>
                        <a:pt x="2103" y="365"/>
                      </a:lnTo>
                      <a:lnTo>
                        <a:pt x="2034" y="319"/>
                      </a:lnTo>
                      <a:lnTo>
                        <a:pt x="1961" y="277"/>
                      </a:lnTo>
                      <a:lnTo>
                        <a:pt x="1886" y="240"/>
                      </a:lnTo>
                      <a:lnTo>
                        <a:pt x="1807" y="209"/>
                      </a:lnTo>
                      <a:lnTo>
                        <a:pt x="1727" y="182"/>
                      </a:lnTo>
                      <a:lnTo>
                        <a:pt x="1644" y="161"/>
                      </a:lnTo>
                      <a:lnTo>
                        <a:pt x="1559" y="146"/>
                      </a:lnTo>
                      <a:lnTo>
                        <a:pt x="1472" y="136"/>
                      </a:lnTo>
                      <a:lnTo>
                        <a:pt x="1383" y="133"/>
                      </a:lnTo>
                      <a:close/>
                      <a:moveTo>
                        <a:pt x="1383" y="0"/>
                      </a:moveTo>
                      <a:lnTo>
                        <a:pt x="1477" y="4"/>
                      </a:lnTo>
                      <a:lnTo>
                        <a:pt x="1570" y="13"/>
                      </a:lnTo>
                      <a:lnTo>
                        <a:pt x="1662" y="29"/>
                      </a:lnTo>
                      <a:lnTo>
                        <a:pt x="1751" y="50"/>
                      </a:lnTo>
                      <a:lnTo>
                        <a:pt x="1837" y="78"/>
                      </a:lnTo>
                      <a:lnTo>
                        <a:pt x="1922" y="111"/>
                      </a:lnTo>
                      <a:lnTo>
                        <a:pt x="2003" y="148"/>
                      </a:lnTo>
                      <a:lnTo>
                        <a:pt x="2081" y="191"/>
                      </a:lnTo>
                      <a:lnTo>
                        <a:pt x="2156" y="239"/>
                      </a:lnTo>
                      <a:lnTo>
                        <a:pt x="2228" y="292"/>
                      </a:lnTo>
                      <a:lnTo>
                        <a:pt x="2296" y="349"/>
                      </a:lnTo>
                      <a:lnTo>
                        <a:pt x="2360" y="410"/>
                      </a:lnTo>
                      <a:lnTo>
                        <a:pt x="2421" y="475"/>
                      </a:lnTo>
                      <a:lnTo>
                        <a:pt x="2478" y="544"/>
                      </a:lnTo>
                      <a:lnTo>
                        <a:pt x="2530" y="618"/>
                      </a:lnTo>
                      <a:lnTo>
                        <a:pt x="2577" y="693"/>
                      </a:lnTo>
                      <a:lnTo>
                        <a:pt x="2620" y="772"/>
                      </a:lnTo>
                      <a:lnTo>
                        <a:pt x="2657" y="855"/>
                      </a:lnTo>
                      <a:lnTo>
                        <a:pt x="2690" y="939"/>
                      </a:lnTo>
                      <a:lnTo>
                        <a:pt x="2717" y="1026"/>
                      </a:lnTo>
                      <a:lnTo>
                        <a:pt x="2738" y="1117"/>
                      </a:lnTo>
                      <a:lnTo>
                        <a:pt x="2753" y="1209"/>
                      </a:lnTo>
                      <a:lnTo>
                        <a:pt x="2763" y="1303"/>
                      </a:lnTo>
                      <a:lnTo>
                        <a:pt x="2766" y="1397"/>
                      </a:lnTo>
                      <a:lnTo>
                        <a:pt x="2765" y="1434"/>
                      </a:lnTo>
                      <a:lnTo>
                        <a:pt x="2763" y="1471"/>
                      </a:lnTo>
                      <a:lnTo>
                        <a:pt x="2781" y="1492"/>
                      </a:lnTo>
                      <a:lnTo>
                        <a:pt x="2797" y="1517"/>
                      </a:lnTo>
                      <a:lnTo>
                        <a:pt x="2809" y="1544"/>
                      </a:lnTo>
                      <a:lnTo>
                        <a:pt x="2817" y="1574"/>
                      </a:lnTo>
                      <a:lnTo>
                        <a:pt x="2823" y="1608"/>
                      </a:lnTo>
                      <a:lnTo>
                        <a:pt x="2824" y="1643"/>
                      </a:lnTo>
                      <a:lnTo>
                        <a:pt x="2821" y="1681"/>
                      </a:lnTo>
                      <a:lnTo>
                        <a:pt x="2816" y="1714"/>
                      </a:lnTo>
                      <a:lnTo>
                        <a:pt x="2809" y="1748"/>
                      </a:lnTo>
                      <a:lnTo>
                        <a:pt x="2799" y="1783"/>
                      </a:lnTo>
                      <a:lnTo>
                        <a:pt x="2785" y="1816"/>
                      </a:lnTo>
                      <a:lnTo>
                        <a:pt x="2770" y="1848"/>
                      </a:lnTo>
                      <a:lnTo>
                        <a:pt x="2752" y="1879"/>
                      </a:lnTo>
                      <a:lnTo>
                        <a:pt x="2731" y="1907"/>
                      </a:lnTo>
                      <a:lnTo>
                        <a:pt x="2708" y="1929"/>
                      </a:lnTo>
                      <a:lnTo>
                        <a:pt x="2682" y="1949"/>
                      </a:lnTo>
                      <a:lnTo>
                        <a:pt x="2644" y="1970"/>
                      </a:lnTo>
                      <a:lnTo>
                        <a:pt x="2644" y="1970"/>
                      </a:lnTo>
                      <a:lnTo>
                        <a:pt x="2661" y="1979"/>
                      </a:lnTo>
                      <a:lnTo>
                        <a:pt x="2628" y="2036"/>
                      </a:lnTo>
                      <a:lnTo>
                        <a:pt x="2618" y="2053"/>
                      </a:lnTo>
                      <a:lnTo>
                        <a:pt x="2604" y="2069"/>
                      </a:lnTo>
                      <a:lnTo>
                        <a:pt x="2587" y="2083"/>
                      </a:lnTo>
                      <a:lnTo>
                        <a:pt x="2548" y="2147"/>
                      </a:lnTo>
                      <a:lnTo>
                        <a:pt x="2505" y="2210"/>
                      </a:lnTo>
                      <a:lnTo>
                        <a:pt x="2461" y="2271"/>
                      </a:lnTo>
                      <a:lnTo>
                        <a:pt x="2413" y="2328"/>
                      </a:lnTo>
                      <a:lnTo>
                        <a:pt x="2360" y="2384"/>
                      </a:lnTo>
                      <a:lnTo>
                        <a:pt x="2307" y="2436"/>
                      </a:lnTo>
                      <a:lnTo>
                        <a:pt x="2280" y="2510"/>
                      </a:lnTo>
                      <a:lnTo>
                        <a:pt x="2249" y="2581"/>
                      </a:lnTo>
                      <a:lnTo>
                        <a:pt x="2216" y="2650"/>
                      </a:lnTo>
                      <a:lnTo>
                        <a:pt x="2179" y="2717"/>
                      </a:lnTo>
                      <a:lnTo>
                        <a:pt x="2139" y="2782"/>
                      </a:lnTo>
                      <a:lnTo>
                        <a:pt x="2098" y="2843"/>
                      </a:lnTo>
                      <a:lnTo>
                        <a:pt x="2054" y="2902"/>
                      </a:lnTo>
                      <a:lnTo>
                        <a:pt x="2009" y="2960"/>
                      </a:lnTo>
                      <a:lnTo>
                        <a:pt x="1962" y="3012"/>
                      </a:lnTo>
                      <a:lnTo>
                        <a:pt x="1914" y="3063"/>
                      </a:lnTo>
                      <a:lnTo>
                        <a:pt x="1865" y="3111"/>
                      </a:lnTo>
                      <a:lnTo>
                        <a:pt x="1817" y="3154"/>
                      </a:lnTo>
                      <a:lnTo>
                        <a:pt x="1768" y="3195"/>
                      </a:lnTo>
                      <a:lnTo>
                        <a:pt x="1719" y="3231"/>
                      </a:lnTo>
                      <a:lnTo>
                        <a:pt x="1671" y="3264"/>
                      </a:lnTo>
                      <a:lnTo>
                        <a:pt x="1624" y="3293"/>
                      </a:lnTo>
                      <a:lnTo>
                        <a:pt x="1579" y="3318"/>
                      </a:lnTo>
                      <a:lnTo>
                        <a:pt x="1535" y="3338"/>
                      </a:lnTo>
                      <a:lnTo>
                        <a:pt x="1493" y="3354"/>
                      </a:lnTo>
                      <a:lnTo>
                        <a:pt x="1454" y="3366"/>
                      </a:lnTo>
                      <a:lnTo>
                        <a:pt x="1417" y="3374"/>
                      </a:lnTo>
                      <a:lnTo>
                        <a:pt x="1383" y="3376"/>
                      </a:lnTo>
                      <a:lnTo>
                        <a:pt x="1349" y="3374"/>
                      </a:lnTo>
                      <a:lnTo>
                        <a:pt x="1313" y="3366"/>
                      </a:lnTo>
                      <a:lnTo>
                        <a:pt x="1274" y="3354"/>
                      </a:lnTo>
                      <a:lnTo>
                        <a:pt x="1232" y="3338"/>
                      </a:lnTo>
                      <a:lnTo>
                        <a:pt x="1188" y="3318"/>
                      </a:lnTo>
                      <a:lnTo>
                        <a:pt x="1142" y="3293"/>
                      </a:lnTo>
                      <a:lnTo>
                        <a:pt x="1096" y="3264"/>
                      </a:lnTo>
                      <a:lnTo>
                        <a:pt x="1048" y="3231"/>
                      </a:lnTo>
                      <a:lnTo>
                        <a:pt x="999" y="3195"/>
                      </a:lnTo>
                      <a:lnTo>
                        <a:pt x="950" y="3154"/>
                      </a:lnTo>
                      <a:lnTo>
                        <a:pt x="902" y="3111"/>
                      </a:lnTo>
                      <a:lnTo>
                        <a:pt x="853" y="3063"/>
                      </a:lnTo>
                      <a:lnTo>
                        <a:pt x="805" y="3012"/>
                      </a:lnTo>
                      <a:lnTo>
                        <a:pt x="758" y="2960"/>
                      </a:lnTo>
                      <a:lnTo>
                        <a:pt x="713" y="2902"/>
                      </a:lnTo>
                      <a:lnTo>
                        <a:pt x="669" y="2843"/>
                      </a:lnTo>
                      <a:lnTo>
                        <a:pt x="628" y="2782"/>
                      </a:lnTo>
                      <a:lnTo>
                        <a:pt x="588" y="2717"/>
                      </a:lnTo>
                      <a:lnTo>
                        <a:pt x="551" y="2650"/>
                      </a:lnTo>
                      <a:lnTo>
                        <a:pt x="518" y="2581"/>
                      </a:lnTo>
                      <a:lnTo>
                        <a:pt x="487" y="2510"/>
                      </a:lnTo>
                      <a:lnTo>
                        <a:pt x="461" y="2436"/>
                      </a:lnTo>
                      <a:lnTo>
                        <a:pt x="397" y="2375"/>
                      </a:lnTo>
                      <a:lnTo>
                        <a:pt x="338" y="2310"/>
                      </a:lnTo>
                      <a:lnTo>
                        <a:pt x="283" y="2241"/>
                      </a:lnTo>
                      <a:lnTo>
                        <a:pt x="232" y="2170"/>
                      </a:lnTo>
                      <a:lnTo>
                        <a:pt x="186" y="2094"/>
                      </a:lnTo>
                      <a:lnTo>
                        <a:pt x="144" y="2016"/>
                      </a:lnTo>
                      <a:lnTo>
                        <a:pt x="107" y="1935"/>
                      </a:lnTo>
                      <a:lnTo>
                        <a:pt x="75" y="1851"/>
                      </a:lnTo>
                      <a:lnTo>
                        <a:pt x="49" y="1764"/>
                      </a:lnTo>
                      <a:lnTo>
                        <a:pt x="28" y="1676"/>
                      </a:lnTo>
                      <a:lnTo>
                        <a:pt x="13" y="1585"/>
                      </a:lnTo>
                      <a:lnTo>
                        <a:pt x="3" y="1492"/>
                      </a:lnTo>
                      <a:lnTo>
                        <a:pt x="0" y="1397"/>
                      </a:lnTo>
                      <a:lnTo>
                        <a:pt x="3" y="1303"/>
                      </a:lnTo>
                      <a:lnTo>
                        <a:pt x="13" y="1209"/>
                      </a:lnTo>
                      <a:lnTo>
                        <a:pt x="29" y="1117"/>
                      </a:lnTo>
                      <a:lnTo>
                        <a:pt x="50" y="1026"/>
                      </a:lnTo>
                      <a:lnTo>
                        <a:pt x="77" y="939"/>
                      </a:lnTo>
                      <a:lnTo>
                        <a:pt x="109" y="855"/>
                      </a:lnTo>
                      <a:lnTo>
                        <a:pt x="146" y="772"/>
                      </a:lnTo>
                      <a:lnTo>
                        <a:pt x="189" y="693"/>
                      </a:lnTo>
                      <a:lnTo>
                        <a:pt x="237" y="618"/>
                      </a:lnTo>
                      <a:lnTo>
                        <a:pt x="289" y="544"/>
                      </a:lnTo>
                      <a:lnTo>
                        <a:pt x="345" y="475"/>
                      </a:lnTo>
                      <a:lnTo>
                        <a:pt x="406" y="410"/>
                      </a:lnTo>
                      <a:lnTo>
                        <a:pt x="471" y="349"/>
                      </a:lnTo>
                      <a:lnTo>
                        <a:pt x="539" y="292"/>
                      </a:lnTo>
                      <a:lnTo>
                        <a:pt x="611" y="239"/>
                      </a:lnTo>
                      <a:lnTo>
                        <a:pt x="685" y="191"/>
                      </a:lnTo>
                      <a:lnTo>
                        <a:pt x="764" y="148"/>
                      </a:lnTo>
                      <a:lnTo>
                        <a:pt x="845" y="111"/>
                      </a:lnTo>
                      <a:lnTo>
                        <a:pt x="930" y="78"/>
                      </a:lnTo>
                      <a:lnTo>
                        <a:pt x="1016" y="50"/>
                      </a:lnTo>
                      <a:lnTo>
                        <a:pt x="1105" y="29"/>
                      </a:lnTo>
                      <a:lnTo>
                        <a:pt x="1196" y="13"/>
                      </a:lnTo>
                      <a:lnTo>
                        <a:pt x="1288" y="4"/>
                      </a:lnTo>
                      <a:lnTo>
                        <a:pt x="13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78" name="Group 177"/>
            <p:cNvGrpSpPr/>
            <p:nvPr/>
          </p:nvGrpSpPr>
          <p:grpSpPr>
            <a:xfrm>
              <a:off x="838202" y="5340910"/>
              <a:ext cx="2068286" cy="538409"/>
              <a:chOff x="838202" y="5340910"/>
              <a:chExt cx="2068286" cy="538409"/>
            </a:xfrm>
          </p:grpSpPr>
          <p:sp>
            <p:nvSpPr>
              <p:cNvPr id="179" name="Rectangle 178"/>
              <p:cNvSpPr/>
              <p:nvPr/>
            </p:nvSpPr>
            <p:spPr>
              <a:xfrm>
                <a:off x="838202" y="5340910"/>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a:solidFill>
                      <a:prstClr val="white"/>
                    </a:solidFill>
                    <a:latin typeface="Calibri"/>
                    <a:ea typeface="Heiti TC Light"/>
                    <a:cs typeface="Calibri"/>
                  </a:rPr>
                  <a:t>閱讀</a:t>
                </a:r>
                <a:r>
                  <a:rPr lang="en-US" sz="900" dirty="0">
                    <a:solidFill>
                      <a:prstClr val="white"/>
                    </a:solidFill>
                    <a:latin typeface="Calibri"/>
                    <a:ea typeface="Heiti TC Light"/>
                    <a:cs typeface="Calibri"/>
                  </a:rPr>
                  <a:t>Reading</a:t>
                </a:r>
              </a:p>
            </p:txBody>
          </p:sp>
          <p:grpSp>
            <p:nvGrpSpPr>
              <p:cNvPr id="180" name="Group 77"/>
              <p:cNvGrpSpPr>
                <a:grpSpLocks noChangeAspect="1"/>
              </p:cNvGrpSpPr>
              <p:nvPr/>
            </p:nvGrpSpPr>
            <p:grpSpPr bwMode="auto">
              <a:xfrm>
                <a:off x="1096681" y="5434422"/>
                <a:ext cx="272877" cy="336005"/>
                <a:chOff x="-84" y="495"/>
                <a:chExt cx="268" cy="330"/>
              </a:xfrm>
              <a:solidFill>
                <a:srgbClr val="0CB27C"/>
              </a:solidFill>
            </p:grpSpPr>
            <p:sp>
              <p:nvSpPr>
                <p:cNvPr id="181" name="Freeform 79"/>
                <p:cNvSpPr>
                  <a:spLocks noEditPoints="1"/>
                </p:cNvSpPr>
                <p:nvPr/>
              </p:nvSpPr>
              <p:spPr bwMode="auto">
                <a:xfrm>
                  <a:off x="-40" y="495"/>
                  <a:ext cx="189" cy="114"/>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82" name="Freeform 80"/>
                <p:cNvSpPr>
                  <a:spLocks noEditPoints="1"/>
                </p:cNvSpPr>
                <p:nvPr/>
              </p:nvSpPr>
              <p:spPr bwMode="auto">
                <a:xfrm>
                  <a:off x="-84" y="607"/>
                  <a:ext cx="268" cy="218"/>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83" name="Group 182"/>
            <p:cNvGrpSpPr/>
            <p:nvPr/>
          </p:nvGrpSpPr>
          <p:grpSpPr>
            <a:xfrm>
              <a:off x="838202" y="5873277"/>
              <a:ext cx="2070986" cy="538408"/>
              <a:chOff x="838202" y="5873277"/>
              <a:chExt cx="2070986" cy="538408"/>
            </a:xfrm>
          </p:grpSpPr>
          <p:sp>
            <p:nvSpPr>
              <p:cNvPr id="184" name="Round Single Corner Rectangle 183"/>
              <p:cNvSpPr/>
              <p:nvPr/>
            </p:nvSpPr>
            <p:spPr>
              <a:xfrm flipH="1" flipV="1">
                <a:off x="838202" y="5873277"/>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00" dirty="0">
                  <a:solidFill>
                    <a:prstClr val="white"/>
                  </a:solidFill>
                  <a:latin typeface="Calibri"/>
                  <a:ea typeface="Heiti TC Light"/>
                  <a:cs typeface="Calibri"/>
                </a:endParaRPr>
              </a:p>
            </p:txBody>
          </p:sp>
          <p:sp>
            <p:nvSpPr>
              <p:cNvPr id="185" name="Rectangle 184"/>
              <p:cNvSpPr/>
              <p:nvPr/>
            </p:nvSpPr>
            <p:spPr>
              <a:xfrm>
                <a:off x="1292701" y="6003982"/>
                <a:ext cx="1616487" cy="307776"/>
              </a:xfrm>
              <a:prstGeom prst="rect">
                <a:avLst/>
              </a:prstGeom>
              <a:solidFill>
                <a:srgbClr val="07595A"/>
              </a:solidFill>
              <a:ln>
                <a:noFill/>
              </a:ln>
            </p:spPr>
            <p:txBody>
              <a:bodyPr wrap="none">
                <a:spAutoFit/>
              </a:bodyPr>
              <a:lstStyle/>
              <a:p>
                <a:pPr algn="ctr" defTabSz="685783"/>
                <a:r>
                  <a:rPr lang="zh-TW" altLang="en-US" sz="900" dirty="0">
                    <a:solidFill>
                      <a:prstClr val="white"/>
                    </a:solidFill>
                    <a:latin typeface="Calibri"/>
                    <a:ea typeface="Heiti TC Light"/>
                    <a:cs typeface="Calibri"/>
                  </a:rPr>
                  <a:t>雜項</a:t>
                </a:r>
                <a:r>
                  <a:rPr lang="en-US" sz="900" dirty="0">
                    <a:solidFill>
                      <a:prstClr val="white"/>
                    </a:solidFill>
                    <a:latin typeface="Calibri"/>
                    <a:ea typeface="Heiti TC Light"/>
                    <a:cs typeface="Calibri"/>
                  </a:rPr>
                  <a:t>MISCELLANEOUS</a:t>
                </a:r>
              </a:p>
            </p:txBody>
          </p:sp>
          <p:grpSp>
            <p:nvGrpSpPr>
              <p:cNvPr id="186" name="Group 83"/>
              <p:cNvGrpSpPr>
                <a:grpSpLocks noChangeAspect="1"/>
              </p:cNvGrpSpPr>
              <p:nvPr/>
            </p:nvGrpSpPr>
            <p:grpSpPr bwMode="auto">
              <a:xfrm>
                <a:off x="1084601" y="5967837"/>
                <a:ext cx="328173" cy="349289"/>
                <a:chOff x="-271" y="303"/>
                <a:chExt cx="373" cy="397"/>
              </a:xfrm>
              <a:solidFill>
                <a:srgbClr val="0CB27C"/>
              </a:solidFill>
            </p:grpSpPr>
            <p:sp>
              <p:nvSpPr>
                <p:cNvPr id="187" name="Freeform 85"/>
                <p:cNvSpPr>
                  <a:spLocks noEditPoints="1"/>
                </p:cNvSpPr>
                <p:nvPr/>
              </p:nvSpPr>
              <p:spPr bwMode="auto">
                <a:xfrm>
                  <a:off x="-271" y="361"/>
                  <a:ext cx="373" cy="28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88" name="Freeform 86"/>
                <p:cNvSpPr>
                  <a:spLocks noEditPoints="1"/>
                </p:cNvSpPr>
                <p:nvPr/>
              </p:nvSpPr>
              <p:spPr bwMode="auto">
                <a:xfrm>
                  <a:off x="-149" y="303"/>
                  <a:ext cx="135" cy="51"/>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89" name="Freeform 87"/>
                <p:cNvSpPr>
                  <a:spLocks noEditPoints="1"/>
                </p:cNvSpPr>
                <p:nvPr/>
              </p:nvSpPr>
              <p:spPr bwMode="auto">
                <a:xfrm>
                  <a:off x="-149" y="649"/>
                  <a:ext cx="135" cy="51"/>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90" name="Freeform 88"/>
                <p:cNvSpPr>
                  <a:spLocks/>
                </p:cNvSpPr>
                <p:nvPr/>
              </p:nvSpPr>
              <p:spPr bwMode="auto">
                <a:xfrm>
                  <a:off x="-161" y="400"/>
                  <a:ext cx="50" cy="51"/>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91" name="Freeform 89"/>
                <p:cNvSpPr>
                  <a:spLocks/>
                </p:cNvSpPr>
                <p:nvPr/>
              </p:nvSpPr>
              <p:spPr bwMode="auto">
                <a:xfrm>
                  <a:off x="-181" y="453"/>
                  <a:ext cx="90" cy="157"/>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92" name="Freeform 90"/>
                <p:cNvSpPr>
                  <a:spLocks/>
                </p:cNvSpPr>
                <p:nvPr/>
              </p:nvSpPr>
              <p:spPr bwMode="auto">
                <a:xfrm>
                  <a:off x="-52" y="400"/>
                  <a:ext cx="51" cy="51"/>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93" name="Freeform 91"/>
                <p:cNvSpPr>
                  <a:spLocks/>
                </p:cNvSpPr>
                <p:nvPr/>
              </p:nvSpPr>
              <p:spPr bwMode="auto">
                <a:xfrm>
                  <a:off x="-72" y="453"/>
                  <a:ext cx="90" cy="157"/>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sp>
          <p:nvSpPr>
            <p:cNvPr id="194" name="Isosceles Triangle 193"/>
            <p:cNvSpPr/>
            <p:nvPr/>
          </p:nvSpPr>
          <p:spPr>
            <a:xfrm rot="5400000">
              <a:off x="2856983" y="4472155"/>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195" name="Isosceles Triangle 194"/>
            <p:cNvSpPr/>
            <p:nvPr/>
          </p:nvSpPr>
          <p:spPr>
            <a:xfrm rot="5400000">
              <a:off x="2856983" y="5549833"/>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196" name="Isosceles Triangle 195"/>
            <p:cNvSpPr/>
            <p:nvPr/>
          </p:nvSpPr>
          <p:spPr>
            <a:xfrm rot="5400000">
              <a:off x="2856983" y="5015408"/>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197" name="Isosceles Triangle 196"/>
            <p:cNvSpPr/>
            <p:nvPr/>
          </p:nvSpPr>
          <p:spPr>
            <a:xfrm rot="5400000">
              <a:off x="2856983" y="6070643"/>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198" name="Isosceles Triangle 197"/>
            <p:cNvSpPr/>
            <p:nvPr/>
          </p:nvSpPr>
          <p:spPr>
            <a:xfrm rot="5400000">
              <a:off x="2856983" y="2308390"/>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199" name="Isosceles Triangle 198"/>
            <p:cNvSpPr/>
            <p:nvPr/>
          </p:nvSpPr>
          <p:spPr>
            <a:xfrm rot="5400000">
              <a:off x="2856983" y="3390052"/>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200" name="Isosceles Triangle 199"/>
            <p:cNvSpPr/>
            <p:nvPr/>
          </p:nvSpPr>
          <p:spPr>
            <a:xfrm rot="5400000">
              <a:off x="2856983" y="2846799"/>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201" name="Isosceles Triangle 200"/>
            <p:cNvSpPr/>
            <p:nvPr/>
          </p:nvSpPr>
          <p:spPr>
            <a:xfrm rot="5400000">
              <a:off x="2856983" y="3924477"/>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202" name="Isosceles Triangle 201"/>
            <p:cNvSpPr/>
            <p:nvPr/>
          </p:nvSpPr>
          <p:spPr>
            <a:xfrm rot="5400000">
              <a:off x="2856983" y="1776024"/>
              <a:ext cx="239485" cy="143219"/>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cxnSp>
          <p:nvCxnSpPr>
            <p:cNvPr id="205" name="Straight Connector 204"/>
            <p:cNvCxnSpPr/>
            <p:nvPr/>
          </p:nvCxnSpPr>
          <p:spPr>
            <a:xfrm>
              <a:off x="3533503" y="3995057"/>
              <a:ext cx="338328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3635766" y="2614000"/>
              <a:ext cx="3178755" cy="410369"/>
            </a:xfrm>
            <a:prstGeom prst="rect">
              <a:avLst/>
            </a:prstGeom>
          </p:spPr>
          <p:txBody>
            <a:bodyPr wrap="square">
              <a:spAutoFit/>
            </a:bodyPr>
            <a:lstStyle/>
            <a:p>
              <a:pPr algn="ctr" defTabSz="685783" fontAlgn="ctr"/>
              <a:r>
                <a:rPr lang="zh-TW" altLang="en-US" dirty="0" smtClean="0">
                  <a:solidFill>
                    <a:srgbClr val="0CB27C"/>
                  </a:solidFill>
                  <a:latin typeface="Calibri"/>
                  <a:ea typeface="Heiti TC Light"/>
                  <a:cs typeface="Calibri"/>
                </a:rPr>
                <a:t>全年開支</a:t>
              </a:r>
              <a:r>
                <a:rPr lang="en-US" dirty="0" smtClean="0">
                  <a:solidFill>
                    <a:srgbClr val="0CB27C"/>
                  </a:solidFill>
                  <a:latin typeface="Calibri"/>
                  <a:ea typeface="Heiti TC Light"/>
                  <a:cs typeface="Calibri"/>
                </a:rPr>
                <a:t>Annual </a:t>
              </a:r>
              <a:r>
                <a:rPr lang="en-US" dirty="0">
                  <a:solidFill>
                    <a:srgbClr val="0CB27C"/>
                  </a:solidFill>
                  <a:latin typeface="Calibri"/>
                  <a:ea typeface="Heiti TC Light"/>
                  <a:cs typeface="Calibri"/>
                </a:rPr>
                <a:t>Total</a:t>
              </a:r>
            </a:p>
          </p:txBody>
        </p:sp>
        <p:sp>
          <p:nvSpPr>
            <p:cNvPr id="207" name="Rectangle 206"/>
            <p:cNvSpPr/>
            <p:nvPr/>
          </p:nvSpPr>
          <p:spPr>
            <a:xfrm>
              <a:off x="3635766" y="2895948"/>
              <a:ext cx="3178755" cy="738664"/>
            </a:xfrm>
            <a:prstGeom prst="rect">
              <a:avLst/>
            </a:prstGeom>
          </p:spPr>
          <p:txBody>
            <a:bodyPr wrap="square">
              <a:spAutoFit/>
            </a:bodyPr>
            <a:lstStyle/>
            <a:p>
              <a:pPr algn="ctr" defTabSz="685783" fontAlgn="ctr"/>
              <a:r>
                <a:rPr lang="en-US" sz="3000" dirty="0" smtClean="0">
                  <a:solidFill>
                    <a:srgbClr val="FFFF00"/>
                  </a:solidFill>
                  <a:latin typeface="Calibri"/>
                  <a:ea typeface="Heiti TC Light"/>
                  <a:cs typeface="Calibri"/>
                </a:rPr>
                <a:t>$175,044</a:t>
              </a:r>
              <a:endParaRPr lang="en-US" sz="3000" dirty="0">
                <a:solidFill>
                  <a:srgbClr val="FFFF00"/>
                </a:solidFill>
                <a:latin typeface="Calibri"/>
                <a:ea typeface="Heiti TC Light"/>
                <a:cs typeface="Calibri"/>
              </a:endParaRPr>
            </a:p>
          </p:txBody>
        </p:sp>
        <p:sp>
          <p:nvSpPr>
            <p:cNvPr id="208" name="Rectangle 207"/>
            <p:cNvSpPr/>
            <p:nvPr/>
          </p:nvSpPr>
          <p:spPr>
            <a:xfrm>
              <a:off x="3635766" y="4615558"/>
              <a:ext cx="3178755" cy="410369"/>
            </a:xfrm>
            <a:prstGeom prst="rect">
              <a:avLst/>
            </a:prstGeom>
          </p:spPr>
          <p:txBody>
            <a:bodyPr wrap="square">
              <a:spAutoFit/>
            </a:bodyPr>
            <a:lstStyle/>
            <a:p>
              <a:pPr algn="ctr" defTabSz="685783" fontAlgn="ctr"/>
              <a:r>
                <a:rPr lang="zh-TW" altLang="en-US" dirty="0" smtClean="0">
                  <a:solidFill>
                    <a:srgbClr val="0CB27C"/>
                  </a:solidFill>
                  <a:latin typeface="Calibri"/>
                  <a:ea typeface="Heiti TC Light"/>
                  <a:cs typeface="Calibri"/>
                </a:rPr>
                <a:t>每月開支</a:t>
              </a:r>
              <a:r>
                <a:rPr lang="en-US" dirty="0" smtClean="0">
                  <a:solidFill>
                    <a:srgbClr val="0CB27C"/>
                  </a:solidFill>
                  <a:latin typeface="Calibri"/>
                  <a:ea typeface="Heiti TC Light"/>
                  <a:cs typeface="Calibri"/>
                </a:rPr>
                <a:t>Monthly </a:t>
              </a:r>
              <a:r>
                <a:rPr lang="en-US" dirty="0">
                  <a:solidFill>
                    <a:srgbClr val="0CB27C"/>
                  </a:solidFill>
                  <a:latin typeface="Calibri"/>
                  <a:ea typeface="Heiti TC Light"/>
                  <a:cs typeface="Calibri"/>
                </a:rPr>
                <a:t>Total</a:t>
              </a:r>
            </a:p>
          </p:txBody>
        </p:sp>
        <p:sp>
          <p:nvSpPr>
            <p:cNvPr id="209" name="Rectangle 208"/>
            <p:cNvSpPr/>
            <p:nvPr/>
          </p:nvSpPr>
          <p:spPr>
            <a:xfrm>
              <a:off x="3635766" y="4897505"/>
              <a:ext cx="3178755" cy="738664"/>
            </a:xfrm>
            <a:prstGeom prst="rect">
              <a:avLst/>
            </a:prstGeom>
          </p:spPr>
          <p:txBody>
            <a:bodyPr wrap="square">
              <a:spAutoFit/>
            </a:bodyPr>
            <a:lstStyle/>
            <a:p>
              <a:pPr algn="ctr" defTabSz="685783" fontAlgn="ctr"/>
              <a:r>
                <a:rPr lang="en-US" sz="3000" dirty="0" smtClean="0">
                  <a:solidFill>
                    <a:srgbClr val="FFFF00"/>
                  </a:solidFill>
                  <a:latin typeface="Calibri"/>
                  <a:ea typeface="Heiti TC Light"/>
                  <a:cs typeface="Calibri"/>
                </a:rPr>
                <a:t>$14,587</a:t>
              </a:r>
              <a:endParaRPr lang="en-US" sz="3000" dirty="0">
                <a:solidFill>
                  <a:srgbClr val="FFFF00"/>
                </a:solidFill>
                <a:latin typeface="Calibri"/>
                <a:ea typeface="Heiti TC Light"/>
                <a:cs typeface="Calibri"/>
              </a:endParaRPr>
            </a:p>
          </p:txBody>
        </p:sp>
      </p:grpSp>
      <p:sp>
        <p:nvSpPr>
          <p:cNvPr id="82" name="Rectangle 81"/>
          <p:cNvSpPr/>
          <p:nvPr/>
        </p:nvSpPr>
        <p:spPr>
          <a:xfrm>
            <a:off x="622300" y="762001"/>
            <a:ext cx="7886700" cy="438580"/>
          </a:xfrm>
          <a:prstGeom prst="rect">
            <a:avLst/>
          </a:prstGeom>
        </p:spPr>
        <p:txBody>
          <a:bodyPr wrap="square" lIns="68579" tIns="34289" rIns="68579" bIns="34289">
            <a:spAutoFit/>
          </a:bodyPr>
          <a:lstStyle/>
          <a:p>
            <a:pPr algn="ctr" defTabSz="685783">
              <a:buClr>
                <a:srgbClr val="404040"/>
              </a:buClr>
              <a:buSzPct val="100000"/>
            </a:pPr>
            <a:r>
              <a:rPr lang="zh-TW" altLang="en-US" sz="1200" dirty="0">
                <a:solidFill>
                  <a:prstClr val="white"/>
                </a:solidFill>
                <a:latin typeface="Calibri"/>
                <a:ea typeface="Heiti TC Light"/>
                <a:cs typeface="Calibri"/>
              </a:rPr>
              <a:t>稍後，你將會有一個簡單的每月開支和平均開支比較</a:t>
            </a:r>
            <a:r>
              <a:rPr lang="zh-TW" altLang="en-US" sz="1200" dirty="0" smtClean="0">
                <a:solidFill>
                  <a:prstClr val="white"/>
                </a:solidFill>
                <a:latin typeface="Calibri"/>
                <a:ea typeface="Heiti TC Light"/>
                <a:cs typeface="Calibri"/>
              </a:rPr>
              <a:t>。</a:t>
            </a:r>
            <a:endParaRPr lang="en-US" altLang="zh-TW" sz="1200" dirty="0" smtClean="0">
              <a:solidFill>
                <a:prstClr val="white"/>
              </a:solidFill>
              <a:latin typeface="Calibri"/>
              <a:ea typeface="Heiti TC Light"/>
              <a:cs typeface="Calibri"/>
            </a:endParaRPr>
          </a:p>
          <a:p>
            <a:pPr algn="ctr" defTabSz="685783">
              <a:buClr>
                <a:srgbClr val="404040"/>
              </a:buClr>
              <a:buSzPct val="100000"/>
            </a:pPr>
            <a:r>
              <a:rPr lang="en-US" sz="1200" dirty="0" smtClean="0">
                <a:solidFill>
                  <a:prstClr val="white"/>
                </a:solidFill>
                <a:latin typeface="Calibri"/>
                <a:ea typeface="Heiti TC Light"/>
                <a:cs typeface="Calibri"/>
              </a:rPr>
              <a:t>Later</a:t>
            </a:r>
            <a:r>
              <a:rPr lang="en-US" sz="1200" dirty="0">
                <a:solidFill>
                  <a:prstClr val="white"/>
                </a:solidFill>
                <a:latin typeface="Calibri"/>
                <a:ea typeface="Heiti TC Light"/>
                <a:cs typeface="Calibri"/>
              </a:rPr>
              <a:t>, you will go through a simple exercise to identify how your monthly spending compares to the average </a:t>
            </a:r>
            <a:r>
              <a:rPr lang="en-US" sz="1200" dirty="0" smtClean="0">
                <a:solidFill>
                  <a:prstClr val="white"/>
                </a:solidFill>
                <a:latin typeface="Calibri"/>
                <a:ea typeface="Heiti TC Light"/>
                <a:cs typeface="Calibri"/>
              </a:rPr>
              <a:t>spending</a:t>
            </a:r>
            <a:r>
              <a:rPr lang="en-US" sz="1200" dirty="0">
                <a:solidFill>
                  <a:prstClr val="white"/>
                </a:solidFill>
                <a:latin typeface="Calibri"/>
                <a:ea typeface="Heiti TC Light"/>
                <a:cs typeface="Calibri"/>
              </a:rPr>
              <a:t>.  </a:t>
            </a:r>
            <a:endParaRPr lang="en-US" sz="1200" dirty="0">
              <a:solidFill>
                <a:prstClr val="white"/>
              </a:solidFill>
              <a:latin typeface="Calibri"/>
              <a:ea typeface="Heiti TC Light"/>
              <a:cs typeface="Calibri"/>
              <a:sym typeface="Century Gothic"/>
            </a:endParaRPr>
          </a:p>
        </p:txBody>
      </p:sp>
      <p:sp>
        <p:nvSpPr>
          <p:cNvPr id="84" name="矩形圖說文字 3"/>
          <p:cNvSpPr/>
          <p:nvPr/>
        </p:nvSpPr>
        <p:spPr>
          <a:xfrm>
            <a:off x="6728933" y="2824634"/>
            <a:ext cx="2326166" cy="1446434"/>
          </a:xfrm>
          <a:prstGeom prst="wedgeRectCallout">
            <a:avLst>
              <a:gd name="adj1" fmla="val -67587"/>
              <a:gd name="adj2" fmla="val 1784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latin typeface="Calibri"/>
              <a:ea typeface="Heiti TC Light"/>
              <a:cs typeface="Calibri"/>
            </a:endParaRPr>
          </a:p>
        </p:txBody>
      </p:sp>
      <p:sp>
        <p:nvSpPr>
          <p:cNvPr id="85" name="文字方塊 5"/>
          <p:cNvSpPr txBox="1"/>
          <p:nvPr/>
        </p:nvSpPr>
        <p:spPr>
          <a:xfrm>
            <a:off x="6700873" y="2826307"/>
            <a:ext cx="2646327" cy="1477328"/>
          </a:xfrm>
          <a:prstGeom prst="rect">
            <a:avLst/>
          </a:prstGeom>
          <a:noFill/>
        </p:spPr>
        <p:txBody>
          <a:bodyPr wrap="square" rtlCol="0">
            <a:spAutoFit/>
          </a:bodyPr>
          <a:lstStyle/>
          <a:p>
            <a:pPr defTabSz="457189"/>
            <a:r>
              <a:rPr lang="zh-HK" altLang="en-US" sz="1800" dirty="0">
                <a:solidFill>
                  <a:prstClr val="black"/>
                </a:solidFill>
                <a:latin typeface="Calibri"/>
                <a:ea typeface="Heiti TC Light"/>
                <a:cs typeface="Calibri"/>
              </a:rPr>
              <a:t>每月回</a:t>
            </a:r>
            <a:r>
              <a:rPr lang="zh-HK" altLang="en-US" sz="1800" dirty="0" smtClean="0">
                <a:solidFill>
                  <a:prstClr val="black"/>
                </a:solidFill>
                <a:latin typeface="Calibri"/>
                <a:ea typeface="Heiti TC Light"/>
                <a:cs typeface="Calibri"/>
              </a:rPr>
              <a:t>贈</a:t>
            </a:r>
            <a:r>
              <a:rPr lang="en-US" altLang="zh-HK" dirty="0" smtClean="0">
                <a:solidFill>
                  <a:prstClr val="black"/>
                </a:solidFill>
                <a:latin typeface="Calibri"/>
                <a:ea typeface="Heiti TC Light"/>
                <a:cs typeface="Calibri"/>
              </a:rPr>
              <a:t>Monthly Cashback</a:t>
            </a:r>
          </a:p>
          <a:p>
            <a:pPr defTabSz="457189"/>
            <a:r>
              <a:rPr lang="en-US" altLang="zh-HK" sz="1800" dirty="0" smtClean="0">
                <a:solidFill>
                  <a:prstClr val="black"/>
                </a:solidFill>
                <a:latin typeface="Calibri"/>
                <a:ea typeface="Heiti TC Light"/>
                <a:cs typeface="Calibri"/>
              </a:rPr>
              <a:t>$15000 x 2% = $300</a:t>
            </a:r>
          </a:p>
          <a:p>
            <a:pPr defTabSz="457189"/>
            <a:r>
              <a:rPr lang="en-US" altLang="zh-HK" sz="1800" dirty="0" smtClean="0">
                <a:solidFill>
                  <a:prstClr val="black"/>
                </a:solidFill>
                <a:latin typeface="Calibri"/>
                <a:ea typeface="Heiti TC Light"/>
                <a:cs typeface="Calibri"/>
              </a:rPr>
              <a:t>$15000 x 5% = $750</a:t>
            </a:r>
          </a:p>
          <a:p>
            <a:pPr defTabSz="457189"/>
            <a:r>
              <a:rPr lang="en-US" altLang="zh-HK" sz="1800" dirty="0" smtClean="0">
                <a:solidFill>
                  <a:prstClr val="black"/>
                </a:solidFill>
                <a:latin typeface="Calibri"/>
                <a:ea typeface="Heiti TC Light"/>
                <a:cs typeface="Calibri"/>
              </a:rPr>
              <a:t>$15000 x 10% = $1500</a:t>
            </a:r>
          </a:p>
          <a:p>
            <a:pPr defTabSz="457189"/>
            <a:r>
              <a:rPr lang="en-US" altLang="zh-HK" sz="1800" dirty="0" smtClean="0">
                <a:solidFill>
                  <a:prstClr val="black"/>
                </a:solidFill>
                <a:latin typeface="Calibri"/>
                <a:ea typeface="Heiti TC Light"/>
                <a:cs typeface="Calibri"/>
              </a:rPr>
              <a:t>$15000 x 15% = $2250</a:t>
            </a:r>
            <a:endParaRPr lang="zh-HK" altLang="en-US" sz="1800" dirty="0">
              <a:solidFill>
                <a:prstClr val="black"/>
              </a:solidFill>
              <a:latin typeface="Calibri"/>
              <a:ea typeface="Heiti TC Light"/>
              <a:cs typeface="Calibri"/>
            </a:endParaRPr>
          </a:p>
        </p:txBody>
      </p:sp>
      <p:sp>
        <p:nvSpPr>
          <p:cNvPr id="86" name="矩形圖說文字 84"/>
          <p:cNvSpPr/>
          <p:nvPr/>
        </p:nvSpPr>
        <p:spPr>
          <a:xfrm>
            <a:off x="6698216" y="1170365"/>
            <a:ext cx="2356883" cy="1446434"/>
          </a:xfrm>
          <a:prstGeom prst="wedgeRectCallout">
            <a:avLst>
              <a:gd name="adj1" fmla="val -67587"/>
              <a:gd name="adj2" fmla="val 1784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latin typeface="Calibri"/>
              <a:ea typeface="Heiti TC Light"/>
              <a:cs typeface="Calibri"/>
            </a:endParaRPr>
          </a:p>
        </p:txBody>
      </p:sp>
      <p:sp>
        <p:nvSpPr>
          <p:cNvPr id="87" name="文字方塊 6"/>
          <p:cNvSpPr txBox="1"/>
          <p:nvPr/>
        </p:nvSpPr>
        <p:spPr>
          <a:xfrm>
            <a:off x="6694826" y="1161249"/>
            <a:ext cx="2576174" cy="1477328"/>
          </a:xfrm>
          <a:prstGeom prst="rect">
            <a:avLst/>
          </a:prstGeom>
          <a:noFill/>
        </p:spPr>
        <p:txBody>
          <a:bodyPr wrap="square" rtlCol="0">
            <a:spAutoFit/>
          </a:bodyPr>
          <a:lstStyle/>
          <a:p>
            <a:pPr defTabSz="457189"/>
            <a:r>
              <a:rPr lang="zh-HK" altLang="en-US" sz="1800" dirty="0">
                <a:solidFill>
                  <a:prstClr val="black"/>
                </a:solidFill>
                <a:latin typeface="Calibri"/>
                <a:ea typeface="Heiti TC Light"/>
                <a:cs typeface="Calibri"/>
              </a:rPr>
              <a:t>每年回</a:t>
            </a:r>
            <a:r>
              <a:rPr lang="zh-HK" altLang="en-US" sz="1800" dirty="0" smtClean="0">
                <a:solidFill>
                  <a:prstClr val="black"/>
                </a:solidFill>
                <a:latin typeface="Calibri"/>
                <a:ea typeface="Heiti TC Light"/>
                <a:cs typeface="Calibri"/>
              </a:rPr>
              <a:t>贈</a:t>
            </a:r>
            <a:r>
              <a:rPr lang="en-US" altLang="zh-HK" dirty="0">
                <a:solidFill>
                  <a:prstClr val="black"/>
                </a:solidFill>
                <a:latin typeface="Calibri"/>
                <a:ea typeface="Heiti TC Light"/>
                <a:cs typeface="Calibri"/>
              </a:rPr>
              <a:t>Annual </a:t>
            </a:r>
            <a:r>
              <a:rPr lang="en-US" altLang="zh-HK" dirty="0" smtClean="0">
                <a:solidFill>
                  <a:prstClr val="black"/>
                </a:solidFill>
                <a:latin typeface="Calibri"/>
                <a:ea typeface="Heiti TC Light"/>
                <a:cs typeface="Calibri"/>
              </a:rPr>
              <a:t>Cashback</a:t>
            </a:r>
          </a:p>
          <a:p>
            <a:pPr defTabSz="457189"/>
            <a:r>
              <a:rPr lang="en-US" altLang="zh-HK" sz="1800" dirty="0" smtClean="0">
                <a:solidFill>
                  <a:prstClr val="black"/>
                </a:solidFill>
                <a:latin typeface="Calibri"/>
                <a:ea typeface="Heiti TC Light"/>
                <a:cs typeface="Calibri"/>
              </a:rPr>
              <a:t>$300 x 12 = $3600</a:t>
            </a:r>
          </a:p>
          <a:p>
            <a:pPr defTabSz="457189"/>
            <a:r>
              <a:rPr lang="en-US" altLang="zh-HK" sz="1800" dirty="0" smtClean="0">
                <a:solidFill>
                  <a:prstClr val="black"/>
                </a:solidFill>
                <a:latin typeface="Calibri"/>
                <a:ea typeface="Heiti TC Light"/>
                <a:cs typeface="Calibri"/>
              </a:rPr>
              <a:t>$750 x 12 = $9000</a:t>
            </a:r>
          </a:p>
          <a:p>
            <a:pPr defTabSz="457189"/>
            <a:r>
              <a:rPr lang="en-US" altLang="zh-HK" sz="1800" dirty="0" smtClean="0">
                <a:solidFill>
                  <a:prstClr val="black"/>
                </a:solidFill>
                <a:latin typeface="Calibri"/>
                <a:ea typeface="Heiti TC Light"/>
                <a:cs typeface="Calibri"/>
              </a:rPr>
              <a:t>$1500 x12 = $18000</a:t>
            </a:r>
          </a:p>
          <a:p>
            <a:pPr defTabSz="457189"/>
            <a:r>
              <a:rPr lang="en-US" altLang="zh-HK" sz="1800" dirty="0" smtClean="0">
                <a:solidFill>
                  <a:prstClr val="black"/>
                </a:solidFill>
                <a:latin typeface="Calibri"/>
                <a:ea typeface="Heiti TC Light"/>
                <a:cs typeface="Calibri"/>
              </a:rPr>
              <a:t>$2250 x12 = $27000</a:t>
            </a:r>
            <a:endParaRPr lang="zh-HK" altLang="en-US" sz="1800" dirty="0">
              <a:solidFill>
                <a:prstClr val="black"/>
              </a:solidFill>
              <a:latin typeface="Calibri"/>
              <a:ea typeface="Heiti TC Light"/>
              <a:cs typeface="Calibri"/>
            </a:endParaRPr>
          </a:p>
        </p:txBody>
      </p:sp>
    </p:spTree>
    <p:extLst>
      <p:ext uri="{BB962C8B-B14F-4D97-AF65-F5344CB8AC3E}">
        <p14:creationId xmlns:p14="http://schemas.microsoft.com/office/powerpoint/2010/main" val="971645046"/>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2544"/>
            <a:ext cx="7886700" cy="994172"/>
          </a:xfrm>
        </p:spPr>
        <p:txBody>
          <a:bodyPr>
            <a:normAutofit/>
          </a:bodyPr>
          <a:lstStyle/>
          <a:p>
            <a:r>
              <a:rPr lang="zh-TW" altLang="en-US" sz="3600" b="1" dirty="0" smtClean="0">
                <a:solidFill>
                  <a:srgbClr val="0087A2"/>
                </a:solidFill>
                <a:latin typeface="Calibri"/>
                <a:ea typeface="Heiti TC Light"/>
                <a:cs typeface="Calibri"/>
              </a:rPr>
              <a:t>現金回贈 </a:t>
            </a:r>
            <a:r>
              <a:rPr lang="en-US" altLang="zh-TW" sz="3600" b="1" dirty="0" smtClean="0">
                <a:solidFill>
                  <a:srgbClr val="0087A2"/>
                </a:solidFill>
                <a:latin typeface="Calibri"/>
                <a:ea typeface="Heiti TC Light"/>
                <a:cs typeface="Calibri"/>
              </a:rPr>
              <a:t>Cashback</a:t>
            </a:r>
            <a:endParaRPr lang="zh-HK" altLang="en-US" sz="3600" b="1" dirty="0">
              <a:solidFill>
                <a:srgbClr val="0087A2"/>
              </a:solidFill>
              <a:latin typeface="Calibri"/>
              <a:ea typeface="Heiti TC Light"/>
              <a:cs typeface="Calibri"/>
            </a:endParaRPr>
          </a:p>
        </p:txBody>
      </p:sp>
      <p:pic>
        <p:nvPicPr>
          <p:cNvPr id="4" name="內容版面配置區 3"/>
          <p:cNvPicPr>
            <a:picLocks noGrp="1" noChangeAspect="1"/>
          </p:cNvPicPr>
          <p:nvPr>
            <p:ph idx="1"/>
          </p:nvPr>
        </p:nvPicPr>
        <p:blipFill rotWithShape="1">
          <a:blip r:embed="rId2">
            <a:extLst>
              <a:ext uri="{28A0092B-C50C-407E-A947-70E740481C1C}">
                <a14:useLocalDpi xmlns:a14="http://schemas.microsoft.com/office/drawing/2010/main" val="0"/>
              </a:ext>
            </a:extLst>
          </a:blip>
          <a:srcRect b="13324"/>
          <a:stretch/>
        </p:blipFill>
        <p:spPr>
          <a:xfrm>
            <a:off x="1553240" y="963926"/>
            <a:ext cx="5869720" cy="3267832"/>
          </a:xfrm>
        </p:spPr>
      </p:pic>
      <p:sp>
        <p:nvSpPr>
          <p:cNvPr id="5" name="文字方塊 4"/>
          <p:cNvSpPr txBox="1"/>
          <p:nvPr/>
        </p:nvSpPr>
        <p:spPr>
          <a:xfrm>
            <a:off x="5715000" y="3939370"/>
            <a:ext cx="2959100" cy="1089529"/>
          </a:xfrm>
          <a:prstGeom prst="rect">
            <a:avLst/>
          </a:prstGeom>
          <a:noFill/>
        </p:spPr>
        <p:txBody>
          <a:bodyPr wrap="square" rtlCol="0">
            <a:spAutoFit/>
          </a:bodyPr>
          <a:lstStyle/>
          <a:p>
            <a:pPr algn="r" defTabSz="685800">
              <a:lnSpc>
                <a:spcPct val="90000"/>
              </a:lnSpc>
              <a:spcBef>
                <a:spcPct val="0"/>
              </a:spcBef>
            </a:pPr>
            <a:r>
              <a:rPr lang="en-US" altLang="zh-HK" sz="3600" b="1" dirty="0">
                <a:solidFill>
                  <a:srgbClr val="0087A2"/>
                </a:solidFill>
                <a:latin typeface="Calibri"/>
                <a:ea typeface="Heiti TC Light"/>
                <a:cs typeface="Calibri"/>
              </a:rPr>
              <a:t>……</a:t>
            </a:r>
            <a:r>
              <a:rPr lang="zh-HK" altLang="en-US" sz="3600" b="1" dirty="0">
                <a:solidFill>
                  <a:srgbClr val="0087A2"/>
                </a:solidFill>
                <a:latin typeface="Calibri"/>
                <a:ea typeface="Heiti TC Light"/>
                <a:cs typeface="Calibri"/>
              </a:rPr>
              <a:t>更多</a:t>
            </a:r>
            <a:endParaRPr lang="en-US" altLang="zh-HK" sz="3600" b="1" dirty="0">
              <a:solidFill>
                <a:srgbClr val="0087A2"/>
              </a:solidFill>
              <a:latin typeface="Calibri"/>
              <a:ea typeface="Heiti TC Light"/>
              <a:cs typeface="Calibri"/>
            </a:endParaRPr>
          </a:p>
          <a:p>
            <a:pPr algn="r" defTabSz="685800">
              <a:lnSpc>
                <a:spcPct val="90000"/>
              </a:lnSpc>
              <a:spcBef>
                <a:spcPct val="0"/>
              </a:spcBef>
            </a:pPr>
            <a:r>
              <a:rPr lang="en-US" altLang="zh-HK" sz="3600" b="1" dirty="0">
                <a:solidFill>
                  <a:srgbClr val="0087A2"/>
                </a:solidFill>
                <a:latin typeface="Calibri"/>
                <a:ea typeface="Heiti TC Light"/>
                <a:cs typeface="Calibri"/>
              </a:rPr>
              <a:t>And more…</a:t>
            </a:r>
            <a:endParaRPr lang="zh-HK" altLang="en-US" sz="3600" b="1" dirty="0">
              <a:solidFill>
                <a:srgbClr val="0087A2"/>
              </a:solidFill>
              <a:latin typeface="Calibri"/>
              <a:ea typeface="Heiti TC Light"/>
              <a:cs typeface="Calibri"/>
            </a:endParaRPr>
          </a:p>
        </p:txBody>
      </p:sp>
    </p:spTree>
    <p:extLst>
      <p:ext uri="{BB962C8B-B14F-4D97-AF65-F5344CB8AC3E}">
        <p14:creationId xmlns:p14="http://schemas.microsoft.com/office/powerpoint/2010/main" val="32910690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0817" y="-183356"/>
            <a:ext cx="3888858" cy="994172"/>
          </a:xfrm>
        </p:spPr>
        <p:txBody>
          <a:bodyPr>
            <a:normAutofit/>
          </a:bodyPr>
          <a:lstStyle/>
          <a:p>
            <a:r>
              <a:rPr lang="zh-HK" altLang="en-US" sz="3600" b="1" dirty="0" smtClean="0">
                <a:solidFill>
                  <a:srgbClr val="0087A2"/>
                </a:solidFill>
                <a:latin typeface="Calibri"/>
                <a:ea typeface="Heiti TC Light"/>
                <a:cs typeface="Calibri"/>
              </a:rPr>
              <a:t>你選擇</a:t>
            </a:r>
            <a:r>
              <a:rPr lang="zh-HK" altLang="en-US" sz="3600" b="1" dirty="0">
                <a:solidFill>
                  <a:srgbClr val="0087A2"/>
                </a:solidFill>
                <a:latin typeface="Calibri"/>
                <a:ea typeface="Heiti TC Light"/>
                <a:cs typeface="Calibri"/>
              </a:rPr>
              <a:t>做那個</a:t>
            </a:r>
            <a:r>
              <a:rPr lang="zh-HK" altLang="en-US" sz="3600" b="1" dirty="0" smtClean="0">
                <a:solidFill>
                  <a:srgbClr val="0087A2"/>
                </a:solidFill>
                <a:latin typeface="Calibri"/>
                <a:ea typeface="Heiti TC Light"/>
                <a:cs typeface="Calibri"/>
              </a:rPr>
              <a:t>角色</a:t>
            </a:r>
            <a:r>
              <a:rPr lang="en-US" altLang="zh-HK" sz="3600" b="1" dirty="0" smtClean="0">
                <a:solidFill>
                  <a:srgbClr val="0087A2"/>
                </a:solidFill>
                <a:latin typeface="Calibri"/>
                <a:ea typeface="Heiti TC Light"/>
                <a:cs typeface="Calibri"/>
              </a:rPr>
              <a:t>?</a:t>
            </a:r>
            <a:r>
              <a:rPr lang="en-US" sz="3600" cap="all" dirty="0">
                <a:solidFill>
                  <a:srgbClr val="0087A2"/>
                </a:solidFill>
                <a:latin typeface="Calibri"/>
                <a:ea typeface="Heiti TC Light"/>
                <a:cs typeface="Calibri"/>
              </a:rPr>
              <a:t> </a:t>
            </a:r>
            <a:endParaRPr lang="zh-HK" altLang="en-US" sz="3600" b="1" dirty="0">
              <a:solidFill>
                <a:srgbClr val="0087A2"/>
              </a:solidFill>
              <a:latin typeface="Calibri"/>
              <a:ea typeface="Heiti TC Light"/>
              <a:cs typeface="Calibri"/>
            </a:endParaRPr>
          </a:p>
        </p:txBody>
      </p:sp>
      <p:sp>
        <p:nvSpPr>
          <p:cNvPr id="12" name="圓角矩形 11"/>
          <p:cNvSpPr/>
          <p:nvPr/>
        </p:nvSpPr>
        <p:spPr>
          <a:xfrm>
            <a:off x="413340" y="2950071"/>
            <a:ext cx="8469820" cy="206210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latin typeface="Calibri"/>
              <a:ea typeface="Heiti TC Light"/>
              <a:cs typeface="Calibri"/>
            </a:endParaRPr>
          </a:p>
        </p:txBody>
      </p:sp>
      <p:sp>
        <p:nvSpPr>
          <p:cNvPr id="13" name="文字方塊 12"/>
          <p:cNvSpPr txBox="1"/>
          <p:nvPr/>
        </p:nvSpPr>
        <p:spPr>
          <a:xfrm>
            <a:off x="529965" y="2950071"/>
            <a:ext cx="7220093" cy="2062103"/>
          </a:xfrm>
          <a:prstGeom prst="rect">
            <a:avLst/>
          </a:prstGeom>
          <a:noFill/>
        </p:spPr>
        <p:txBody>
          <a:bodyPr wrap="square" rtlCol="0">
            <a:spAutoFit/>
          </a:bodyPr>
          <a:lstStyle/>
          <a:p>
            <a:pPr defTabSz="457189"/>
            <a:r>
              <a:rPr lang="en-US" altLang="zh-HK" sz="1600" dirty="0" smtClean="0">
                <a:solidFill>
                  <a:srgbClr val="002060"/>
                </a:solidFill>
                <a:latin typeface="Calibri"/>
                <a:ea typeface="Heiti TC Light"/>
                <a:cs typeface="Calibri"/>
              </a:rPr>
              <a:t>2. </a:t>
            </a:r>
            <a:r>
              <a:rPr lang="en-US" altLang="zh-HK" sz="1600" dirty="0">
                <a:solidFill>
                  <a:srgbClr val="002060"/>
                </a:solidFill>
                <a:latin typeface="Calibri"/>
                <a:ea typeface="Heiti TC Light"/>
                <a:cs typeface="Calibri"/>
              </a:rPr>
              <a:t>Shop.com </a:t>
            </a:r>
            <a:r>
              <a:rPr lang="zh-HK" altLang="en-US" sz="1600" dirty="0">
                <a:solidFill>
                  <a:srgbClr val="002060"/>
                </a:solidFill>
                <a:latin typeface="Calibri"/>
                <a:ea typeface="Heiti TC Light"/>
                <a:cs typeface="Calibri"/>
              </a:rPr>
              <a:t>平台加盟</a:t>
            </a:r>
            <a:r>
              <a:rPr lang="zh-HK" altLang="en-US" sz="1600" dirty="0" smtClean="0">
                <a:solidFill>
                  <a:srgbClr val="002060"/>
                </a:solidFill>
                <a:latin typeface="Calibri"/>
                <a:ea typeface="Heiti TC Light"/>
                <a:cs typeface="Calibri"/>
              </a:rPr>
              <a:t>者</a:t>
            </a:r>
            <a:r>
              <a:rPr lang="en-US" altLang="zh-HK" sz="1600" dirty="0" smtClean="0">
                <a:solidFill>
                  <a:srgbClr val="002060"/>
                </a:solidFill>
                <a:latin typeface="Calibri"/>
                <a:ea typeface="Heiti TC Light"/>
                <a:cs typeface="Calibri"/>
              </a:rPr>
              <a:t>Shop.com </a:t>
            </a:r>
            <a:r>
              <a:rPr lang="en-US" altLang="zh-HK" sz="1600" dirty="0">
                <a:solidFill>
                  <a:srgbClr val="002060"/>
                </a:solidFill>
                <a:latin typeface="Calibri"/>
                <a:ea typeface="Heiti TC Light"/>
                <a:cs typeface="Calibri"/>
              </a:rPr>
              <a:t>platform franchisees</a:t>
            </a:r>
          </a:p>
          <a:p>
            <a:pPr defTabSz="457189"/>
            <a:r>
              <a:rPr lang="zh-HK" altLang="en-US" sz="1600" dirty="0">
                <a:solidFill>
                  <a:srgbClr val="002060"/>
                </a:solidFill>
                <a:latin typeface="Calibri"/>
                <a:ea typeface="Heiti TC Light"/>
                <a:cs typeface="Calibri"/>
              </a:rPr>
              <a:t>收入來源有 </a:t>
            </a:r>
            <a:r>
              <a:rPr lang="en-US" altLang="zh-HK" sz="1600" dirty="0">
                <a:solidFill>
                  <a:srgbClr val="002060"/>
                </a:solidFill>
                <a:latin typeface="Calibri"/>
                <a:ea typeface="Heiti TC Light"/>
                <a:cs typeface="Calibri"/>
              </a:rPr>
              <a:t>:</a:t>
            </a:r>
            <a:r>
              <a:rPr lang="en-US" altLang="zh-HK" sz="1600" dirty="0" smtClean="0">
                <a:solidFill>
                  <a:srgbClr val="002060"/>
                </a:solidFill>
                <a:latin typeface="Calibri"/>
                <a:ea typeface="Heiti TC Light"/>
                <a:cs typeface="Calibri"/>
              </a:rPr>
              <a:t>Sources </a:t>
            </a:r>
            <a:r>
              <a:rPr lang="en-US" altLang="zh-HK" sz="1600" dirty="0">
                <a:solidFill>
                  <a:srgbClr val="002060"/>
                </a:solidFill>
                <a:latin typeface="Calibri"/>
                <a:ea typeface="Heiti TC Light"/>
                <a:cs typeface="Calibri"/>
              </a:rPr>
              <a:t>of income are</a:t>
            </a:r>
            <a:r>
              <a:rPr lang="en-US" altLang="zh-HK" sz="1600" dirty="0" smtClean="0">
                <a:solidFill>
                  <a:srgbClr val="002060"/>
                </a:solidFill>
                <a:latin typeface="Calibri"/>
                <a:ea typeface="Heiti TC Light"/>
                <a:cs typeface="Calibri"/>
              </a:rPr>
              <a:t>:</a:t>
            </a:r>
            <a:endParaRPr lang="en-US" altLang="zh-HK" sz="1600" dirty="0">
              <a:solidFill>
                <a:srgbClr val="002060"/>
              </a:solidFill>
              <a:latin typeface="Calibri"/>
              <a:ea typeface="Heiti TC Light"/>
              <a:cs typeface="Calibri"/>
            </a:endParaRPr>
          </a:p>
          <a:p>
            <a:pPr defTabSz="457189"/>
            <a:r>
              <a:rPr lang="en-US" altLang="zh-HK" sz="1600" dirty="0" smtClean="0">
                <a:solidFill>
                  <a:srgbClr val="002060"/>
                </a:solidFill>
                <a:latin typeface="Calibri"/>
                <a:ea typeface="Heiti TC Light"/>
                <a:cs typeface="Calibri"/>
              </a:rPr>
              <a:t>a. </a:t>
            </a:r>
            <a:r>
              <a:rPr lang="zh-HK" altLang="en-US" sz="1600" dirty="0" smtClean="0">
                <a:solidFill>
                  <a:srgbClr val="002060"/>
                </a:solidFill>
                <a:latin typeface="Calibri"/>
                <a:ea typeface="Heiti TC Light"/>
                <a:cs typeface="Calibri"/>
              </a:rPr>
              <a:t>獨家代理</a:t>
            </a:r>
            <a:r>
              <a:rPr lang="zh-HK" altLang="en-US" sz="1600" dirty="0">
                <a:solidFill>
                  <a:srgbClr val="002060"/>
                </a:solidFill>
                <a:latin typeface="Calibri"/>
                <a:ea typeface="Heiti TC Light"/>
                <a:cs typeface="Calibri"/>
              </a:rPr>
              <a:t>產品的零售利潤 </a:t>
            </a:r>
            <a:r>
              <a:rPr lang="en-US" altLang="zh-HK" sz="1600" dirty="0">
                <a:solidFill>
                  <a:srgbClr val="002060"/>
                </a:solidFill>
                <a:latin typeface="Calibri"/>
                <a:ea typeface="Heiti TC Light"/>
                <a:cs typeface="Calibri"/>
              </a:rPr>
              <a:t>~ 30</a:t>
            </a:r>
            <a:r>
              <a:rPr lang="en-US" altLang="zh-HK" sz="1600" dirty="0" smtClean="0">
                <a:solidFill>
                  <a:srgbClr val="002060"/>
                </a:solidFill>
                <a:latin typeface="Calibri"/>
                <a:ea typeface="Heiti TC Light"/>
                <a:cs typeface="Calibri"/>
              </a:rPr>
              <a:t>%</a:t>
            </a:r>
            <a:r>
              <a:rPr lang="zh-TW" altLang="en-US" sz="1600" dirty="0" smtClean="0">
                <a:solidFill>
                  <a:srgbClr val="002060"/>
                </a:solidFill>
                <a:latin typeface="Calibri"/>
                <a:ea typeface="Heiti TC Light"/>
                <a:cs typeface="Calibri"/>
              </a:rPr>
              <a:t> </a:t>
            </a:r>
            <a:r>
              <a:rPr lang="en-US" altLang="zh-TW" sz="1600" dirty="0">
                <a:solidFill>
                  <a:srgbClr val="002060"/>
                </a:solidFill>
                <a:latin typeface="Calibri"/>
                <a:ea typeface="Heiti TC Light"/>
                <a:cs typeface="Calibri"/>
              </a:rPr>
              <a:t>($) </a:t>
            </a:r>
            <a:r>
              <a:rPr lang="en-US" altLang="zh-TW" sz="1600" dirty="0" smtClean="0">
                <a:solidFill>
                  <a:srgbClr val="002060"/>
                </a:solidFill>
                <a:latin typeface="Calibri"/>
                <a:ea typeface="Heiti TC Light"/>
                <a:cs typeface="Calibri"/>
              </a:rPr>
              <a:t>Retail </a:t>
            </a:r>
            <a:r>
              <a:rPr lang="en-US" altLang="zh-TW" sz="1600" dirty="0">
                <a:solidFill>
                  <a:srgbClr val="002060"/>
                </a:solidFill>
                <a:latin typeface="Calibri"/>
                <a:ea typeface="Heiti TC Light"/>
                <a:cs typeface="Calibri"/>
              </a:rPr>
              <a:t>profit </a:t>
            </a:r>
            <a:r>
              <a:rPr lang="en-US" altLang="zh-TW" sz="1600" dirty="0" smtClean="0">
                <a:solidFill>
                  <a:srgbClr val="002060"/>
                </a:solidFill>
                <a:latin typeface="Calibri"/>
                <a:ea typeface="Heiti TC Light"/>
                <a:cs typeface="Calibri"/>
              </a:rPr>
              <a:t>of exclusive products </a:t>
            </a:r>
            <a:r>
              <a:rPr lang="en-US" altLang="zh-HK" sz="1600" dirty="0">
                <a:solidFill>
                  <a:srgbClr val="002060"/>
                </a:solidFill>
                <a:latin typeface="Calibri"/>
                <a:ea typeface="Heiti TC Light"/>
                <a:cs typeface="Calibri"/>
              </a:rPr>
              <a:t>~ 30%</a:t>
            </a:r>
            <a:r>
              <a:rPr lang="zh-TW" altLang="en-US" sz="1600" dirty="0">
                <a:solidFill>
                  <a:srgbClr val="002060"/>
                </a:solidFill>
                <a:latin typeface="Calibri"/>
                <a:ea typeface="Heiti TC Light"/>
                <a:cs typeface="Calibri"/>
              </a:rPr>
              <a:t> </a:t>
            </a:r>
            <a:r>
              <a:rPr lang="en-US" altLang="zh-TW" sz="1600" dirty="0">
                <a:solidFill>
                  <a:srgbClr val="002060"/>
                </a:solidFill>
                <a:latin typeface="Calibri"/>
                <a:ea typeface="Heiti TC Light"/>
                <a:cs typeface="Calibri"/>
              </a:rPr>
              <a:t>($) </a:t>
            </a:r>
            <a:endParaRPr lang="en-US" altLang="zh-HK" sz="1600" dirty="0">
              <a:solidFill>
                <a:srgbClr val="002060"/>
              </a:solidFill>
              <a:latin typeface="Calibri"/>
              <a:ea typeface="Heiti TC Light"/>
              <a:cs typeface="Calibri"/>
            </a:endParaRPr>
          </a:p>
          <a:p>
            <a:pPr defTabSz="457189"/>
            <a:r>
              <a:rPr lang="en-US" altLang="zh-HK" sz="1600" dirty="0">
                <a:solidFill>
                  <a:srgbClr val="002060"/>
                </a:solidFill>
                <a:latin typeface="Calibri"/>
                <a:ea typeface="Heiti TC Light"/>
                <a:cs typeface="Calibri"/>
              </a:rPr>
              <a:t>b</a:t>
            </a:r>
            <a:r>
              <a:rPr lang="en-US" altLang="zh-HK" sz="1600" dirty="0" smtClean="0">
                <a:solidFill>
                  <a:srgbClr val="002060"/>
                </a:solidFill>
                <a:latin typeface="Calibri"/>
                <a:ea typeface="Heiti TC Light"/>
                <a:cs typeface="Calibri"/>
              </a:rPr>
              <a:t>. </a:t>
            </a:r>
            <a:r>
              <a:rPr lang="zh-HK" altLang="en-US" sz="1600" dirty="0" smtClean="0">
                <a:solidFill>
                  <a:srgbClr val="002060"/>
                </a:solidFill>
                <a:latin typeface="Calibri"/>
                <a:ea typeface="Heiti TC Light"/>
                <a:cs typeface="Calibri"/>
              </a:rPr>
              <a:t>產品</a:t>
            </a:r>
            <a:r>
              <a:rPr lang="zh-HK" altLang="en-US" sz="1600" dirty="0">
                <a:solidFill>
                  <a:srgbClr val="002060"/>
                </a:solidFill>
                <a:latin typeface="Calibri"/>
                <a:ea typeface="Heiti TC Light"/>
                <a:cs typeface="Calibri"/>
              </a:rPr>
              <a:t>量的</a:t>
            </a:r>
            <a:r>
              <a:rPr lang="zh-HK" altLang="en-US" sz="1600" dirty="0" smtClean="0">
                <a:solidFill>
                  <a:srgbClr val="002060"/>
                </a:solidFill>
                <a:latin typeface="Calibri"/>
                <a:ea typeface="Heiti TC Light"/>
                <a:cs typeface="Calibri"/>
              </a:rPr>
              <a:t>佣金</a:t>
            </a:r>
            <a:r>
              <a:rPr lang="zh-TW" altLang="en-US" sz="1600" dirty="0" smtClean="0">
                <a:solidFill>
                  <a:srgbClr val="002060"/>
                </a:solidFill>
                <a:latin typeface="Calibri"/>
                <a:ea typeface="Heiti TC Light"/>
                <a:cs typeface="Calibri"/>
              </a:rPr>
              <a:t> </a:t>
            </a:r>
            <a:r>
              <a:rPr lang="en-US" altLang="zh-TW" sz="1600" dirty="0" smtClean="0">
                <a:solidFill>
                  <a:srgbClr val="002060"/>
                </a:solidFill>
                <a:latin typeface="Calibri"/>
                <a:ea typeface="Heiti TC Light"/>
                <a:cs typeface="Calibri"/>
              </a:rPr>
              <a:t>(BV) Product commission</a:t>
            </a:r>
            <a:endParaRPr lang="en-US" altLang="zh-HK" sz="1600" dirty="0">
              <a:solidFill>
                <a:srgbClr val="002060"/>
              </a:solidFill>
              <a:latin typeface="Calibri"/>
              <a:ea typeface="Heiti TC Light"/>
              <a:cs typeface="Calibri"/>
            </a:endParaRPr>
          </a:p>
          <a:p>
            <a:pPr defTabSz="457189"/>
            <a:r>
              <a:rPr lang="en-US" altLang="zh-HK" sz="1600" dirty="0">
                <a:solidFill>
                  <a:srgbClr val="002060"/>
                </a:solidFill>
                <a:latin typeface="Calibri"/>
                <a:ea typeface="Heiti TC Light"/>
                <a:cs typeface="Calibri"/>
              </a:rPr>
              <a:t>c</a:t>
            </a:r>
            <a:r>
              <a:rPr lang="en-US" altLang="zh-HK" sz="1600" dirty="0" smtClean="0">
                <a:solidFill>
                  <a:srgbClr val="002060"/>
                </a:solidFill>
                <a:latin typeface="Calibri"/>
                <a:ea typeface="Heiti TC Light"/>
                <a:cs typeface="Calibri"/>
              </a:rPr>
              <a:t>. </a:t>
            </a:r>
            <a:r>
              <a:rPr lang="zh-HK" altLang="en-US" sz="1600" dirty="0" smtClean="0">
                <a:solidFill>
                  <a:srgbClr val="002060"/>
                </a:solidFill>
                <a:latin typeface="Calibri"/>
                <a:ea typeface="Heiti TC Light"/>
                <a:cs typeface="Calibri"/>
              </a:rPr>
              <a:t>夥伴</a:t>
            </a:r>
            <a:r>
              <a:rPr lang="zh-HK" altLang="en-US" sz="1600" dirty="0">
                <a:solidFill>
                  <a:srgbClr val="002060"/>
                </a:solidFill>
                <a:latin typeface="Calibri"/>
                <a:ea typeface="Heiti TC Light"/>
                <a:cs typeface="Calibri"/>
              </a:rPr>
              <a:t>商店的介紹</a:t>
            </a:r>
            <a:r>
              <a:rPr lang="zh-HK" altLang="en-US" sz="1600" dirty="0" smtClean="0">
                <a:solidFill>
                  <a:srgbClr val="002060"/>
                </a:solidFill>
                <a:latin typeface="Calibri"/>
                <a:ea typeface="Heiti TC Light"/>
                <a:cs typeface="Calibri"/>
              </a:rPr>
              <a:t>佣金</a:t>
            </a:r>
            <a:r>
              <a:rPr lang="zh-TW" altLang="en-US" sz="1600" dirty="0" smtClean="0">
                <a:solidFill>
                  <a:srgbClr val="002060"/>
                </a:solidFill>
                <a:latin typeface="Calibri"/>
                <a:ea typeface="Heiti TC Light"/>
                <a:cs typeface="Calibri"/>
              </a:rPr>
              <a:t> </a:t>
            </a:r>
            <a:r>
              <a:rPr lang="en-US" altLang="zh-TW" sz="1600" dirty="0" smtClean="0">
                <a:solidFill>
                  <a:srgbClr val="002060"/>
                </a:solidFill>
                <a:latin typeface="Calibri"/>
                <a:ea typeface="Heiti TC Light"/>
                <a:cs typeface="Calibri"/>
              </a:rPr>
              <a:t>(IBV</a:t>
            </a:r>
            <a:r>
              <a:rPr lang="en-US" altLang="zh-TW" sz="1600" dirty="0">
                <a:solidFill>
                  <a:srgbClr val="002060"/>
                </a:solidFill>
                <a:latin typeface="Calibri"/>
                <a:ea typeface="Heiti TC Light"/>
                <a:cs typeface="Calibri"/>
              </a:rPr>
              <a:t>) </a:t>
            </a:r>
            <a:r>
              <a:rPr lang="en-US" altLang="zh-TW" sz="1600" dirty="0" smtClean="0">
                <a:solidFill>
                  <a:srgbClr val="002060"/>
                </a:solidFill>
                <a:latin typeface="Calibri"/>
                <a:ea typeface="Heiti TC Light"/>
                <a:cs typeface="Calibri"/>
              </a:rPr>
              <a:t>Partner Store referral commission</a:t>
            </a:r>
            <a:endParaRPr lang="en-US" altLang="zh-HK" sz="1600" dirty="0">
              <a:solidFill>
                <a:srgbClr val="002060"/>
              </a:solidFill>
              <a:latin typeface="Calibri"/>
              <a:ea typeface="Heiti TC Light"/>
              <a:cs typeface="Calibri"/>
            </a:endParaRPr>
          </a:p>
          <a:p>
            <a:pPr defTabSz="457189"/>
            <a:r>
              <a:rPr lang="en-US" altLang="zh-HK" sz="1600" dirty="0">
                <a:solidFill>
                  <a:srgbClr val="002060"/>
                </a:solidFill>
                <a:latin typeface="Calibri"/>
                <a:ea typeface="Heiti TC Light"/>
                <a:cs typeface="Calibri"/>
              </a:rPr>
              <a:t>d</a:t>
            </a:r>
            <a:r>
              <a:rPr lang="en-US" altLang="zh-HK" sz="1600" dirty="0" smtClean="0">
                <a:solidFill>
                  <a:srgbClr val="002060"/>
                </a:solidFill>
                <a:latin typeface="Calibri"/>
                <a:ea typeface="Heiti TC Light"/>
                <a:cs typeface="Calibri"/>
              </a:rPr>
              <a:t>. </a:t>
            </a:r>
            <a:r>
              <a:rPr lang="zh-HK" altLang="en-US" sz="1600" dirty="0" smtClean="0">
                <a:solidFill>
                  <a:srgbClr val="002060"/>
                </a:solidFill>
                <a:latin typeface="Calibri"/>
                <a:ea typeface="Heiti TC Light"/>
                <a:cs typeface="Calibri"/>
              </a:rPr>
              <a:t>網上</a:t>
            </a:r>
            <a:r>
              <a:rPr lang="zh-HK" altLang="en-US" sz="1600" dirty="0">
                <a:solidFill>
                  <a:srgbClr val="002060"/>
                </a:solidFill>
                <a:latin typeface="Calibri"/>
                <a:ea typeface="Heiti TC Light"/>
                <a:cs typeface="Calibri"/>
              </a:rPr>
              <a:t>下消費有 </a:t>
            </a:r>
            <a:r>
              <a:rPr lang="en-US" altLang="zh-HK" sz="1600" dirty="0">
                <a:solidFill>
                  <a:srgbClr val="002060"/>
                </a:solidFill>
                <a:latin typeface="Calibri"/>
                <a:ea typeface="Heiti TC Light"/>
                <a:cs typeface="Calibri"/>
              </a:rPr>
              <a:t>2% - 25%</a:t>
            </a:r>
            <a:r>
              <a:rPr lang="zh-HK" altLang="en-US" sz="1600" dirty="0">
                <a:solidFill>
                  <a:srgbClr val="002060"/>
                </a:solidFill>
                <a:latin typeface="Calibri"/>
                <a:ea typeface="Heiti TC Light"/>
                <a:cs typeface="Calibri"/>
              </a:rPr>
              <a:t>現金回</a:t>
            </a:r>
            <a:r>
              <a:rPr lang="zh-HK" altLang="en-US" sz="1600" dirty="0" smtClean="0">
                <a:solidFill>
                  <a:srgbClr val="002060"/>
                </a:solidFill>
                <a:latin typeface="Calibri"/>
                <a:ea typeface="Heiti TC Light"/>
                <a:cs typeface="Calibri"/>
              </a:rPr>
              <a:t>贈</a:t>
            </a:r>
            <a:r>
              <a:rPr lang="en-US" altLang="zh-TW" sz="1600" dirty="0" smtClean="0">
                <a:solidFill>
                  <a:srgbClr val="002060"/>
                </a:solidFill>
                <a:latin typeface="Calibri"/>
                <a:ea typeface="Heiti TC Light"/>
                <a:cs typeface="Calibri"/>
              </a:rPr>
              <a:t>($)</a:t>
            </a:r>
            <a:r>
              <a:rPr lang="en-US" altLang="zh-HK" sz="1600" dirty="0">
                <a:solidFill>
                  <a:srgbClr val="002060"/>
                </a:solidFill>
                <a:latin typeface="Calibri"/>
                <a:ea typeface="Heiti TC Light"/>
                <a:cs typeface="Calibri"/>
              </a:rPr>
              <a:t> </a:t>
            </a:r>
          </a:p>
          <a:p>
            <a:pPr defTabSz="457189"/>
            <a:r>
              <a:rPr lang="en-US" altLang="zh-HK" sz="1600" dirty="0" smtClean="0">
                <a:solidFill>
                  <a:srgbClr val="002060"/>
                </a:solidFill>
                <a:latin typeface="Calibri"/>
                <a:ea typeface="Heiti TC Light"/>
                <a:cs typeface="Calibri"/>
              </a:rPr>
              <a:t>On/off-line </a:t>
            </a:r>
            <a:r>
              <a:rPr lang="en-US" altLang="zh-HK" sz="1600" dirty="0">
                <a:solidFill>
                  <a:srgbClr val="002060"/>
                </a:solidFill>
                <a:latin typeface="Calibri"/>
                <a:ea typeface="Heiti TC Light"/>
                <a:cs typeface="Calibri"/>
              </a:rPr>
              <a:t>shopping with 2% - </a:t>
            </a:r>
            <a:r>
              <a:rPr lang="en-US" altLang="zh-HK" sz="1600" dirty="0" smtClean="0">
                <a:solidFill>
                  <a:srgbClr val="002060"/>
                </a:solidFill>
                <a:latin typeface="Calibri"/>
                <a:ea typeface="Heiti TC Light"/>
                <a:cs typeface="Calibri"/>
              </a:rPr>
              <a:t>25%Cashback</a:t>
            </a:r>
            <a:endParaRPr lang="en-US" altLang="zh-HK" sz="1600" dirty="0">
              <a:solidFill>
                <a:srgbClr val="002060"/>
              </a:solidFill>
              <a:latin typeface="Calibri"/>
              <a:ea typeface="Heiti TC Light"/>
              <a:cs typeface="Calibri"/>
            </a:endParaRPr>
          </a:p>
          <a:p>
            <a:pPr defTabSz="457189"/>
            <a:r>
              <a:rPr lang="en-US" altLang="zh-HK" sz="1600" dirty="0">
                <a:solidFill>
                  <a:srgbClr val="002060"/>
                </a:solidFill>
                <a:latin typeface="Calibri"/>
                <a:ea typeface="Heiti TC Light"/>
                <a:cs typeface="Calibri"/>
              </a:rPr>
              <a:t>e</a:t>
            </a:r>
            <a:r>
              <a:rPr lang="en-US" altLang="zh-HK" sz="1600" dirty="0" smtClean="0">
                <a:solidFill>
                  <a:srgbClr val="002060"/>
                </a:solidFill>
                <a:latin typeface="Calibri"/>
                <a:ea typeface="Heiti TC Light"/>
                <a:cs typeface="Calibri"/>
              </a:rPr>
              <a:t>. shop.com</a:t>
            </a:r>
            <a:r>
              <a:rPr lang="zh-HK" altLang="en-US" sz="1600" dirty="0">
                <a:solidFill>
                  <a:srgbClr val="002060"/>
                </a:solidFill>
                <a:latin typeface="Calibri"/>
                <a:ea typeface="Heiti TC Light"/>
                <a:cs typeface="Calibri"/>
              </a:rPr>
              <a:t>的廣告</a:t>
            </a:r>
            <a:r>
              <a:rPr lang="zh-HK" altLang="en-US" sz="1600" dirty="0" smtClean="0">
                <a:solidFill>
                  <a:srgbClr val="002060"/>
                </a:solidFill>
                <a:latin typeface="Calibri"/>
                <a:ea typeface="Heiti TC Light"/>
                <a:cs typeface="Calibri"/>
              </a:rPr>
              <a:t>收入</a:t>
            </a:r>
            <a:r>
              <a:rPr lang="zh-TW" altLang="en-US" sz="1600" dirty="0" smtClean="0">
                <a:solidFill>
                  <a:srgbClr val="002060"/>
                </a:solidFill>
                <a:latin typeface="Calibri"/>
                <a:ea typeface="Heiti TC Light"/>
                <a:cs typeface="Calibri"/>
              </a:rPr>
              <a:t> </a:t>
            </a:r>
            <a:r>
              <a:rPr lang="en-US" altLang="zh-TW" sz="1600" dirty="0" smtClean="0">
                <a:solidFill>
                  <a:srgbClr val="002060"/>
                </a:solidFill>
                <a:latin typeface="Calibri"/>
                <a:ea typeface="Heiti TC Light"/>
                <a:cs typeface="Calibri"/>
              </a:rPr>
              <a:t>(BV,</a:t>
            </a:r>
            <a:r>
              <a:rPr lang="zh-TW" altLang="en-US" sz="1600" dirty="0" smtClean="0">
                <a:solidFill>
                  <a:srgbClr val="002060"/>
                </a:solidFill>
                <a:latin typeface="Calibri"/>
                <a:ea typeface="Heiti TC Light"/>
                <a:cs typeface="Calibri"/>
              </a:rPr>
              <a:t> </a:t>
            </a:r>
            <a:r>
              <a:rPr lang="en-US" altLang="zh-TW" sz="1600" dirty="0" smtClean="0">
                <a:solidFill>
                  <a:srgbClr val="002060"/>
                </a:solidFill>
                <a:latin typeface="Calibri"/>
                <a:ea typeface="Heiti TC Light"/>
                <a:cs typeface="Calibri"/>
              </a:rPr>
              <a:t>IBV</a:t>
            </a:r>
            <a:r>
              <a:rPr lang="en-US" altLang="zh-TW" sz="1600" dirty="0">
                <a:solidFill>
                  <a:srgbClr val="002060"/>
                </a:solidFill>
                <a:latin typeface="Calibri"/>
                <a:ea typeface="Heiti TC Light"/>
                <a:cs typeface="Calibri"/>
              </a:rPr>
              <a:t>) shop.com advertising revenue</a:t>
            </a:r>
            <a:endParaRPr lang="zh-HK" altLang="en-US" sz="1600" dirty="0">
              <a:solidFill>
                <a:srgbClr val="002060"/>
              </a:solidFill>
              <a:latin typeface="Calibri"/>
              <a:ea typeface="Heiti TC Light"/>
              <a:cs typeface="Calibri"/>
            </a:endParaRPr>
          </a:p>
        </p:txBody>
      </p:sp>
      <p:pic>
        <p:nvPicPr>
          <p:cNvPr id="14" name="Picture 4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39218" y="3473316"/>
            <a:ext cx="2859340" cy="1670184"/>
          </a:xfrm>
          <a:prstGeom prst="rect">
            <a:avLst/>
          </a:prstGeom>
        </p:spPr>
      </p:pic>
      <p:grpSp>
        <p:nvGrpSpPr>
          <p:cNvPr id="8" name="Group 7"/>
          <p:cNvGrpSpPr/>
          <p:nvPr/>
        </p:nvGrpSpPr>
        <p:grpSpPr>
          <a:xfrm>
            <a:off x="413340" y="541539"/>
            <a:ext cx="8469820" cy="2379462"/>
            <a:chOff x="-282746" y="579639"/>
            <a:chExt cx="8469820" cy="2379462"/>
          </a:xfrm>
        </p:grpSpPr>
        <p:sp>
          <p:nvSpPr>
            <p:cNvPr id="6" name="圓角矩形 5"/>
            <p:cNvSpPr/>
            <p:nvPr/>
          </p:nvSpPr>
          <p:spPr>
            <a:xfrm>
              <a:off x="-282746" y="579639"/>
              <a:ext cx="8469820" cy="237946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r>
                <a:rPr lang="en-US" altLang="zh-HK" sz="1600" dirty="0" smtClean="0">
                  <a:solidFill>
                    <a:srgbClr val="002060"/>
                  </a:solidFill>
                  <a:latin typeface="Calibri"/>
                  <a:ea typeface="Heiti TC Light"/>
                  <a:cs typeface="Calibri"/>
                </a:rPr>
                <a:t>1.  </a:t>
              </a:r>
              <a:r>
                <a:rPr lang="zh-HK" altLang="en-US" sz="1600" dirty="0" smtClean="0">
                  <a:solidFill>
                    <a:srgbClr val="002060"/>
                  </a:solidFill>
                  <a:latin typeface="Calibri"/>
                  <a:ea typeface="Heiti TC Light"/>
                  <a:cs typeface="Calibri"/>
                </a:rPr>
                <a:t>優惠</a:t>
              </a:r>
              <a:r>
                <a:rPr lang="zh-HK" altLang="en-US" sz="1600" dirty="0">
                  <a:solidFill>
                    <a:srgbClr val="002060"/>
                  </a:solidFill>
                  <a:latin typeface="Calibri"/>
                  <a:ea typeface="Heiti TC Light"/>
                  <a:cs typeface="Calibri"/>
                </a:rPr>
                <a:t>顧</a:t>
              </a:r>
              <a:r>
                <a:rPr lang="zh-HK" altLang="en-US" sz="1600" dirty="0" smtClean="0">
                  <a:solidFill>
                    <a:srgbClr val="002060"/>
                  </a:solidFill>
                  <a:latin typeface="Calibri"/>
                  <a:ea typeface="Heiti TC Light"/>
                  <a:cs typeface="Calibri"/>
                </a:rPr>
                <a:t>客 </a:t>
              </a:r>
              <a:r>
                <a:rPr lang="en-US" altLang="zh-HK" sz="1600" dirty="0" smtClean="0">
                  <a:solidFill>
                    <a:srgbClr val="002060"/>
                  </a:solidFill>
                  <a:latin typeface="Calibri"/>
                  <a:ea typeface="Heiti TC Light"/>
                  <a:cs typeface="Calibri"/>
                </a:rPr>
                <a:t>Preferred Customer</a:t>
              </a:r>
              <a:endParaRPr lang="en-US" altLang="zh-HK" sz="1600" dirty="0">
                <a:solidFill>
                  <a:srgbClr val="002060"/>
                </a:solidFill>
                <a:latin typeface="Calibri"/>
                <a:ea typeface="Heiti TC Light"/>
                <a:cs typeface="Calibri"/>
              </a:endParaRPr>
            </a:p>
            <a:p>
              <a:pPr marL="285750" indent="-285750" defTabSz="457189">
                <a:buFont typeface="Arial" panose="020B0604020202020204" pitchFamily="34" charset="0"/>
                <a:buChar char="•"/>
              </a:pPr>
              <a:r>
                <a:rPr lang="zh-HK" altLang="en-US" sz="1600" dirty="0" smtClean="0">
                  <a:solidFill>
                    <a:srgbClr val="002060"/>
                  </a:solidFill>
                  <a:latin typeface="Calibri"/>
                  <a:ea typeface="Heiti TC Light"/>
                  <a:cs typeface="Calibri"/>
                </a:rPr>
                <a:t>用</a:t>
              </a:r>
              <a:r>
                <a:rPr lang="zh-HK" altLang="en-US" sz="1600" dirty="0">
                  <a:solidFill>
                    <a:srgbClr val="002060"/>
                  </a:solidFill>
                  <a:latin typeface="Calibri"/>
                  <a:ea typeface="Heiti TC Light"/>
                  <a:cs typeface="Calibri"/>
                </a:rPr>
                <a:t>電郵就可登</a:t>
              </a:r>
              <a:r>
                <a:rPr lang="zh-HK" altLang="en-US" sz="1600" dirty="0" smtClean="0">
                  <a:solidFill>
                    <a:srgbClr val="002060"/>
                  </a:solidFill>
                  <a:latin typeface="Calibri"/>
                  <a:ea typeface="Heiti TC Light"/>
                  <a:cs typeface="Calibri"/>
                </a:rPr>
                <a:t>記 </a:t>
              </a:r>
              <a:r>
                <a:rPr lang="en-US" altLang="zh-HK" sz="1600" dirty="0" smtClean="0">
                  <a:solidFill>
                    <a:srgbClr val="002060"/>
                  </a:solidFill>
                  <a:latin typeface="Calibri"/>
                  <a:ea typeface="Heiti TC Light"/>
                  <a:cs typeface="Calibri"/>
                </a:rPr>
                <a:t>Registration with email</a:t>
              </a:r>
              <a:endParaRPr lang="en-US" altLang="zh-HK" sz="1600" dirty="0">
                <a:solidFill>
                  <a:srgbClr val="002060"/>
                </a:solidFill>
                <a:latin typeface="Calibri"/>
                <a:ea typeface="Heiti TC Light"/>
                <a:cs typeface="Calibri"/>
              </a:endParaRPr>
            </a:p>
            <a:p>
              <a:pPr marL="285750" indent="-285750" defTabSz="457189">
                <a:buFont typeface="Arial" panose="020B0604020202020204" pitchFamily="34" charset="0"/>
                <a:buChar char="•"/>
              </a:pPr>
              <a:r>
                <a:rPr lang="zh-HK" altLang="en-US" sz="1600" dirty="0" smtClean="0">
                  <a:solidFill>
                    <a:srgbClr val="002060"/>
                  </a:solidFill>
                  <a:latin typeface="Calibri"/>
                  <a:ea typeface="Heiti TC Light"/>
                  <a:cs typeface="Calibri"/>
                </a:rPr>
                <a:t>免</a:t>
              </a:r>
              <a:r>
                <a:rPr lang="zh-HK" altLang="en-US" sz="1600" dirty="0">
                  <a:solidFill>
                    <a:srgbClr val="002060"/>
                  </a:solidFill>
                  <a:latin typeface="Calibri"/>
                  <a:ea typeface="Heiti TC Light"/>
                  <a:cs typeface="Calibri"/>
                </a:rPr>
                <a:t>費有 </a:t>
              </a:r>
              <a:r>
                <a:rPr lang="en-US" altLang="zh-HK" sz="1600" dirty="0">
                  <a:solidFill>
                    <a:srgbClr val="002060"/>
                  </a:solidFill>
                  <a:latin typeface="Calibri"/>
                  <a:ea typeface="Heiti TC Light"/>
                  <a:cs typeface="Calibri"/>
                </a:rPr>
                <a:t>‘VIP’</a:t>
              </a:r>
              <a:r>
                <a:rPr lang="zh-HK" altLang="en-US" sz="1600" dirty="0">
                  <a:solidFill>
                    <a:srgbClr val="002060"/>
                  </a:solidFill>
                  <a:latin typeface="Calibri"/>
                  <a:ea typeface="Heiti TC Light"/>
                  <a:cs typeface="Calibri"/>
                </a:rPr>
                <a:t>顧客</a:t>
              </a:r>
              <a:r>
                <a:rPr lang="zh-HK" altLang="en-US" sz="1600" dirty="0" smtClean="0">
                  <a:solidFill>
                    <a:srgbClr val="002060"/>
                  </a:solidFill>
                  <a:latin typeface="Calibri"/>
                  <a:ea typeface="Heiti TC Light"/>
                  <a:cs typeface="Calibri"/>
                </a:rPr>
                <a:t>卡 </a:t>
              </a:r>
              <a:r>
                <a:rPr lang="en-US" altLang="zh-HK" sz="1600" dirty="0" smtClean="0">
                  <a:solidFill>
                    <a:srgbClr val="002060"/>
                  </a:solidFill>
                  <a:latin typeface="Calibri"/>
                  <a:ea typeface="Heiti TC Light"/>
                  <a:cs typeface="Calibri"/>
                </a:rPr>
                <a:t>FREE VIP Card</a:t>
              </a:r>
              <a:endParaRPr lang="en-US" altLang="zh-HK" sz="1600" dirty="0">
                <a:solidFill>
                  <a:srgbClr val="002060"/>
                </a:solidFill>
                <a:latin typeface="Calibri"/>
                <a:ea typeface="Heiti TC Light"/>
                <a:cs typeface="Calibri"/>
              </a:endParaRPr>
            </a:p>
            <a:p>
              <a:pPr marL="285750" indent="-285750" defTabSz="457189">
                <a:buFont typeface="Arial" panose="020B0604020202020204" pitchFamily="34" charset="0"/>
                <a:buChar char="•"/>
              </a:pPr>
              <a:r>
                <a:rPr lang="zh-HK" altLang="en-US" sz="1600" dirty="0" smtClean="0">
                  <a:solidFill>
                    <a:srgbClr val="002060"/>
                  </a:solidFill>
                  <a:latin typeface="Calibri"/>
                  <a:ea typeface="Heiti TC Light"/>
                  <a:cs typeface="Calibri"/>
                </a:rPr>
                <a:t>網上下消費有 </a:t>
              </a:r>
              <a:r>
                <a:rPr lang="en-US" altLang="zh-HK" sz="1600" dirty="0" smtClean="0">
                  <a:solidFill>
                    <a:srgbClr val="002060"/>
                  </a:solidFill>
                  <a:latin typeface="Calibri"/>
                  <a:ea typeface="Heiti TC Light"/>
                  <a:cs typeface="Calibri"/>
                </a:rPr>
                <a:t>2% - 25%</a:t>
              </a:r>
              <a:r>
                <a:rPr lang="zh-HK" altLang="en-US" sz="1600" dirty="0" smtClean="0">
                  <a:solidFill>
                    <a:srgbClr val="002060"/>
                  </a:solidFill>
                  <a:latin typeface="Calibri"/>
                  <a:ea typeface="Heiti TC Light"/>
                  <a:cs typeface="Calibri"/>
                </a:rPr>
                <a:t>現金回贈</a:t>
              </a:r>
              <a:r>
                <a:rPr lang="en-US" altLang="zh-HK" sz="1600" dirty="0" smtClean="0">
                  <a:solidFill>
                    <a:srgbClr val="002060"/>
                  </a:solidFill>
                  <a:latin typeface="Calibri"/>
                  <a:ea typeface="Heiti TC Light"/>
                  <a:cs typeface="Calibri"/>
                </a:rPr>
                <a:t>($) </a:t>
              </a:r>
            </a:p>
            <a:p>
              <a:pPr defTabSz="457189"/>
              <a:r>
                <a:rPr lang="en-US" altLang="zh-HK" sz="1600" dirty="0" smtClean="0">
                  <a:solidFill>
                    <a:srgbClr val="002060"/>
                  </a:solidFill>
                  <a:latin typeface="Calibri"/>
                  <a:ea typeface="Heiti TC Light"/>
                  <a:cs typeface="Calibri"/>
                </a:rPr>
                <a:t>  On/off-line shopping </a:t>
              </a:r>
              <a:r>
                <a:rPr lang="en-US" altLang="zh-HK" sz="1600" dirty="0">
                  <a:solidFill>
                    <a:srgbClr val="002060"/>
                  </a:solidFill>
                  <a:latin typeface="Calibri"/>
                  <a:ea typeface="Heiti TC Light"/>
                  <a:cs typeface="Calibri"/>
                </a:rPr>
                <a:t>with 2% - 25%Cashback</a:t>
              </a:r>
            </a:p>
            <a:p>
              <a:pPr marL="285750" indent="-285750" defTabSz="457189">
                <a:buFont typeface="Arial" panose="020B0604020202020204" pitchFamily="34" charset="0"/>
                <a:buChar char="•"/>
              </a:pPr>
              <a:r>
                <a:rPr lang="zh-HK" altLang="en-US" sz="1600" dirty="0" smtClean="0">
                  <a:solidFill>
                    <a:srgbClr val="002060"/>
                  </a:solidFill>
                  <a:latin typeface="Calibri"/>
                  <a:ea typeface="Heiti TC Light"/>
                  <a:cs typeface="Calibri"/>
                </a:rPr>
                <a:t>累</a:t>
              </a:r>
              <a:r>
                <a:rPr lang="zh-HK" altLang="en-US" sz="1600" dirty="0">
                  <a:solidFill>
                    <a:srgbClr val="002060"/>
                  </a:solidFill>
                  <a:latin typeface="Calibri"/>
                  <a:ea typeface="Heiti TC Light"/>
                  <a:cs typeface="Calibri"/>
                </a:rPr>
                <a:t>積至 </a:t>
              </a:r>
              <a:r>
                <a:rPr lang="en-US" altLang="zh-HK" sz="1600" dirty="0">
                  <a:solidFill>
                    <a:srgbClr val="002060"/>
                  </a:solidFill>
                  <a:latin typeface="Calibri"/>
                  <a:ea typeface="Heiti TC Light"/>
                  <a:cs typeface="Calibri"/>
                </a:rPr>
                <a:t>HK$80</a:t>
              </a:r>
              <a:r>
                <a:rPr lang="zh-HK" altLang="en-US" sz="1600" dirty="0">
                  <a:solidFill>
                    <a:srgbClr val="002060"/>
                  </a:solidFill>
                  <a:latin typeface="Calibri"/>
                  <a:ea typeface="Heiti TC Light"/>
                  <a:cs typeface="Calibri"/>
                </a:rPr>
                <a:t>以上可入回銀行户</a:t>
              </a:r>
              <a:r>
                <a:rPr lang="zh-HK" altLang="en-US" sz="1600" dirty="0" smtClean="0">
                  <a:solidFill>
                    <a:srgbClr val="002060"/>
                  </a:solidFill>
                  <a:latin typeface="Calibri"/>
                  <a:ea typeface="Heiti TC Light"/>
                  <a:cs typeface="Calibri"/>
                </a:rPr>
                <a:t>口 </a:t>
              </a:r>
              <a:endParaRPr lang="en-US" altLang="zh-HK" sz="1600" dirty="0" smtClean="0">
                <a:solidFill>
                  <a:srgbClr val="002060"/>
                </a:solidFill>
                <a:latin typeface="Calibri"/>
                <a:ea typeface="Heiti TC Light"/>
                <a:cs typeface="Calibri"/>
              </a:endParaRPr>
            </a:p>
            <a:p>
              <a:pPr defTabSz="457189"/>
              <a:r>
                <a:rPr lang="en-US" altLang="zh-HK" sz="1600" dirty="0" smtClean="0">
                  <a:solidFill>
                    <a:srgbClr val="002060"/>
                  </a:solidFill>
                  <a:latin typeface="Calibri"/>
                  <a:ea typeface="Heiti TC Light"/>
                  <a:cs typeface="Calibri"/>
                </a:rPr>
                <a:t>Save in your bank account when </a:t>
              </a:r>
              <a:r>
                <a:rPr lang="en-US" altLang="zh-HK" sz="1600" dirty="0">
                  <a:solidFill>
                    <a:srgbClr val="002060"/>
                  </a:solidFill>
                  <a:latin typeface="Calibri"/>
                  <a:ea typeface="Heiti TC Light"/>
                  <a:cs typeface="Calibri"/>
                </a:rPr>
                <a:t>reaching </a:t>
              </a:r>
              <a:endParaRPr lang="en-US" altLang="zh-HK" sz="1600" dirty="0" smtClean="0">
                <a:solidFill>
                  <a:srgbClr val="002060"/>
                </a:solidFill>
                <a:latin typeface="Calibri"/>
                <a:ea typeface="Heiti TC Light"/>
                <a:cs typeface="Calibri"/>
              </a:endParaRPr>
            </a:p>
            <a:p>
              <a:pPr defTabSz="457189"/>
              <a:r>
                <a:rPr lang="en-US" altLang="zh-HK" sz="1600" dirty="0" smtClean="0">
                  <a:solidFill>
                    <a:srgbClr val="002060"/>
                  </a:solidFill>
                  <a:latin typeface="Calibri"/>
                  <a:ea typeface="Heiti TC Light"/>
                  <a:cs typeface="Calibri"/>
                </a:rPr>
                <a:t>the </a:t>
              </a:r>
              <a:r>
                <a:rPr lang="en-US" altLang="zh-HK" sz="1600" dirty="0">
                  <a:solidFill>
                    <a:srgbClr val="002060"/>
                  </a:solidFill>
                  <a:latin typeface="Calibri"/>
                  <a:ea typeface="Heiti TC Light"/>
                  <a:cs typeface="Calibri"/>
                </a:rPr>
                <a:t>minimum redemption requirement of HKD$80</a:t>
              </a:r>
            </a:p>
            <a:p>
              <a:pPr marL="285750" indent="-285750" defTabSz="457189">
                <a:buFont typeface="Arial" panose="020B0604020202020204" pitchFamily="34" charset="0"/>
                <a:buChar char="•"/>
              </a:pPr>
              <a:r>
                <a:rPr lang="zh-HK" altLang="en-US" sz="1600" dirty="0" smtClean="0">
                  <a:solidFill>
                    <a:srgbClr val="002060"/>
                  </a:solidFill>
                  <a:latin typeface="Calibri"/>
                  <a:ea typeface="Heiti TC Light"/>
                  <a:cs typeface="Calibri"/>
                </a:rPr>
                <a:t>亦</a:t>
              </a:r>
              <a:r>
                <a:rPr lang="zh-HK" altLang="en-US" sz="1600" dirty="0">
                  <a:solidFill>
                    <a:srgbClr val="002060"/>
                  </a:solidFill>
                  <a:latin typeface="Calibri"/>
                  <a:ea typeface="Heiti TC Light"/>
                  <a:cs typeface="Calibri"/>
                </a:rPr>
                <a:t>可當現金買產</a:t>
              </a:r>
              <a:r>
                <a:rPr lang="zh-HK" altLang="en-US" sz="1600" dirty="0" smtClean="0">
                  <a:solidFill>
                    <a:srgbClr val="002060"/>
                  </a:solidFill>
                  <a:latin typeface="Calibri"/>
                  <a:ea typeface="Heiti TC Light"/>
                  <a:cs typeface="Calibri"/>
                </a:rPr>
                <a:t>品 </a:t>
              </a:r>
              <a:r>
                <a:rPr lang="en-US" altLang="zh-HK" sz="1600" dirty="0" smtClean="0">
                  <a:solidFill>
                    <a:srgbClr val="002060"/>
                  </a:solidFill>
                  <a:latin typeface="Calibri"/>
                  <a:ea typeface="Heiti TC Light"/>
                  <a:cs typeface="Calibri"/>
                </a:rPr>
                <a:t>Apply </a:t>
              </a:r>
              <a:r>
                <a:rPr lang="en-US" altLang="zh-HK" sz="1600" dirty="0">
                  <a:solidFill>
                    <a:srgbClr val="002060"/>
                  </a:solidFill>
                  <a:latin typeface="Calibri"/>
                  <a:ea typeface="Heiti TC Light"/>
                  <a:cs typeface="Calibri"/>
                </a:rPr>
                <a:t>the amount at checkout</a:t>
              </a:r>
              <a:endParaRPr lang="zh-HK" altLang="en-US" sz="1600" dirty="0">
                <a:solidFill>
                  <a:srgbClr val="002060"/>
                </a:solidFill>
                <a:latin typeface="Calibri"/>
                <a:ea typeface="Heiti TC Light"/>
                <a:cs typeface="Calibri"/>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3132" y="903943"/>
              <a:ext cx="2565901" cy="1679779"/>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3973" y="1399235"/>
              <a:ext cx="854643" cy="854643"/>
            </a:xfrm>
            <a:prstGeom prst="rect">
              <a:avLst/>
            </a:prstGeom>
          </p:spPr>
        </p:pic>
      </p:grpSp>
      <p:sp>
        <p:nvSpPr>
          <p:cNvPr id="4" name="TextBox 3"/>
          <p:cNvSpPr txBox="1"/>
          <p:nvPr/>
        </p:nvSpPr>
        <p:spPr>
          <a:xfrm>
            <a:off x="4209560" y="56418"/>
            <a:ext cx="4673600" cy="523220"/>
          </a:xfrm>
          <a:prstGeom prst="rect">
            <a:avLst/>
          </a:prstGeom>
          <a:noFill/>
        </p:spPr>
        <p:txBody>
          <a:bodyPr wrap="square" rtlCol="0">
            <a:spAutoFit/>
          </a:bodyPr>
          <a:lstStyle/>
          <a:p>
            <a:pPr defTabSz="457189"/>
            <a:r>
              <a:rPr lang="en-US" sz="2800" dirty="0" smtClean="0">
                <a:solidFill>
                  <a:srgbClr val="0087A2"/>
                </a:solidFill>
                <a:latin typeface="Calibri"/>
                <a:ea typeface="Heiti TC Light"/>
                <a:cs typeface="Calibri"/>
              </a:rPr>
              <a:t>Which role do you prefer?</a:t>
            </a:r>
            <a:endParaRPr lang="en-US" sz="2800" dirty="0">
              <a:solidFill>
                <a:srgbClr val="0087A2"/>
              </a:solidFill>
              <a:latin typeface="Calibri"/>
              <a:ea typeface="Heiti TC Light"/>
              <a:cs typeface="Calibri"/>
            </a:endParaRPr>
          </a:p>
        </p:txBody>
      </p:sp>
      <p:pic>
        <p:nvPicPr>
          <p:cNvPr id="15"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0059" y="3740016"/>
            <a:ext cx="910812" cy="910812"/>
          </a:xfrm>
          <a:prstGeom prst="rect">
            <a:avLst/>
          </a:prstGeom>
        </p:spPr>
      </p:pic>
    </p:spTree>
    <p:extLst>
      <p:ext uri="{BB962C8B-B14F-4D97-AF65-F5344CB8AC3E}">
        <p14:creationId xmlns:p14="http://schemas.microsoft.com/office/powerpoint/2010/main" val="410622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
          <p:cNvSpPr>
            <a:spLocks noChangeArrowheads="1"/>
          </p:cNvSpPr>
          <p:nvPr/>
        </p:nvSpPr>
        <p:spPr bwMode="auto">
          <a:xfrm>
            <a:off x="533400" y="626169"/>
            <a:ext cx="4038600" cy="11534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lnSpc>
                <a:spcPct val="120000"/>
              </a:lnSpc>
              <a:defRPr/>
            </a:pPr>
            <a:r>
              <a:rPr lang="en-GB" sz="2200" b="1" kern="0" dirty="0" smtClean="0">
                <a:solidFill>
                  <a:srgbClr val="C32F23"/>
                </a:solidFill>
                <a:latin typeface="Calibri"/>
                <a:ea typeface="Heiti TC Light"/>
                <a:cs typeface="Calibri"/>
              </a:rPr>
              <a:t>BV </a:t>
            </a:r>
            <a:r>
              <a:rPr lang="zh-TW" altLang="en-US" sz="2200" dirty="0" smtClean="0">
                <a:solidFill>
                  <a:srgbClr val="042555"/>
                </a:solidFill>
                <a:latin typeface="Calibri"/>
                <a:ea typeface="Heiti TC Light"/>
                <a:cs typeface="Calibri"/>
              </a:rPr>
              <a:t>業績</a:t>
            </a:r>
            <a:r>
              <a:rPr lang="zh-TW" altLang="en-US" sz="2200" dirty="0">
                <a:solidFill>
                  <a:srgbClr val="042555"/>
                </a:solidFill>
                <a:latin typeface="Calibri"/>
                <a:ea typeface="Heiti TC Light"/>
                <a:cs typeface="Calibri"/>
              </a:rPr>
              <a:t>點數</a:t>
            </a:r>
            <a:r>
              <a:rPr lang="en-GB" sz="400" b="1" kern="0" dirty="0" smtClean="0">
                <a:solidFill>
                  <a:srgbClr val="042555"/>
                </a:solidFill>
                <a:latin typeface="Calibri"/>
                <a:ea typeface="Heiti TC Light"/>
                <a:cs typeface="Calibri"/>
              </a:rPr>
              <a:t/>
            </a:r>
            <a:br>
              <a:rPr lang="en-GB" sz="400" b="1" kern="0" dirty="0" smtClean="0">
                <a:solidFill>
                  <a:srgbClr val="042555"/>
                </a:solidFill>
                <a:latin typeface="Calibri"/>
                <a:ea typeface="Heiti TC Light"/>
                <a:cs typeface="Calibri"/>
              </a:rPr>
            </a:br>
            <a:r>
              <a:rPr lang="zh-CN" altLang="en-US" sz="1900" dirty="0">
                <a:solidFill>
                  <a:srgbClr val="042555"/>
                </a:solidFill>
                <a:latin typeface="Calibri"/>
                <a:ea typeface="Heiti TC Light"/>
                <a:cs typeface="Calibri"/>
              </a:rPr>
              <a:t>業績點數</a:t>
            </a:r>
            <a:r>
              <a:rPr lang="en-US" sz="1900" dirty="0">
                <a:solidFill>
                  <a:srgbClr val="042555"/>
                </a:solidFill>
                <a:latin typeface="Calibri"/>
                <a:ea typeface="Heiti TC Light"/>
                <a:cs typeface="Calibri"/>
              </a:rPr>
              <a:t>(BV)</a:t>
            </a:r>
            <a:r>
              <a:rPr lang="zh-CN" altLang="en-US" sz="1900" dirty="0">
                <a:solidFill>
                  <a:srgbClr val="042555"/>
                </a:solidFill>
                <a:latin typeface="Calibri"/>
                <a:ea typeface="Heiti TC Light"/>
                <a:cs typeface="Calibri"/>
              </a:rPr>
              <a:t>是分派給美安香</a:t>
            </a:r>
            <a:r>
              <a:rPr lang="zh-CN" altLang="en-US" sz="1900" dirty="0" smtClean="0">
                <a:solidFill>
                  <a:srgbClr val="042555"/>
                </a:solidFill>
                <a:latin typeface="Calibri"/>
                <a:ea typeface="Heiti TC Light"/>
                <a:cs typeface="Calibri"/>
              </a:rPr>
              <a:t>港</a:t>
            </a:r>
            <a:r>
              <a:rPr lang="en-US" altLang="zh-CN" sz="1900" dirty="0" smtClean="0">
                <a:solidFill>
                  <a:srgbClr val="042555"/>
                </a:solidFill>
                <a:latin typeface="Calibri"/>
                <a:ea typeface="Heiti TC Light"/>
                <a:cs typeface="Calibri"/>
              </a:rPr>
              <a:t/>
            </a:r>
            <a:br>
              <a:rPr lang="en-US" altLang="zh-CN" sz="1900" dirty="0" smtClean="0">
                <a:solidFill>
                  <a:srgbClr val="042555"/>
                </a:solidFill>
                <a:latin typeface="Calibri"/>
                <a:ea typeface="Heiti TC Light"/>
                <a:cs typeface="Calibri"/>
              </a:rPr>
            </a:br>
            <a:r>
              <a:rPr lang="zh-CN" altLang="en-US" sz="1900" dirty="0" smtClean="0">
                <a:solidFill>
                  <a:srgbClr val="042555"/>
                </a:solidFill>
                <a:latin typeface="Calibri"/>
                <a:ea typeface="Heiti TC Light"/>
                <a:cs typeface="Calibri"/>
              </a:rPr>
              <a:t>獨</a:t>
            </a:r>
            <a:r>
              <a:rPr lang="zh-CN" altLang="en-US" sz="1900" dirty="0">
                <a:solidFill>
                  <a:srgbClr val="042555"/>
                </a:solidFill>
                <a:latin typeface="Calibri"/>
                <a:ea typeface="Heiti TC Light"/>
                <a:cs typeface="Calibri"/>
              </a:rPr>
              <a:t>家品牌產品的價值單位 </a:t>
            </a:r>
            <a:endParaRPr lang="en-US" altLang="zh-CN" sz="1900" dirty="0" smtClean="0">
              <a:solidFill>
                <a:srgbClr val="042555"/>
              </a:solidFill>
              <a:latin typeface="Calibri"/>
              <a:ea typeface="Heiti TC Light"/>
              <a:cs typeface="Calibri"/>
            </a:endParaRPr>
          </a:p>
        </p:txBody>
      </p:sp>
      <p:sp>
        <p:nvSpPr>
          <p:cNvPr id="7" name="Rectangle 10"/>
          <p:cNvSpPr>
            <a:spLocks noChangeArrowheads="1"/>
          </p:cNvSpPr>
          <p:nvPr/>
        </p:nvSpPr>
        <p:spPr bwMode="auto">
          <a:xfrm>
            <a:off x="4696002" y="627536"/>
            <a:ext cx="4343400" cy="105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lnSpc>
                <a:spcPct val="120000"/>
              </a:lnSpc>
              <a:defRPr/>
            </a:pPr>
            <a:r>
              <a:rPr lang="en-GB" sz="2200" b="1" kern="0" dirty="0" smtClean="0">
                <a:solidFill>
                  <a:srgbClr val="85BA37"/>
                </a:solidFill>
                <a:latin typeface="Calibri"/>
                <a:ea typeface="Heiti TC Light"/>
                <a:cs typeface="Calibri"/>
              </a:rPr>
              <a:t>IBV </a:t>
            </a:r>
            <a:r>
              <a:rPr lang="zh-TW" altLang="en-US" sz="2200" dirty="0" smtClean="0">
                <a:solidFill>
                  <a:srgbClr val="042555"/>
                </a:solidFill>
                <a:latin typeface="Calibri"/>
                <a:ea typeface="Heiti TC Light"/>
                <a:cs typeface="Calibri"/>
              </a:rPr>
              <a:t>獎勵</a:t>
            </a:r>
            <a:r>
              <a:rPr lang="zh-TW" altLang="en-US" sz="2200" dirty="0">
                <a:solidFill>
                  <a:srgbClr val="042555"/>
                </a:solidFill>
                <a:latin typeface="Calibri"/>
                <a:ea typeface="Heiti TC Light"/>
                <a:cs typeface="Calibri"/>
              </a:rPr>
              <a:t>業績點</a:t>
            </a:r>
            <a:r>
              <a:rPr lang="zh-TW" altLang="en-US" sz="2200" dirty="0" smtClean="0">
                <a:solidFill>
                  <a:srgbClr val="042555"/>
                </a:solidFill>
                <a:latin typeface="Calibri"/>
                <a:ea typeface="Heiti TC Light"/>
                <a:cs typeface="Calibri"/>
              </a:rPr>
              <a:t>數</a:t>
            </a:r>
            <a:r>
              <a:rPr lang="en-GB" sz="400" b="1" kern="0" dirty="0" smtClean="0">
                <a:solidFill>
                  <a:srgbClr val="042555"/>
                </a:solidFill>
                <a:latin typeface="Calibri"/>
                <a:ea typeface="Heiti TC Light"/>
                <a:cs typeface="Calibri"/>
              </a:rPr>
              <a:t/>
            </a:r>
            <a:br>
              <a:rPr lang="en-GB" sz="400" b="1" kern="0" dirty="0" smtClean="0">
                <a:solidFill>
                  <a:srgbClr val="042555"/>
                </a:solidFill>
                <a:latin typeface="Calibri"/>
                <a:ea typeface="Heiti TC Light"/>
                <a:cs typeface="Calibri"/>
              </a:rPr>
            </a:br>
            <a:r>
              <a:rPr lang="zh-CN" altLang="en-US" sz="1900" dirty="0">
                <a:solidFill>
                  <a:srgbClr val="042555"/>
                </a:solidFill>
                <a:latin typeface="Calibri"/>
                <a:ea typeface="Heiti TC Light"/>
                <a:cs typeface="Calibri"/>
              </a:rPr>
              <a:t>獎勵業績點數</a:t>
            </a:r>
            <a:r>
              <a:rPr lang="en-US" sz="1900" dirty="0">
                <a:solidFill>
                  <a:srgbClr val="042555"/>
                </a:solidFill>
                <a:latin typeface="Calibri"/>
                <a:ea typeface="Heiti TC Light"/>
                <a:cs typeface="Calibri"/>
              </a:rPr>
              <a:t>(IBV)</a:t>
            </a:r>
            <a:r>
              <a:rPr lang="zh-CN" altLang="en-US" sz="1900" dirty="0">
                <a:solidFill>
                  <a:srgbClr val="042555"/>
                </a:solidFill>
                <a:latin typeface="Calibri"/>
                <a:ea typeface="Heiti TC Light"/>
                <a:cs typeface="Calibri"/>
              </a:rPr>
              <a:t>是每項夥伴商</a:t>
            </a:r>
            <a:r>
              <a:rPr lang="zh-CN" altLang="en-US" sz="1900" dirty="0" smtClean="0">
                <a:solidFill>
                  <a:srgbClr val="042555"/>
                </a:solidFill>
                <a:latin typeface="Calibri"/>
                <a:ea typeface="Heiti TC Light"/>
                <a:cs typeface="Calibri"/>
              </a:rPr>
              <a:t>店</a:t>
            </a:r>
            <a:r>
              <a:rPr lang="en-US" altLang="zh-CN" sz="1900" dirty="0" smtClean="0">
                <a:solidFill>
                  <a:srgbClr val="042555"/>
                </a:solidFill>
                <a:latin typeface="Calibri"/>
                <a:ea typeface="Heiti TC Light"/>
                <a:cs typeface="Calibri"/>
              </a:rPr>
              <a:t/>
            </a:r>
            <a:br>
              <a:rPr lang="en-US" altLang="zh-CN" sz="1900" dirty="0" smtClean="0">
                <a:solidFill>
                  <a:srgbClr val="042555"/>
                </a:solidFill>
                <a:latin typeface="Calibri"/>
                <a:ea typeface="Heiti TC Light"/>
                <a:cs typeface="Calibri"/>
              </a:rPr>
            </a:br>
            <a:r>
              <a:rPr lang="zh-CN" altLang="en-US" sz="1900" dirty="0" smtClean="0">
                <a:solidFill>
                  <a:srgbClr val="042555"/>
                </a:solidFill>
                <a:latin typeface="Calibri"/>
                <a:ea typeface="Heiti TC Light"/>
                <a:cs typeface="Calibri"/>
              </a:rPr>
              <a:t>商品代</a:t>
            </a:r>
            <a:r>
              <a:rPr lang="zh-CN" altLang="en-US" sz="1900" dirty="0">
                <a:solidFill>
                  <a:srgbClr val="042555"/>
                </a:solidFill>
                <a:latin typeface="Calibri"/>
                <a:ea typeface="Heiti TC Light"/>
                <a:cs typeface="Calibri"/>
              </a:rPr>
              <a:t>表的價值</a:t>
            </a:r>
            <a:r>
              <a:rPr lang="zh-CN" altLang="en-US" sz="1900" dirty="0" smtClean="0">
                <a:solidFill>
                  <a:srgbClr val="042555"/>
                </a:solidFill>
                <a:latin typeface="Calibri"/>
                <a:ea typeface="Heiti TC Light"/>
                <a:cs typeface="Calibri"/>
              </a:rPr>
              <a:t>單位</a:t>
            </a:r>
            <a:endParaRPr lang="en-US" altLang="zh-CN" sz="1900" dirty="0" smtClean="0">
              <a:solidFill>
                <a:srgbClr val="042555"/>
              </a:solidFill>
              <a:latin typeface="Calibri"/>
              <a:ea typeface="Heiti TC Light"/>
              <a:cs typeface="Calibri"/>
            </a:endParaRPr>
          </a:p>
        </p:txBody>
      </p:sp>
      <p:cxnSp>
        <p:nvCxnSpPr>
          <p:cNvPr id="4" name="Straight Connector 3"/>
          <p:cNvCxnSpPr/>
          <p:nvPr/>
        </p:nvCxnSpPr>
        <p:spPr>
          <a:xfrm flipH="1">
            <a:off x="4572000" y="1203598"/>
            <a:ext cx="12700" cy="3807272"/>
          </a:xfrm>
          <a:prstGeom prst="line">
            <a:avLst/>
          </a:prstGeom>
          <a:ln>
            <a:solidFill>
              <a:srgbClr val="042555"/>
            </a:solidFill>
          </a:ln>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755576" y="2283720"/>
            <a:ext cx="3533026" cy="2520280"/>
            <a:chOff x="750942" y="2427734"/>
            <a:chExt cx="3533026" cy="2520280"/>
          </a:xfrm>
        </p:grpSpPr>
        <p:sp>
          <p:nvSpPr>
            <p:cNvPr id="37" name="Rectangle 36"/>
            <p:cNvSpPr/>
            <p:nvPr/>
          </p:nvSpPr>
          <p:spPr>
            <a:xfrm>
              <a:off x="755576" y="4433664"/>
              <a:ext cx="1602178" cy="51435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latin typeface="Calibri"/>
                <a:ea typeface="Heiti TC Light"/>
                <a:cs typeface="Calibri"/>
              </a:endParaRPr>
            </a:p>
          </p:txBody>
        </p:sp>
        <p:grpSp>
          <p:nvGrpSpPr>
            <p:cNvPr id="17" name="Group 16"/>
            <p:cNvGrpSpPr/>
            <p:nvPr/>
          </p:nvGrpSpPr>
          <p:grpSpPr>
            <a:xfrm>
              <a:off x="750942" y="2427734"/>
              <a:ext cx="3533026" cy="2511128"/>
              <a:chOff x="683790" y="2211710"/>
              <a:chExt cx="3533026" cy="2511128"/>
            </a:xfrm>
          </p:grpSpPr>
          <p:sp>
            <p:nvSpPr>
              <p:cNvPr id="35" name="Rectangle 34"/>
              <p:cNvSpPr/>
              <p:nvPr/>
            </p:nvSpPr>
            <p:spPr>
              <a:xfrm>
                <a:off x="2637732" y="3549773"/>
                <a:ext cx="1575689" cy="51435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latin typeface="Calibri"/>
                  <a:ea typeface="Heiti TC Light"/>
                  <a:cs typeface="Calibri"/>
                </a:endParaRPr>
              </a:p>
            </p:txBody>
          </p:sp>
          <p:grpSp>
            <p:nvGrpSpPr>
              <p:cNvPr id="15" name="Group 14"/>
              <p:cNvGrpSpPr/>
              <p:nvPr/>
            </p:nvGrpSpPr>
            <p:grpSpPr>
              <a:xfrm>
                <a:off x="683790" y="2211710"/>
                <a:ext cx="3533026" cy="2511128"/>
                <a:chOff x="683790" y="2213688"/>
                <a:chExt cx="3533026" cy="2511128"/>
              </a:xfrm>
            </p:grpSpPr>
            <p:sp>
              <p:nvSpPr>
                <p:cNvPr id="26" name="Rectangle 25"/>
                <p:cNvSpPr/>
                <p:nvPr/>
              </p:nvSpPr>
              <p:spPr>
                <a:xfrm>
                  <a:off x="2641127" y="2243624"/>
                  <a:ext cx="1575689" cy="51435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latin typeface="Calibri"/>
                    <a:ea typeface="Heiti TC Light"/>
                    <a:cs typeface="Calibri"/>
                  </a:endParaRPr>
                </a:p>
              </p:txBody>
            </p:sp>
            <p:grpSp>
              <p:nvGrpSpPr>
                <p:cNvPr id="10" name="Group 9"/>
                <p:cNvGrpSpPr/>
                <p:nvPr/>
              </p:nvGrpSpPr>
              <p:grpSpPr>
                <a:xfrm>
                  <a:off x="683790" y="2213688"/>
                  <a:ext cx="3533026" cy="2511128"/>
                  <a:chOff x="683790" y="2213688"/>
                  <a:chExt cx="3533026" cy="2511128"/>
                </a:xfrm>
              </p:grpSpPr>
              <p:grpSp>
                <p:nvGrpSpPr>
                  <p:cNvPr id="13" name="Group 12"/>
                  <p:cNvGrpSpPr/>
                  <p:nvPr/>
                </p:nvGrpSpPr>
                <p:grpSpPr>
                  <a:xfrm>
                    <a:off x="706222" y="2243624"/>
                    <a:ext cx="1575689" cy="514350"/>
                    <a:chOff x="-1276534" y="2789499"/>
                    <a:chExt cx="1575689" cy="68580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185" y="3005489"/>
                      <a:ext cx="1256990" cy="253820"/>
                    </a:xfrm>
                    <a:prstGeom prst="rect">
                      <a:avLst/>
                    </a:prstGeom>
                  </p:spPr>
                </p:pic>
                <p:sp>
                  <p:nvSpPr>
                    <p:cNvPr id="12" name="Rectangle 11"/>
                    <p:cNvSpPr/>
                    <p:nvPr/>
                  </p:nvSpPr>
                  <p:spPr>
                    <a:xfrm>
                      <a:off x="-1276534" y="2789499"/>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latin typeface="Calibri"/>
                        <a:ea typeface="Heiti TC Light"/>
                        <a:cs typeface="Calibri"/>
                      </a:endParaRPr>
                    </a:p>
                  </p:txBody>
                </p:sp>
              </p:grpSp>
              <p:grpSp>
                <p:nvGrpSpPr>
                  <p:cNvPr id="39" name="Group 38"/>
                  <p:cNvGrpSpPr/>
                  <p:nvPr/>
                </p:nvGrpSpPr>
                <p:grpSpPr>
                  <a:xfrm>
                    <a:off x="2641127" y="4210466"/>
                    <a:ext cx="1575689" cy="514350"/>
                    <a:chOff x="-1347089" y="5278128"/>
                    <a:chExt cx="1575689" cy="685800"/>
                  </a:xfrm>
                </p:grpSpPr>
                <p:pic>
                  <p:nvPicPr>
                    <p:cNvPr id="11" name="Picture 10" descr="TLS.png"/>
                    <p:cNvPicPr>
                      <a:picLocks noChangeAspect="1"/>
                    </p:cNvPicPr>
                    <p:nvPr/>
                  </p:nvPicPr>
                  <p:blipFill rotWithShape="1">
                    <a:blip r:embed="rId4" cstate="print">
                      <a:extLst>
                        <a:ext uri="{28A0092B-C50C-407E-A947-70E740481C1C}">
                          <a14:useLocalDpi xmlns:a14="http://schemas.microsoft.com/office/drawing/2010/main" val="0"/>
                        </a:ext>
                      </a:extLst>
                    </a:blip>
                    <a:srcRect b="30392"/>
                    <a:stretch/>
                  </p:blipFill>
                  <p:spPr>
                    <a:xfrm>
                      <a:off x="-1000786" y="5365060"/>
                      <a:ext cx="883082" cy="511936"/>
                    </a:xfrm>
                    <a:prstGeom prst="rect">
                      <a:avLst/>
                    </a:prstGeom>
                  </p:spPr>
                </p:pic>
                <p:sp>
                  <p:nvSpPr>
                    <p:cNvPr id="27" name="Rectangle 26"/>
                    <p:cNvSpPr/>
                    <p:nvPr/>
                  </p:nvSpPr>
                  <p:spPr>
                    <a:xfrm>
                      <a:off x="-1347089" y="5278128"/>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latin typeface="Calibri"/>
                        <a:ea typeface="Heiti TC Light"/>
                        <a:cs typeface="Calibri"/>
                      </a:endParaRPr>
                    </a:p>
                  </p:txBody>
                </p:sp>
              </p:grpSp>
              <p:grpSp>
                <p:nvGrpSpPr>
                  <p:cNvPr id="30" name="Group 29"/>
                  <p:cNvGrpSpPr/>
                  <p:nvPr/>
                </p:nvGrpSpPr>
                <p:grpSpPr>
                  <a:xfrm>
                    <a:off x="706222" y="2897435"/>
                    <a:ext cx="1575689" cy="514350"/>
                    <a:chOff x="-1353666" y="3552274"/>
                    <a:chExt cx="1575689" cy="685800"/>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7906" y="3690288"/>
                      <a:ext cx="1284168" cy="409772"/>
                    </a:xfrm>
                    <a:prstGeom prst="rect">
                      <a:avLst/>
                    </a:prstGeom>
                  </p:spPr>
                </p:pic>
                <p:sp>
                  <p:nvSpPr>
                    <p:cNvPr id="29" name="Rectangle 28"/>
                    <p:cNvSpPr/>
                    <p:nvPr/>
                  </p:nvSpPr>
                  <p:spPr>
                    <a:xfrm>
                      <a:off x="-1353666" y="3552274"/>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latin typeface="Calibri"/>
                        <a:ea typeface="Heiti TC Light"/>
                        <a:cs typeface="Calibri"/>
                      </a:endParaRPr>
                    </a:p>
                  </p:txBody>
                </p:sp>
              </p:grpSp>
              <p:grpSp>
                <p:nvGrpSpPr>
                  <p:cNvPr id="32" name="Group 31"/>
                  <p:cNvGrpSpPr/>
                  <p:nvPr/>
                </p:nvGrpSpPr>
                <p:grpSpPr>
                  <a:xfrm>
                    <a:off x="2641127" y="2897639"/>
                    <a:ext cx="1575689" cy="514350"/>
                    <a:chOff x="-1353666" y="3641079"/>
                    <a:chExt cx="1575689" cy="685800"/>
                  </a:xfrm>
                </p:grpSpPr>
                <p:pic>
                  <p:nvPicPr>
                    <p:cNvPr id="9" name="Picture 8" descr="DNA.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673" y="3666938"/>
                      <a:ext cx="809702" cy="634082"/>
                    </a:xfrm>
                    <a:prstGeom prst="rect">
                      <a:avLst/>
                    </a:prstGeom>
                  </p:spPr>
                </p:pic>
                <p:sp>
                  <p:nvSpPr>
                    <p:cNvPr id="31" name="Rectangle 30"/>
                    <p:cNvSpPr/>
                    <p:nvPr/>
                  </p:nvSpPr>
                  <p:spPr>
                    <a:xfrm>
                      <a:off x="-1353666" y="3641079"/>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latin typeface="Calibri"/>
                        <a:ea typeface="Heiti TC Light"/>
                        <a:cs typeface="Calibri"/>
                      </a:endParaRPr>
                    </a:p>
                  </p:txBody>
                </p:sp>
              </p:grpSp>
              <p:grpSp>
                <p:nvGrpSpPr>
                  <p:cNvPr id="34" name="Group 33"/>
                  <p:cNvGrpSpPr/>
                  <p:nvPr/>
                </p:nvGrpSpPr>
                <p:grpSpPr>
                  <a:xfrm>
                    <a:off x="712254" y="3544733"/>
                    <a:ext cx="1575689" cy="514350"/>
                    <a:chOff x="-1353666" y="4387046"/>
                    <a:chExt cx="1575689" cy="685800"/>
                  </a:xfrm>
                </p:grpSpPr>
                <p:pic>
                  <p:nvPicPr>
                    <p:cNvPr id="16" name="Picture 15" descr="Lumier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3548" y="4527152"/>
                      <a:ext cx="1395452" cy="405588"/>
                    </a:xfrm>
                    <a:prstGeom prst="rect">
                      <a:avLst/>
                    </a:prstGeom>
                  </p:spPr>
                </p:pic>
                <p:sp>
                  <p:nvSpPr>
                    <p:cNvPr id="33" name="Rectangle 32"/>
                    <p:cNvSpPr/>
                    <p:nvPr/>
                  </p:nvSpPr>
                  <p:spPr>
                    <a:xfrm>
                      <a:off x="-1353666" y="4387046"/>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latin typeface="Calibri"/>
                        <a:ea typeface="Heiti TC Light"/>
                        <a:cs typeface="Calibri"/>
                      </a:endParaRPr>
                    </a:p>
                  </p:txBody>
                </p:sp>
              </p:grpSp>
              <p:pic>
                <p:nvPicPr>
                  <p:cNvPr id="5" name="Picture 4" descr="PrimeAntiAgingNutraceuticalsLogo_0711.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90" y="4301920"/>
                    <a:ext cx="1659454" cy="394983"/>
                  </a:xfrm>
                  <a:prstGeom prst="rect">
                    <a:avLst/>
                  </a:prstGeom>
                </p:spPr>
              </p:pic>
              <p:pic>
                <p:nvPicPr>
                  <p:cNvPr id="47" name="Picture 46" descr="HKG_PureH20_128x48.gif"/>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88830" y="3600846"/>
                    <a:ext cx="1497584" cy="421196"/>
                  </a:xfrm>
                  <a:prstGeom prst="rect">
                    <a:avLst/>
                  </a:prstGeom>
                </p:spPr>
              </p:pic>
              <p:pic>
                <p:nvPicPr>
                  <p:cNvPr id="2" name="Picture 1" descr="CellLabs_140x80.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95223" y="2213688"/>
                    <a:ext cx="1444978" cy="619277"/>
                  </a:xfrm>
                  <a:prstGeom prst="rect">
                    <a:avLst/>
                  </a:prstGeom>
                </p:spPr>
              </p:pic>
            </p:grpSp>
          </p:grpSp>
        </p:grpSp>
      </p:grpSp>
      <p:grpSp>
        <p:nvGrpSpPr>
          <p:cNvPr id="24" name="Group 23"/>
          <p:cNvGrpSpPr/>
          <p:nvPr/>
        </p:nvGrpSpPr>
        <p:grpSpPr>
          <a:xfrm>
            <a:off x="5264829" y="2323206"/>
            <a:ext cx="3498124" cy="2488366"/>
            <a:chOff x="4963395" y="2243624"/>
            <a:chExt cx="3498124" cy="2488366"/>
          </a:xfrm>
        </p:grpSpPr>
        <p:grpSp>
          <p:nvGrpSpPr>
            <p:cNvPr id="22" name="Group 21"/>
            <p:cNvGrpSpPr/>
            <p:nvPr/>
          </p:nvGrpSpPr>
          <p:grpSpPr>
            <a:xfrm>
              <a:off x="4963395" y="2243624"/>
              <a:ext cx="1620364" cy="2474028"/>
              <a:chOff x="4963395" y="2243624"/>
              <a:chExt cx="1620364" cy="2474028"/>
            </a:xfrm>
          </p:grpSpPr>
          <p:pic>
            <p:nvPicPr>
              <p:cNvPr id="71" name="Picture 70"/>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42811" y="3552258"/>
                <a:ext cx="1320078" cy="51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43"/>
              <p:cNvSpPr/>
              <p:nvPr/>
            </p:nvSpPr>
            <p:spPr>
              <a:xfrm>
                <a:off x="4977937" y="2243624"/>
                <a:ext cx="1575689" cy="51435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latin typeface="Calibri"/>
                  <a:ea typeface="Heiti TC Light"/>
                  <a:cs typeface="Calibri"/>
                </a:endParaRPr>
              </a:p>
            </p:txBody>
          </p:sp>
          <p:sp>
            <p:nvSpPr>
              <p:cNvPr id="51" name="Rectangle 50"/>
              <p:cNvSpPr/>
              <p:nvPr/>
            </p:nvSpPr>
            <p:spPr>
              <a:xfrm>
                <a:off x="5008070" y="2897639"/>
                <a:ext cx="1575689" cy="51435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800" dirty="0" smtClean="0">
                    <a:solidFill>
                      <a:prstClr val="white"/>
                    </a:solidFill>
                    <a:latin typeface="Calibri"/>
                    <a:ea typeface="Heiti TC Light"/>
                    <a:cs typeface="Calibri"/>
                  </a:rPr>
                  <a:t>          </a:t>
                </a:r>
                <a:endParaRPr lang="en-US" sz="1800" dirty="0">
                  <a:solidFill>
                    <a:prstClr val="white"/>
                  </a:solidFill>
                  <a:latin typeface="Calibri"/>
                  <a:ea typeface="Heiti TC Light"/>
                  <a:cs typeface="Calibri"/>
                </a:endParaRPr>
              </a:p>
            </p:txBody>
          </p:sp>
          <p:sp>
            <p:nvSpPr>
              <p:cNvPr id="55" name="Rectangle 54"/>
              <p:cNvSpPr/>
              <p:nvPr/>
            </p:nvSpPr>
            <p:spPr>
              <a:xfrm>
                <a:off x="5008070" y="3548964"/>
                <a:ext cx="1575689" cy="51435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latin typeface="Calibri"/>
                  <a:ea typeface="Heiti TC Light"/>
                  <a:cs typeface="Calibri"/>
                </a:endParaRPr>
              </a:p>
            </p:txBody>
          </p:sp>
          <p:sp>
            <p:nvSpPr>
              <p:cNvPr id="59" name="Rectangle 58"/>
              <p:cNvSpPr/>
              <p:nvPr/>
            </p:nvSpPr>
            <p:spPr>
              <a:xfrm>
                <a:off x="4963395" y="4203302"/>
                <a:ext cx="1575689" cy="51435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latin typeface="Calibri"/>
                  <a:ea typeface="Heiti TC Light"/>
                  <a:cs typeface="Calibri"/>
                </a:endParaRPr>
              </a:p>
            </p:txBody>
          </p:sp>
          <p:pic>
            <p:nvPicPr>
              <p:cNvPr id="67"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034608" y="2342113"/>
                <a:ext cx="1446490" cy="325383"/>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3" name="Picture 2" descr="nmlogos_108220.gif"/>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96696" y="2936084"/>
                <a:ext cx="1386354" cy="423333"/>
              </a:xfrm>
              <a:prstGeom prst="rect">
                <a:avLst/>
              </a:prstGeom>
            </p:spPr>
          </p:pic>
          <p:pic>
            <p:nvPicPr>
              <p:cNvPr id="49" name="Picture 48" descr="nmlogos_106151.gif"/>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13234" y="4328776"/>
                <a:ext cx="1500756" cy="241202"/>
              </a:xfrm>
              <a:prstGeom prst="rect">
                <a:avLst/>
              </a:prstGeom>
            </p:spPr>
          </p:pic>
        </p:grpSp>
        <p:grpSp>
          <p:nvGrpSpPr>
            <p:cNvPr id="23" name="Group 22"/>
            <p:cNvGrpSpPr/>
            <p:nvPr/>
          </p:nvGrpSpPr>
          <p:grpSpPr>
            <a:xfrm>
              <a:off x="6851337" y="2243624"/>
              <a:ext cx="1610182" cy="2488366"/>
              <a:chOff x="6851337" y="2243624"/>
              <a:chExt cx="1610182" cy="2488366"/>
            </a:xfrm>
          </p:grpSpPr>
          <p:sp>
            <p:nvSpPr>
              <p:cNvPr id="46" name="Rectangle 45"/>
              <p:cNvSpPr/>
              <p:nvPr/>
            </p:nvSpPr>
            <p:spPr>
              <a:xfrm>
                <a:off x="6851337" y="2243624"/>
                <a:ext cx="1575689" cy="51435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latin typeface="Calibri"/>
                  <a:ea typeface="Heiti TC Light"/>
                  <a:cs typeface="Calibri"/>
                </a:endParaRPr>
              </a:p>
            </p:txBody>
          </p:sp>
          <p:sp>
            <p:nvSpPr>
              <p:cNvPr id="53" name="Rectangle 52"/>
              <p:cNvSpPr/>
              <p:nvPr/>
            </p:nvSpPr>
            <p:spPr>
              <a:xfrm>
                <a:off x="6885830" y="2897639"/>
                <a:ext cx="1575689" cy="51435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latin typeface="Calibri"/>
                  <a:ea typeface="Heiti TC Light"/>
                  <a:cs typeface="Calibri"/>
                </a:endParaRPr>
              </a:p>
            </p:txBody>
          </p:sp>
          <p:sp>
            <p:nvSpPr>
              <p:cNvPr id="57" name="Rectangle 56"/>
              <p:cNvSpPr/>
              <p:nvPr/>
            </p:nvSpPr>
            <p:spPr>
              <a:xfrm>
                <a:off x="6885830" y="3549104"/>
                <a:ext cx="1575689" cy="51435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latin typeface="Calibri"/>
                  <a:ea typeface="Heiti TC Light"/>
                  <a:cs typeface="Calibri"/>
                </a:endParaRPr>
              </a:p>
            </p:txBody>
          </p:sp>
          <p:sp>
            <p:nvSpPr>
              <p:cNvPr id="61" name="Rectangle 60"/>
              <p:cNvSpPr/>
              <p:nvPr/>
            </p:nvSpPr>
            <p:spPr>
              <a:xfrm>
                <a:off x="6882440" y="4217640"/>
                <a:ext cx="1575689" cy="51435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latin typeface="Calibri"/>
                  <a:ea typeface="Heiti TC Light"/>
                  <a:cs typeface="Calibri"/>
                </a:endParaRPr>
              </a:p>
            </p:txBody>
          </p:sp>
          <p:pic>
            <p:nvPicPr>
              <p:cNvPr id="63" name="Picture 8"/>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6919892" y="4307409"/>
                <a:ext cx="1506537" cy="352208"/>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65" name="Picture 8"/>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7115147" y="3767513"/>
                <a:ext cx="1208068" cy="143001"/>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70" name="Picture 6"/>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7010215" y="2314516"/>
                <a:ext cx="1197822" cy="380078"/>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918304" y="2947285"/>
                <a:ext cx="1508125"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8" name="Group 7"/>
          <p:cNvGrpSpPr/>
          <p:nvPr/>
        </p:nvGrpSpPr>
        <p:grpSpPr>
          <a:xfrm>
            <a:off x="445191" y="-20536"/>
            <a:ext cx="7953283" cy="800219"/>
            <a:chOff x="445191" y="195486"/>
            <a:chExt cx="7953283" cy="800219"/>
          </a:xfrm>
        </p:grpSpPr>
        <p:pic>
          <p:nvPicPr>
            <p:cNvPr id="45" name="Picture 4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5191" y="274320"/>
              <a:ext cx="7953283" cy="711887"/>
            </a:xfrm>
            <a:prstGeom prst="rect">
              <a:avLst/>
            </a:prstGeom>
          </p:spPr>
        </p:pic>
        <p:sp>
          <p:nvSpPr>
            <p:cNvPr id="48" name="TextBox 47"/>
            <p:cNvSpPr txBox="1"/>
            <p:nvPr/>
          </p:nvSpPr>
          <p:spPr>
            <a:xfrm>
              <a:off x="4355976" y="195486"/>
              <a:ext cx="2664296" cy="800219"/>
            </a:xfrm>
            <a:prstGeom prst="rect">
              <a:avLst/>
            </a:prstGeom>
            <a:noFill/>
          </p:spPr>
          <p:txBody>
            <a:bodyPr wrap="square" rtlCol="0">
              <a:spAutoFit/>
            </a:bodyPr>
            <a:lstStyle/>
            <a:p>
              <a:pPr defTabSz="457189"/>
              <a:r>
                <a:rPr lang="en-US" sz="4600" b="1" dirty="0" smtClean="0">
                  <a:solidFill>
                    <a:srgbClr val="4F81BD"/>
                  </a:solidFill>
                  <a:latin typeface="Calibri"/>
                  <a:ea typeface="Heiti TC Light"/>
                  <a:cs typeface="Calibri"/>
                </a:rPr>
                <a:t>CREATE</a:t>
              </a:r>
              <a:endParaRPr lang="en-US" sz="4600" b="1" dirty="0">
                <a:solidFill>
                  <a:srgbClr val="4F81BD"/>
                </a:solidFill>
                <a:latin typeface="Calibri"/>
                <a:ea typeface="Heiti TC Light"/>
                <a:cs typeface="Calibri"/>
              </a:endParaRPr>
            </a:p>
          </p:txBody>
        </p:sp>
      </p:grpSp>
      <p:sp>
        <p:nvSpPr>
          <p:cNvPr id="50" name="Rectangle 10"/>
          <p:cNvSpPr>
            <a:spLocks noChangeArrowheads="1"/>
          </p:cNvSpPr>
          <p:nvPr/>
        </p:nvSpPr>
        <p:spPr bwMode="auto">
          <a:xfrm>
            <a:off x="107504" y="1707654"/>
            <a:ext cx="4500500" cy="142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457189"/>
            <a:r>
              <a:rPr lang="en-US" sz="1500" dirty="0" smtClean="0">
                <a:solidFill>
                  <a:prstClr val="black"/>
                </a:solidFill>
                <a:latin typeface="Calibri"/>
                <a:ea typeface="Heiti TC Light"/>
                <a:cs typeface="Calibri"/>
              </a:rPr>
              <a:t>Business volume (BV) is the unit value (points) assigned to exclusive Market Hong Kong - branded products</a:t>
            </a:r>
            <a:endParaRPr lang="en-GB" sz="1500" kern="0" dirty="0" smtClean="0">
              <a:solidFill>
                <a:srgbClr val="042555"/>
              </a:solidFill>
              <a:latin typeface="Calibri"/>
              <a:ea typeface="Heiti TC Light"/>
              <a:cs typeface="Calibri"/>
            </a:endParaRPr>
          </a:p>
        </p:txBody>
      </p:sp>
      <p:sp>
        <p:nvSpPr>
          <p:cNvPr id="56" name="Rectangle 10"/>
          <p:cNvSpPr>
            <a:spLocks noChangeArrowheads="1"/>
          </p:cNvSpPr>
          <p:nvPr/>
        </p:nvSpPr>
        <p:spPr bwMode="auto">
          <a:xfrm>
            <a:off x="4716016" y="1680287"/>
            <a:ext cx="4343400" cy="51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457189"/>
            <a:r>
              <a:rPr lang="en-US" sz="1500" dirty="0" smtClean="0">
                <a:solidFill>
                  <a:prstClr val="black"/>
                </a:solidFill>
                <a:latin typeface="Calibri"/>
                <a:ea typeface="Heiti TC Light"/>
                <a:cs typeface="Calibri"/>
              </a:rPr>
              <a:t>Incentive Business volume (IBV) is the unit value (points) assigned to any of our Partner Store products</a:t>
            </a:r>
            <a:endParaRPr lang="en-GB" sz="1500" kern="0" dirty="0">
              <a:solidFill>
                <a:srgbClr val="042555"/>
              </a:solidFill>
              <a:latin typeface="Calibri"/>
              <a:ea typeface="Heiti TC Light"/>
              <a:cs typeface="Calibri"/>
            </a:endParaRPr>
          </a:p>
        </p:txBody>
      </p:sp>
    </p:spTree>
    <p:extLst>
      <p:ext uri="{BB962C8B-B14F-4D97-AF65-F5344CB8AC3E}">
        <p14:creationId xmlns:p14="http://schemas.microsoft.com/office/powerpoint/2010/main" val="337734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0" grpId="0"/>
      <p:bldP spid="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4" y="0"/>
            <a:ext cx="9133831" cy="5143500"/>
          </a:xfrm>
          <a:prstGeom prst="rect">
            <a:avLst/>
          </a:prstGeom>
        </p:spPr>
      </p:pic>
      <p:grpSp>
        <p:nvGrpSpPr>
          <p:cNvPr id="7" name="Group 6"/>
          <p:cNvGrpSpPr/>
          <p:nvPr/>
        </p:nvGrpSpPr>
        <p:grpSpPr>
          <a:xfrm>
            <a:off x="0" y="1624625"/>
            <a:ext cx="3657600" cy="1726919"/>
            <a:chOff x="-450378" y="3016155"/>
            <a:chExt cx="6632816" cy="1815152"/>
          </a:xfrm>
          <a:solidFill>
            <a:schemeClr val="tx2"/>
          </a:solidFill>
        </p:grpSpPr>
        <p:sp>
          <p:nvSpPr>
            <p:cNvPr id="8" name="Rectangle 7"/>
            <p:cNvSpPr/>
            <p:nvPr/>
          </p:nvSpPr>
          <p:spPr>
            <a:xfrm>
              <a:off x="-450378" y="3016155"/>
              <a:ext cx="5450579" cy="18151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prstClr val="white"/>
                </a:solidFill>
                <a:latin typeface="Calibri"/>
                <a:ea typeface="Heiti TC Light"/>
                <a:cs typeface="Calibri"/>
              </a:endParaRPr>
            </a:p>
          </p:txBody>
        </p:sp>
        <p:sp>
          <p:nvSpPr>
            <p:cNvPr id="11" name="Right Triangle 10"/>
            <p:cNvSpPr/>
            <p:nvPr/>
          </p:nvSpPr>
          <p:spPr>
            <a:xfrm>
              <a:off x="4981435" y="3016155"/>
              <a:ext cx="1201003" cy="18151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prstClr val="white"/>
                </a:solidFill>
                <a:latin typeface="Calibri"/>
                <a:ea typeface="Heiti TC Light"/>
                <a:cs typeface="Calibri"/>
              </a:endParaRPr>
            </a:p>
          </p:txBody>
        </p:sp>
      </p:grpSp>
      <p:sp>
        <p:nvSpPr>
          <p:cNvPr id="12" name="Rectangle 11"/>
          <p:cNvSpPr/>
          <p:nvPr/>
        </p:nvSpPr>
        <p:spPr>
          <a:xfrm>
            <a:off x="0" y="1624625"/>
            <a:ext cx="1985157" cy="1177243"/>
          </a:xfrm>
          <a:prstGeom prst="rect">
            <a:avLst/>
          </a:prstGeom>
        </p:spPr>
        <p:txBody>
          <a:bodyPr wrap="none" lIns="68579" tIns="34289" rIns="68579" bIns="34289">
            <a:spAutoFit/>
          </a:bodyPr>
          <a:lstStyle/>
          <a:p>
            <a:pPr defTabSz="685783"/>
            <a:r>
              <a:rPr lang="zh-TW" altLang="en-US" sz="7200" cap="all" dirty="0" smtClean="0">
                <a:solidFill>
                  <a:prstClr val="white"/>
                </a:solidFill>
                <a:latin typeface="Calibri"/>
                <a:ea typeface="Heiti TC Light"/>
                <a:cs typeface="Calibri"/>
              </a:rPr>
              <a:t>成功</a:t>
            </a:r>
            <a:endParaRPr lang="en-US" sz="5400" dirty="0">
              <a:solidFill>
                <a:prstClr val="white"/>
              </a:solidFill>
              <a:latin typeface="Calibri"/>
              <a:ea typeface="Heiti TC Light"/>
              <a:cs typeface="Calibri"/>
            </a:endParaRPr>
          </a:p>
        </p:txBody>
      </p:sp>
      <p:sp>
        <p:nvSpPr>
          <p:cNvPr id="13" name="Rectangle 12"/>
          <p:cNvSpPr/>
          <p:nvPr/>
        </p:nvSpPr>
        <p:spPr>
          <a:xfrm>
            <a:off x="91680" y="2627988"/>
            <a:ext cx="2217761" cy="561690"/>
          </a:xfrm>
          <a:prstGeom prst="rect">
            <a:avLst/>
          </a:prstGeom>
        </p:spPr>
        <p:txBody>
          <a:bodyPr wrap="square" lIns="68579" tIns="34289" rIns="68579" bIns="34289">
            <a:spAutoFit/>
          </a:bodyPr>
          <a:lstStyle/>
          <a:p>
            <a:pPr defTabSz="685783"/>
            <a:r>
              <a:rPr lang="zh-TW" altLang="en-US" sz="3200" cap="all" dirty="0" smtClean="0">
                <a:solidFill>
                  <a:prstClr val="white"/>
                </a:solidFill>
                <a:latin typeface="Calibri"/>
                <a:ea typeface="Heiti TC Light"/>
                <a:cs typeface="Calibri"/>
              </a:rPr>
              <a:t>的系統</a:t>
            </a:r>
            <a:endParaRPr lang="en-US" sz="3200" cap="all" dirty="0">
              <a:solidFill>
                <a:prstClr val="white"/>
              </a:solidFill>
              <a:latin typeface="Calibri"/>
              <a:ea typeface="Heiti TC Light"/>
              <a:cs typeface="Calibri"/>
            </a:endParaRPr>
          </a:p>
        </p:txBody>
      </p:sp>
      <p:sp>
        <p:nvSpPr>
          <p:cNvPr id="14" name="Rectangle 13"/>
          <p:cNvSpPr/>
          <p:nvPr/>
        </p:nvSpPr>
        <p:spPr>
          <a:xfrm>
            <a:off x="1787343" y="2213247"/>
            <a:ext cx="2217761" cy="361635"/>
          </a:xfrm>
          <a:prstGeom prst="rect">
            <a:avLst/>
          </a:prstGeom>
        </p:spPr>
        <p:txBody>
          <a:bodyPr wrap="square" lIns="68579" tIns="34289" rIns="68579" bIns="34289">
            <a:spAutoFit/>
          </a:bodyPr>
          <a:lstStyle/>
          <a:p>
            <a:pPr defTabSz="685783"/>
            <a:r>
              <a:rPr lang="en-US" sz="1900" cap="all" dirty="0">
                <a:solidFill>
                  <a:prstClr val="white"/>
                </a:solidFill>
                <a:latin typeface="Calibri"/>
                <a:ea typeface="Heiti TC Light"/>
                <a:cs typeface="Calibri"/>
              </a:rPr>
              <a:t>System of</a:t>
            </a:r>
          </a:p>
        </p:txBody>
      </p:sp>
      <p:sp>
        <p:nvSpPr>
          <p:cNvPr id="15" name="Rectangle 14"/>
          <p:cNvSpPr/>
          <p:nvPr/>
        </p:nvSpPr>
        <p:spPr>
          <a:xfrm>
            <a:off x="1372653" y="2653073"/>
            <a:ext cx="1788814" cy="623246"/>
          </a:xfrm>
          <a:prstGeom prst="rect">
            <a:avLst/>
          </a:prstGeom>
        </p:spPr>
        <p:txBody>
          <a:bodyPr wrap="none" lIns="68579" tIns="34289" rIns="68579" bIns="34289">
            <a:spAutoFit/>
          </a:bodyPr>
          <a:lstStyle/>
          <a:p>
            <a:pPr defTabSz="685783"/>
            <a:r>
              <a:rPr lang="en-US" sz="3600" cap="all" dirty="0" smtClean="0">
                <a:solidFill>
                  <a:prstClr val="white"/>
                </a:solidFill>
                <a:latin typeface="Calibri"/>
                <a:ea typeface="Heiti TC Light"/>
                <a:cs typeface="Calibri"/>
              </a:rPr>
              <a:t>Success</a:t>
            </a:r>
            <a:endParaRPr lang="en-US" sz="3600" dirty="0">
              <a:solidFill>
                <a:prstClr val="white"/>
              </a:solidFill>
              <a:latin typeface="Calibri"/>
              <a:ea typeface="Heiti TC Light"/>
              <a:cs typeface="Calibri"/>
            </a:endParaRPr>
          </a:p>
        </p:txBody>
      </p:sp>
    </p:spTree>
    <p:extLst>
      <p:ext uri="{BB962C8B-B14F-4D97-AF65-F5344CB8AC3E}">
        <p14:creationId xmlns:p14="http://schemas.microsoft.com/office/powerpoint/2010/main" val="1722345545"/>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5"/>
          <p:cNvSpPr/>
          <p:nvPr/>
        </p:nvSpPr>
        <p:spPr>
          <a:xfrm>
            <a:off x="-2964" y="-8933"/>
            <a:ext cx="9147386" cy="27251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9 w 21600"/>
              <a:gd name="connsiteY0" fmla="*/ 7307 h 21324"/>
              <a:gd name="connsiteX1" fmla="*/ 21600 w 21600"/>
              <a:gd name="connsiteY1" fmla="*/ 0 h 21324"/>
              <a:gd name="connsiteX2" fmla="*/ 21600 w 21600"/>
              <a:gd name="connsiteY2" fmla="*/ 17322 h 21324"/>
              <a:gd name="connsiteX3" fmla="*/ 0 w 21600"/>
              <a:gd name="connsiteY3" fmla="*/ 20172 h 21324"/>
              <a:gd name="connsiteX4" fmla="*/ 19 w 21600"/>
              <a:gd name="connsiteY4" fmla="*/ 7307 h 21324"/>
              <a:gd name="connsiteX0" fmla="*/ 19 w 21600"/>
              <a:gd name="connsiteY0" fmla="*/ 0 h 14017"/>
              <a:gd name="connsiteX1" fmla="*/ 21542 w 21600"/>
              <a:gd name="connsiteY1" fmla="*/ 320 h 14017"/>
              <a:gd name="connsiteX2" fmla="*/ 21600 w 21600"/>
              <a:gd name="connsiteY2" fmla="*/ 10015 h 14017"/>
              <a:gd name="connsiteX3" fmla="*/ 0 w 21600"/>
              <a:gd name="connsiteY3" fmla="*/ 12865 h 14017"/>
              <a:gd name="connsiteX4" fmla="*/ 19 w 21600"/>
              <a:gd name="connsiteY4" fmla="*/ 0 h 14017"/>
              <a:gd name="connsiteX0" fmla="*/ 19 w 21600"/>
              <a:gd name="connsiteY0" fmla="*/ 65 h 14082"/>
              <a:gd name="connsiteX1" fmla="*/ 21523 w 21600"/>
              <a:gd name="connsiteY1" fmla="*/ 0 h 14082"/>
              <a:gd name="connsiteX2" fmla="*/ 21600 w 21600"/>
              <a:gd name="connsiteY2" fmla="*/ 10080 h 14082"/>
              <a:gd name="connsiteX3" fmla="*/ 0 w 21600"/>
              <a:gd name="connsiteY3" fmla="*/ 12930 h 14082"/>
              <a:gd name="connsiteX4" fmla="*/ 19 w 21600"/>
              <a:gd name="connsiteY4" fmla="*/ 65 h 14082"/>
              <a:gd name="connsiteX0" fmla="*/ 19 w 21600"/>
              <a:gd name="connsiteY0" fmla="*/ 65 h 14082"/>
              <a:gd name="connsiteX1" fmla="*/ 21562 w 21600"/>
              <a:gd name="connsiteY1" fmla="*/ 0 h 14082"/>
              <a:gd name="connsiteX2" fmla="*/ 21600 w 21600"/>
              <a:gd name="connsiteY2" fmla="*/ 10080 h 14082"/>
              <a:gd name="connsiteX3" fmla="*/ 0 w 21600"/>
              <a:gd name="connsiteY3" fmla="*/ 12930 h 14082"/>
              <a:gd name="connsiteX4" fmla="*/ 19 w 21600"/>
              <a:gd name="connsiteY4" fmla="*/ 65 h 14082"/>
              <a:gd name="connsiteX0" fmla="*/ 19 w 21600"/>
              <a:gd name="connsiteY0" fmla="*/ 1177 h 14082"/>
              <a:gd name="connsiteX1" fmla="*/ 21562 w 21600"/>
              <a:gd name="connsiteY1" fmla="*/ 0 h 14082"/>
              <a:gd name="connsiteX2" fmla="*/ 21600 w 21600"/>
              <a:gd name="connsiteY2" fmla="*/ 10080 h 14082"/>
              <a:gd name="connsiteX3" fmla="*/ 0 w 21600"/>
              <a:gd name="connsiteY3" fmla="*/ 12930 h 14082"/>
              <a:gd name="connsiteX4" fmla="*/ 19 w 21600"/>
              <a:gd name="connsiteY4" fmla="*/ 1177 h 14082"/>
              <a:gd name="connsiteX0" fmla="*/ 19 w 21600"/>
              <a:gd name="connsiteY0" fmla="*/ 847 h 14082"/>
              <a:gd name="connsiteX1" fmla="*/ 21562 w 21600"/>
              <a:gd name="connsiteY1" fmla="*/ 0 h 14082"/>
              <a:gd name="connsiteX2" fmla="*/ 21600 w 21600"/>
              <a:gd name="connsiteY2" fmla="*/ 10080 h 14082"/>
              <a:gd name="connsiteX3" fmla="*/ 0 w 21600"/>
              <a:gd name="connsiteY3" fmla="*/ 12930 h 14082"/>
              <a:gd name="connsiteX4" fmla="*/ 19 w 21600"/>
              <a:gd name="connsiteY4" fmla="*/ 847 h 14082"/>
              <a:gd name="connsiteX0" fmla="*/ 19 w 21600"/>
              <a:gd name="connsiteY0" fmla="*/ 847 h 14082"/>
              <a:gd name="connsiteX1" fmla="*/ 21562 w 21600"/>
              <a:gd name="connsiteY1" fmla="*/ 0 h 14082"/>
              <a:gd name="connsiteX2" fmla="*/ 21600 w 21600"/>
              <a:gd name="connsiteY2" fmla="*/ 10080 h 14082"/>
              <a:gd name="connsiteX3" fmla="*/ 0 w 21600"/>
              <a:gd name="connsiteY3" fmla="*/ 12930 h 14082"/>
              <a:gd name="connsiteX4" fmla="*/ 19 w 21600"/>
              <a:gd name="connsiteY4" fmla="*/ 847 h 14082"/>
              <a:gd name="connsiteX0" fmla="*/ 1 w 21607"/>
              <a:gd name="connsiteY0" fmla="*/ 830 h 14082"/>
              <a:gd name="connsiteX1" fmla="*/ 21569 w 21607"/>
              <a:gd name="connsiteY1" fmla="*/ 0 h 14082"/>
              <a:gd name="connsiteX2" fmla="*/ 21607 w 21607"/>
              <a:gd name="connsiteY2" fmla="*/ 10080 h 14082"/>
              <a:gd name="connsiteX3" fmla="*/ 7 w 21607"/>
              <a:gd name="connsiteY3" fmla="*/ 12930 h 14082"/>
              <a:gd name="connsiteX4" fmla="*/ 1 w 21607"/>
              <a:gd name="connsiteY4" fmla="*/ 830 h 14082"/>
              <a:gd name="connsiteX0" fmla="*/ 1 w 21608"/>
              <a:gd name="connsiteY0" fmla="*/ 0 h 13252"/>
              <a:gd name="connsiteX1" fmla="*/ 21603 w 21608"/>
              <a:gd name="connsiteY1" fmla="*/ 21 h 13252"/>
              <a:gd name="connsiteX2" fmla="*/ 21607 w 21608"/>
              <a:gd name="connsiteY2" fmla="*/ 9250 h 13252"/>
              <a:gd name="connsiteX3" fmla="*/ 7 w 21608"/>
              <a:gd name="connsiteY3" fmla="*/ 12100 h 13252"/>
              <a:gd name="connsiteX4" fmla="*/ 1 w 21608"/>
              <a:gd name="connsiteY4" fmla="*/ 0 h 1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8" h="13252">
                <a:moveTo>
                  <a:pt x="1" y="0"/>
                </a:moveTo>
                <a:lnTo>
                  <a:pt x="21603" y="21"/>
                </a:lnTo>
                <a:cubicBezTo>
                  <a:pt x="21622" y="3253"/>
                  <a:pt x="21588" y="6018"/>
                  <a:pt x="21607" y="9250"/>
                </a:cubicBezTo>
                <a:cubicBezTo>
                  <a:pt x="10807" y="9250"/>
                  <a:pt x="10807" y="15850"/>
                  <a:pt x="7" y="12100"/>
                </a:cubicBezTo>
                <a:cubicBezTo>
                  <a:pt x="13" y="7812"/>
                  <a:pt x="-5" y="4288"/>
                  <a:pt x="1" y="0"/>
                </a:cubicBezTo>
                <a:close/>
              </a:path>
            </a:pathLst>
          </a:custGeom>
          <a:solidFill>
            <a:srgbClr val="F7911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latin typeface="Calibri"/>
              <a:ea typeface="Heiti TC Light"/>
              <a:cs typeface="Calibri"/>
            </a:endParaRPr>
          </a:p>
        </p:txBody>
      </p:sp>
      <p:grpSp>
        <p:nvGrpSpPr>
          <p:cNvPr id="4" name="Group 3"/>
          <p:cNvGrpSpPr/>
          <p:nvPr/>
        </p:nvGrpSpPr>
        <p:grpSpPr>
          <a:xfrm>
            <a:off x="4309792" y="1053193"/>
            <a:ext cx="4339862" cy="3690257"/>
            <a:chOff x="-99239" y="968827"/>
            <a:chExt cx="5786483" cy="4920343"/>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715" y="1175657"/>
              <a:ext cx="5506145" cy="3037115"/>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239" y="968827"/>
              <a:ext cx="5786483" cy="4920343"/>
            </a:xfrm>
            <a:prstGeom prst="rect">
              <a:avLst/>
            </a:prstGeom>
          </p:spPr>
        </p:pic>
      </p:grpSp>
      <p:sp>
        <p:nvSpPr>
          <p:cNvPr id="7" name="Title 1"/>
          <p:cNvSpPr txBox="1">
            <a:spLocks/>
          </p:cNvSpPr>
          <p:nvPr/>
        </p:nvSpPr>
        <p:spPr>
          <a:xfrm>
            <a:off x="213912" y="282063"/>
            <a:ext cx="5049532" cy="1257300"/>
          </a:xfrm>
          <a:prstGeom prst="rect">
            <a:avLst/>
          </a:prstGeom>
        </p:spPr>
        <p:txBody>
          <a:bodyPr lIns="68579" tIns="34289" rIns="68579" bIns="34289"/>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TW" altLang="en-US" sz="2700" cap="all" dirty="0" smtClean="0">
                <a:solidFill>
                  <a:prstClr val="white"/>
                </a:solidFill>
                <a:latin typeface="Calibri"/>
                <a:ea typeface="Heiti TC Light"/>
                <a:cs typeface="Calibri"/>
              </a:rPr>
              <a:t>購買 </a:t>
            </a:r>
            <a:r>
              <a:rPr lang="en-US" altLang="zh-TW" sz="2700" cap="all" dirty="0" smtClean="0">
                <a:solidFill>
                  <a:prstClr val="white"/>
                </a:solidFill>
                <a:latin typeface="Calibri"/>
                <a:ea typeface="Heiti TC Light"/>
                <a:cs typeface="Calibri"/>
              </a:rPr>
              <a:t>shop.com </a:t>
            </a:r>
            <a:r>
              <a:rPr lang="zh-TW" altLang="en-US" cap="all" dirty="0" smtClean="0">
                <a:solidFill>
                  <a:prstClr val="white"/>
                </a:solidFill>
                <a:latin typeface="Calibri"/>
                <a:ea typeface="Heiti TC Light"/>
                <a:cs typeface="Calibri"/>
              </a:rPr>
              <a:t>品牌</a:t>
            </a:r>
            <a:r>
              <a:rPr lang="zh-TW" altLang="en-US" sz="2700" dirty="0" smtClean="0">
                <a:solidFill>
                  <a:prstClr val="white"/>
                </a:solidFill>
                <a:latin typeface="Calibri"/>
                <a:ea typeface="Heiti TC Light"/>
                <a:cs typeface="Calibri"/>
              </a:rPr>
              <a:t>創造 </a:t>
            </a:r>
            <a:r>
              <a:rPr lang="en-US" altLang="zh-TW" sz="2700" dirty="0" smtClean="0">
                <a:solidFill>
                  <a:prstClr val="white"/>
                </a:solidFill>
                <a:latin typeface="Calibri"/>
                <a:ea typeface="Heiti TC Light"/>
                <a:cs typeface="Calibri"/>
              </a:rPr>
              <a:t>BV</a:t>
            </a:r>
          </a:p>
          <a:p>
            <a:pPr>
              <a:lnSpc>
                <a:spcPct val="100000"/>
              </a:lnSpc>
            </a:pPr>
            <a:r>
              <a:rPr lang="en-US" sz="2800" dirty="0">
                <a:solidFill>
                  <a:prstClr val="white"/>
                </a:solidFill>
                <a:latin typeface="Calibri"/>
                <a:ea typeface="Heiti TC Light"/>
                <a:cs typeface="Calibri"/>
              </a:rPr>
              <a:t>Create BV with </a:t>
            </a:r>
          </a:p>
          <a:p>
            <a:pPr>
              <a:lnSpc>
                <a:spcPct val="100000"/>
              </a:lnSpc>
            </a:pPr>
            <a:r>
              <a:rPr lang="en-US" sz="4000" cap="all" dirty="0">
                <a:solidFill>
                  <a:prstClr val="white"/>
                </a:solidFill>
                <a:latin typeface="Calibri"/>
                <a:ea typeface="Heiti TC Light"/>
                <a:cs typeface="Calibri"/>
              </a:rPr>
              <a:t>OUR Brands </a:t>
            </a:r>
          </a:p>
          <a:p>
            <a:pPr>
              <a:lnSpc>
                <a:spcPct val="100000"/>
              </a:lnSpc>
            </a:pPr>
            <a:endParaRPr lang="en-US" cap="all" dirty="0">
              <a:solidFill>
                <a:prstClr val="white"/>
              </a:solidFill>
              <a:latin typeface="Calibri"/>
              <a:ea typeface="Heiti TC Light"/>
              <a:cs typeface="Calibri"/>
            </a:endParaRPr>
          </a:p>
        </p:txBody>
      </p:sp>
      <p:sp>
        <p:nvSpPr>
          <p:cNvPr id="10" name="Isosceles Triangle 9"/>
          <p:cNvSpPr/>
          <p:nvPr/>
        </p:nvSpPr>
        <p:spPr>
          <a:xfrm rot="5400000">
            <a:off x="454482" y="4348845"/>
            <a:ext cx="206826" cy="15512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Tree>
    <p:extLst>
      <p:ext uri="{BB962C8B-B14F-4D97-AF65-F5344CB8AC3E}">
        <p14:creationId xmlns:p14="http://schemas.microsoft.com/office/powerpoint/2010/main" val="281024532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257" t="47011" r="18620" b="-5936"/>
          <a:stretch/>
        </p:blipFill>
        <p:spPr bwMode="auto">
          <a:xfrm>
            <a:off x="3437739" y="669851"/>
            <a:ext cx="3517513" cy="239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5184" t="32208" r="37606" b="17893"/>
          <a:stretch/>
        </p:blipFill>
        <p:spPr bwMode="auto">
          <a:xfrm>
            <a:off x="5582092" y="1414130"/>
            <a:ext cx="3257108" cy="3183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5863" t="32771" r="37334" b="16210"/>
          <a:stretch/>
        </p:blipFill>
        <p:spPr bwMode="auto">
          <a:xfrm>
            <a:off x="127591" y="1414130"/>
            <a:ext cx="3225706" cy="3272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圖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3261" y="3145033"/>
            <a:ext cx="1336876" cy="947797"/>
          </a:xfrm>
          <a:prstGeom prst="rect">
            <a:avLst/>
          </a:prstGeom>
        </p:spPr>
      </p:pic>
      <p:pic>
        <p:nvPicPr>
          <p:cNvPr id="4" name="圖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4807" y="-202019"/>
            <a:ext cx="1350335" cy="1350335"/>
          </a:xfrm>
          <a:prstGeom prst="rect">
            <a:avLst/>
          </a:prstGeom>
        </p:spPr>
      </p:pic>
      <p:pic>
        <p:nvPicPr>
          <p:cNvPr id="5" name="圖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721" y="122274"/>
            <a:ext cx="1285445" cy="860894"/>
          </a:xfrm>
          <a:prstGeom prst="rect">
            <a:avLst/>
          </a:prstGeom>
        </p:spPr>
      </p:pic>
      <p:sp>
        <p:nvSpPr>
          <p:cNvPr id="2" name="橢圓 1"/>
          <p:cNvSpPr/>
          <p:nvPr/>
        </p:nvSpPr>
        <p:spPr>
          <a:xfrm>
            <a:off x="2019300" y="1930400"/>
            <a:ext cx="1117600" cy="12319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endParaRPr>
          </a:p>
        </p:txBody>
      </p:sp>
      <p:sp>
        <p:nvSpPr>
          <p:cNvPr id="9" name="橢圓 8"/>
          <p:cNvSpPr/>
          <p:nvPr/>
        </p:nvSpPr>
        <p:spPr>
          <a:xfrm>
            <a:off x="4711699" y="1314450"/>
            <a:ext cx="806367" cy="100965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endParaRPr>
          </a:p>
        </p:txBody>
      </p:sp>
      <p:sp>
        <p:nvSpPr>
          <p:cNvPr id="10" name="橢圓 9"/>
          <p:cNvSpPr/>
          <p:nvPr/>
        </p:nvSpPr>
        <p:spPr>
          <a:xfrm>
            <a:off x="6527206" y="1665028"/>
            <a:ext cx="1410293" cy="222117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endParaRPr>
          </a:p>
        </p:txBody>
      </p:sp>
    </p:spTree>
    <p:extLst>
      <p:ext uri="{BB962C8B-B14F-4D97-AF65-F5344CB8AC3E}">
        <p14:creationId xmlns:p14="http://schemas.microsoft.com/office/powerpoint/2010/main" val="29772416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4301837" cy="514350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flipH="1">
            <a:off x="1841105" y="2458465"/>
            <a:ext cx="5145027" cy="225045"/>
          </a:xfrm>
          <a:prstGeom prst="rect">
            <a:avLst/>
          </a:prstGeom>
        </p:spPr>
      </p:pic>
      <p:sp>
        <p:nvSpPr>
          <p:cNvPr id="4" name="Rectangle 3"/>
          <p:cNvSpPr/>
          <p:nvPr/>
        </p:nvSpPr>
        <p:spPr>
          <a:xfrm>
            <a:off x="-8164" y="718459"/>
            <a:ext cx="4309259" cy="4425043"/>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800" dirty="0">
              <a:solidFill>
                <a:prstClr val="white"/>
              </a:solidFill>
              <a:latin typeface="Calibri"/>
              <a:ea typeface="Heiti TC Light"/>
              <a:cs typeface="Calibri"/>
            </a:endParaRPr>
          </a:p>
        </p:txBody>
      </p:sp>
      <p:grpSp>
        <p:nvGrpSpPr>
          <p:cNvPr id="8" name="Group 7"/>
          <p:cNvGrpSpPr/>
          <p:nvPr/>
        </p:nvGrpSpPr>
        <p:grpSpPr>
          <a:xfrm>
            <a:off x="331411" y="3354306"/>
            <a:ext cx="2926928" cy="1216275"/>
            <a:chOff x="441879" y="3965130"/>
            <a:chExt cx="3902571" cy="1621688"/>
          </a:xfrm>
        </p:grpSpPr>
        <p:sp>
          <p:nvSpPr>
            <p:cNvPr id="6" name="Rectangle 5"/>
            <p:cNvSpPr/>
            <p:nvPr/>
          </p:nvSpPr>
          <p:spPr>
            <a:xfrm>
              <a:off x="441879" y="3965130"/>
              <a:ext cx="3375894" cy="1107988"/>
            </a:xfrm>
            <a:prstGeom prst="rect">
              <a:avLst/>
            </a:prstGeom>
          </p:spPr>
          <p:txBody>
            <a:bodyPr wrap="none">
              <a:spAutoFit/>
            </a:bodyPr>
            <a:lstStyle/>
            <a:p>
              <a:pPr defTabSz="685783"/>
              <a:r>
                <a:rPr lang="zh-TW" altLang="en-US" sz="3000" cap="all" dirty="0">
                  <a:solidFill>
                    <a:prstClr val="white"/>
                  </a:solidFill>
                  <a:latin typeface="Calibri"/>
                  <a:ea typeface="Heiti TC Light"/>
                  <a:cs typeface="Calibri"/>
                </a:rPr>
                <a:t>夥伴商</a:t>
              </a:r>
              <a:r>
                <a:rPr lang="zh-TW" altLang="en-US" sz="3000" cap="all" dirty="0" smtClean="0">
                  <a:solidFill>
                    <a:prstClr val="white"/>
                  </a:solidFill>
                  <a:latin typeface="Calibri"/>
                  <a:ea typeface="Heiti TC Light"/>
                  <a:cs typeface="Calibri"/>
                </a:rPr>
                <a:t>店</a:t>
              </a:r>
              <a:r>
                <a:rPr lang="zh-TW" altLang="en-US" sz="1800" dirty="0" smtClean="0">
                  <a:solidFill>
                    <a:prstClr val="white"/>
                  </a:solidFill>
                  <a:latin typeface="Calibri"/>
                  <a:ea typeface="Heiti TC Light"/>
                  <a:cs typeface="Calibri"/>
                </a:rPr>
                <a:t>創造</a:t>
              </a:r>
              <a:r>
                <a:rPr lang="en-US" altLang="zh-TW" sz="1800" dirty="0" smtClean="0">
                  <a:solidFill>
                    <a:prstClr val="white"/>
                  </a:solidFill>
                  <a:latin typeface="Calibri"/>
                  <a:ea typeface="Heiti TC Light"/>
                  <a:cs typeface="Calibri"/>
                </a:rPr>
                <a:t>IBV</a:t>
              </a:r>
              <a:r>
                <a:rPr lang="zh-TW" altLang="en-US" sz="1800" dirty="0" smtClean="0">
                  <a:solidFill>
                    <a:prstClr val="white"/>
                  </a:solidFill>
                  <a:latin typeface="Calibri"/>
                  <a:ea typeface="Heiti TC Light"/>
                  <a:cs typeface="Calibri"/>
                </a:rPr>
                <a:t> </a:t>
              </a:r>
              <a:endParaRPr lang="en-US" altLang="zh-TW" sz="1800" dirty="0" smtClean="0">
                <a:solidFill>
                  <a:prstClr val="white"/>
                </a:solidFill>
                <a:latin typeface="Calibri"/>
                <a:ea typeface="Heiti TC Light"/>
                <a:cs typeface="Calibri"/>
              </a:endParaRPr>
            </a:p>
            <a:p>
              <a:pPr defTabSz="685783"/>
              <a:r>
                <a:rPr lang="en-US" sz="1800" dirty="0" smtClean="0">
                  <a:solidFill>
                    <a:prstClr val="white"/>
                  </a:solidFill>
                  <a:latin typeface="Calibri"/>
                  <a:ea typeface="Heiti TC Light"/>
                  <a:cs typeface="Calibri"/>
                </a:rPr>
                <a:t>Create </a:t>
              </a:r>
              <a:r>
                <a:rPr lang="en-US" sz="1800" dirty="0">
                  <a:solidFill>
                    <a:prstClr val="white"/>
                  </a:solidFill>
                  <a:latin typeface="Calibri"/>
                  <a:ea typeface="Heiti TC Light"/>
                  <a:cs typeface="Calibri"/>
                </a:rPr>
                <a:t>IBV with</a:t>
              </a:r>
            </a:p>
          </p:txBody>
        </p:sp>
        <p:sp>
          <p:nvSpPr>
            <p:cNvPr id="7" name="Rectangle 6"/>
            <p:cNvSpPr/>
            <p:nvPr/>
          </p:nvSpPr>
          <p:spPr>
            <a:xfrm>
              <a:off x="441879" y="4848159"/>
              <a:ext cx="3902571" cy="738659"/>
            </a:xfrm>
            <a:prstGeom prst="rect">
              <a:avLst/>
            </a:prstGeom>
          </p:spPr>
          <p:txBody>
            <a:bodyPr wrap="none">
              <a:spAutoFit/>
            </a:bodyPr>
            <a:lstStyle/>
            <a:p>
              <a:pPr defTabSz="685783"/>
              <a:r>
                <a:rPr lang="en-US" sz="3000" cap="all" dirty="0" smtClean="0">
                  <a:solidFill>
                    <a:prstClr val="white"/>
                  </a:solidFill>
                  <a:latin typeface="Calibri"/>
                  <a:ea typeface="Heiti TC Light"/>
                  <a:cs typeface="Calibri"/>
                </a:rPr>
                <a:t>Partner </a:t>
              </a:r>
              <a:r>
                <a:rPr lang="en-US" sz="3000" cap="all" dirty="0">
                  <a:solidFill>
                    <a:prstClr val="white"/>
                  </a:solidFill>
                  <a:latin typeface="Calibri"/>
                  <a:ea typeface="Heiti TC Light"/>
                  <a:cs typeface="Calibri"/>
                </a:rPr>
                <a:t>Stores</a:t>
              </a:r>
            </a:p>
          </p:txBody>
        </p:sp>
      </p:grpSp>
      <p:sp>
        <p:nvSpPr>
          <p:cNvPr id="9" name="Rectangle 8"/>
          <p:cNvSpPr/>
          <p:nvPr/>
        </p:nvSpPr>
        <p:spPr>
          <a:xfrm>
            <a:off x="4673666" y="214492"/>
            <a:ext cx="4151526" cy="4224231"/>
          </a:xfrm>
          <a:prstGeom prst="rect">
            <a:avLst/>
          </a:prstGeom>
        </p:spPr>
        <p:txBody>
          <a:bodyPr wrap="square" lIns="68579" tIns="34289" rIns="68579" bIns="34289">
            <a:spAutoFit/>
          </a:bodyPr>
          <a:lstStyle/>
          <a:p>
            <a:pPr marL="42862" algn="ctr" defTabSz="685783"/>
            <a:r>
              <a:rPr lang="zh-TW" altLang="en-US" sz="3000" dirty="0" smtClean="0">
                <a:solidFill>
                  <a:srgbClr val="44546A">
                    <a:lumMod val="50000"/>
                  </a:srgbClr>
                </a:solidFill>
                <a:latin typeface="Calibri"/>
                <a:ea typeface="Heiti TC Light"/>
                <a:cs typeface="Calibri"/>
              </a:rPr>
              <a:t>將平時要逛街購買其他品牌和產品</a:t>
            </a:r>
            <a:r>
              <a:rPr lang="en-US" sz="2400" dirty="0" smtClean="0">
                <a:solidFill>
                  <a:srgbClr val="44546A">
                    <a:lumMod val="50000"/>
                  </a:srgbClr>
                </a:solidFill>
                <a:latin typeface="Calibri"/>
                <a:ea typeface="Heiti TC Light"/>
                <a:cs typeface="Calibri"/>
              </a:rPr>
              <a:t>Change </a:t>
            </a:r>
            <a:r>
              <a:rPr lang="en-US" sz="2400" u="sng" dirty="0" smtClean="0">
                <a:solidFill>
                  <a:srgbClr val="44546A">
                    <a:lumMod val="50000"/>
                  </a:srgbClr>
                </a:solidFill>
                <a:latin typeface="Calibri"/>
                <a:ea typeface="Heiti TC Light"/>
                <a:cs typeface="Calibri"/>
              </a:rPr>
              <a:t>how</a:t>
            </a:r>
            <a:r>
              <a:rPr lang="en-US" sz="2400" dirty="0" smtClean="0">
                <a:solidFill>
                  <a:srgbClr val="44546A">
                    <a:lumMod val="50000"/>
                  </a:srgbClr>
                </a:solidFill>
                <a:latin typeface="Calibri"/>
                <a:ea typeface="Heiti TC Light"/>
                <a:cs typeface="Calibri"/>
              </a:rPr>
              <a:t> </a:t>
            </a:r>
            <a:r>
              <a:rPr lang="en-US" sz="2400" dirty="0">
                <a:solidFill>
                  <a:srgbClr val="44546A">
                    <a:lumMod val="50000"/>
                  </a:srgbClr>
                </a:solidFill>
                <a:latin typeface="Calibri"/>
                <a:ea typeface="Heiti TC Light"/>
                <a:cs typeface="Calibri"/>
              </a:rPr>
              <a:t>you buy all other brands and products directly from other establishments </a:t>
            </a:r>
            <a:br>
              <a:rPr lang="en-US" sz="2400" dirty="0">
                <a:solidFill>
                  <a:srgbClr val="44546A">
                    <a:lumMod val="50000"/>
                  </a:srgbClr>
                </a:solidFill>
                <a:latin typeface="Calibri"/>
                <a:ea typeface="Heiti TC Light"/>
                <a:cs typeface="Calibri"/>
              </a:rPr>
            </a:br>
            <a:r>
              <a:rPr lang="zh-TW" altLang="en-US" sz="3000" dirty="0" smtClean="0">
                <a:solidFill>
                  <a:srgbClr val="44546A">
                    <a:lumMod val="50000"/>
                  </a:srgbClr>
                </a:solidFill>
                <a:latin typeface="Calibri"/>
                <a:ea typeface="Heiti TC Light"/>
                <a:cs typeface="Calibri"/>
              </a:rPr>
              <a:t>轉成</a:t>
            </a:r>
            <a:r>
              <a:rPr lang="en-US" sz="3000" b="1" dirty="0" smtClean="0">
                <a:solidFill>
                  <a:srgbClr val="44546A">
                    <a:lumMod val="50000"/>
                  </a:srgbClr>
                </a:solidFill>
                <a:latin typeface="Calibri"/>
                <a:ea typeface="Heiti TC Light"/>
                <a:cs typeface="Calibri"/>
              </a:rPr>
              <a:t>to </a:t>
            </a:r>
            <a:endParaRPr lang="en-US" sz="3000" b="1" dirty="0">
              <a:solidFill>
                <a:srgbClr val="44546A">
                  <a:lumMod val="50000"/>
                </a:srgbClr>
              </a:solidFill>
              <a:latin typeface="Calibri"/>
              <a:ea typeface="Heiti TC Light"/>
              <a:cs typeface="Calibri"/>
            </a:endParaRPr>
          </a:p>
          <a:p>
            <a:pPr marL="42862" algn="ctr" defTabSz="685783"/>
            <a:r>
              <a:rPr lang="zh-TW" altLang="en-US" sz="3000" b="1" dirty="0" smtClean="0">
                <a:solidFill>
                  <a:srgbClr val="44546A">
                    <a:lumMod val="50000"/>
                  </a:srgbClr>
                </a:solidFill>
                <a:latin typeface="Calibri"/>
                <a:ea typeface="Heiti TC Light"/>
                <a:cs typeface="Calibri"/>
              </a:rPr>
              <a:t>在你的</a:t>
            </a:r>
            <a:r>
              <a:rPr lang="en-US" altLang="zh-TW" sz="3000" b="1" dirty="0" smtClean="0">
                <a:solidFill>
                  <a:srgbClr val="44546A">
                    <a:lumMod val="50000"/>
                  </a:srgbClr>
                </a:solidFill>
                <a:latin typeface="Calibri"/>
                <a:ea typeface="Heiti TC Light"/>
                <a:cs typeface="Calibri"/>
              </a:rPr>
              <a:t>SHOP.COM</a:t>
            </a:r>
            <a:r>
              <a:rPr lang="zh-TW" altLang="en-US" sz="3000" b="1" dirty="0" smtClean="0">
                <a:solidFill>
                  <a:srgbClr val="44546A">
                    <a:lumMod val="50000"/>
                  </a:srgbClr>
                </a:solidFill>
                <a:latin typeface="Calibri"/>
                <a:ea typeface="Heiti TC Light"/>
                <a:cs typeface="Calibri"/>
              </a:rPr>
              <a:t>網站購買</a:t>
            </a:r>
            <a:r>
              <a:rPr lang="en-US" altLang="zh-TW" sz="3000" b="1" dirty="0" smtClean="0">
                <a:solidFill>
                  <a:srgbClr val="44546A">
                    <a:lumMod val="50000"/>
                  </a:srgbClr>
                </a:solidFill>
                <a:latin typeface="Calibri"/>
                <a:ea typeface="Heiti TC Light"/>
                <a:cs typeface="Calibri"/>
              </a:rPr>
              <a:t>﹗</a:t>
            </a:r>
          </a:p>
          <a:p>
            <a:pPr marL="42862" algn="ctr" defTabSz="685783"/>
            <a:r>
              <a:rPr lang="en-US" sz="2400" b="1" dirty="0" smtClean="0">
                <a:solidFill>
                  <a:srgbClr val="44546A">
                    <a:lumMod val="50000"/>
                  </a:srgbClr>
                </a:solidFill>
                <a:latin typeface="Calibri"/>
                <a:ea typeface="Heiti TC Light"/>
                <a:cs typeface="Calibri"/>
              </a:rPr>
              <a:t>buying </a:t>
            </a:r>
            <a:r>
              <a:rPr lang="en-US" sz="2400" b="1" dirty="0">
                <a:solidFill>
                  <a:srgbClr val="44546A">
                    <a:lumMod val="50000"/>
                  </a:srgbClr>
                </a:solidFill>
                <a:latin typeface="Calibri"/>
                <a:ea typeface="Heiti TC Light"/>
                <a:cs typeface="Calibri"/>
              </a:rPr>
              <a:t>them through your own </a:t>
            </a:r>
            <a:r>
              <a:rPr lang="en-US" sz="2400" b="1" dirty="0" smtClean="0">
                <a:solidFill>
                  <a:srgbClr val="44546A">
                    <a:lumMod val="50000"/>
                  </a:srgbClr>
                </a:solidFill>
                <a:latin typeface="Calibri"/>
                <a:ea typeface="Heiti TC Light"/>
                <a:cs typeface="Calibri"/>
              </a:rPr>
              <a:t/>
            </a:r>
            <a:br>
              <a:rPr lang="en-US" sz="2400" b="1" dirty="0" smtClean="0">
                <a:solidFill>
                  <a:srgbClr val="44546A">
                    <a:lumMod val="50000"/>
                  </a:srgbClr>
                </a:solidFill>
                <a:latin typeface="Calibri"/>
                <a:ea typeface="Heiti TC Light"/>
                <a:cs typeface="Calibri"/>
              </a:rPr>
            </a:br>
            <a:r>
              <a:rPr lang="en-US" sz="2400" b="1" dirty="0" smtClean="0">
                <a:solidFill>
                  <a:srgbClr val="44546A">
                    <a:lumMod val="50000"/>
                  </a:srgbClr>
                </a:solidFill>
                <a:latin typeface="Calibri"/>
                <a:ea typeface="Heiti TC Light"/>
                <a:cs typeface="Calibri"/>
              </a:rPr>
              <a:t>SHOP.COM </a:t>
            </a:r>
            <a:r>
              <a:rPr lang="en-US" sz="2400" b="1" dirty="0">
                <a:solidFill>
                  <a:srgbClr val="44546A">
                    <a:lumMod val="50000"/>
                  </a:srgbClr>
                </a:solidFill>
                <a:latin typeface="Calibri"/>
                <a:ea typeface="Heiti TC Light"/>
                <a:cs typeface="Calibri"/>
              </a:rPr>
              <a:t>website! </a:t>
            </a:r>
          </a:p>
        </p:txBody>
      </p:sp>
    </p:spTree>
    <p:extLst>
      <p:ext uri="{BB962C8B-B14F-4D97-AF65-F5344CB8AC3E}">
        <p14:creationId xmlns:p14="http://schemas.microsoft.com/office/powerpoint/2010/main" val="3806576440"/>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965" t="31696" r="35315" b="-847"/>
          <a:stretch/>
        </p:blipFill>
        <p:spPr bwMode="auto">
          <a:xfrm>
            <a:off x="-51436" y="531627"/>
            <a:ext cx="3016017" cy="3739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5714" t="27193" r="36747" b="25546"/>
          <a:stretch/>
        </p:blipFill>
        <p:spPr bwMode="auto">
          <a:xfrm>
            <a:off x="2858256" y="2089323"/>
            <a:ext cx="3363592" cy="30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0763" t="47179" r="44308" b="8436"/>
          <a:stretch/>
        </p:blipFill>
        <p:spPr bwMode="auto">
          <a:xfrm>
            <a:off x="5922336" y="667240"/>
            <a:ext cx="3221664" cy="266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339" y="4226139"/>
            <a:ext cx="850516" cy="850516"/>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7487" y="531628"/>
            <a:ext cx="2108792" cy="568025"/>
          </a:xfrm>
          <a:prstGeom prst="rect">
            <a:avLst/>
          </a:prstGeom>
        </p:spPr>
      </p:pic>
      <p:pic>
        <p:nvPicPr>
          <p:cNvPr id="6" name="圖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7979" y="3529867"/>
            <a:ext cx="1042276" cy="1042276"/>
          </a:xfrm>
          <a:prstGeom prst="rect">
            <a:avLst/>
          </a:prstGeom>
        </p:spPr>
      </p:pic>
      <p:pic>
        <p:nvPicPr>
          <p:cNvPr id="7" name="圖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3091" y="1412116"/>
            <a:ext cx="1313010" cy="496426"/>
          </a:xfrm>
          <a:prstGeom prst="rect">
            <a:avLst/>
          </a:prstGeom>
        </p:spPr>
      </p:pic>
      <p:sp>
        <p:nvSpPr>
          <p:cNvPr id="8" name="圓角矩形 7"/>
          <p:cNvSpPr/>
          <p:nvPr/>
        </p:nvSpPr>
        <p:spPr>
          <a:xfrm>
            <a:off x="457200" y="531628"/>
            <a:ext cx="265814" cy="1356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endParaRPr>
          </a:p>
        </p:txBody>
      </p:sp>
      <p:sp>
        <p:nvSpPr>
          <p:cNvPr id="13" name="圓角矩形 12"/>
          <p:cNvSpPr/>
          <p:nvPr/>
        </p:nvSpPr>
        <p:spPr>
          <a:xfrm>
            <a:off x="5316279" y="2089323"/>
            <a:ext cx="606056" cy="21794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endParaRPr>
          </a:p>
        </p:txBody>
      </p:sp>
      <p:sp>
        <p:nvSpPr>
          <p:cNvPr id="14" name="圓角矩形 13"/>
          <p:cNvSpPr/>
          <p:nvPr/>
        </p:nvSpPr>
        <p:spPr>
          <a:xfrm>
            <a:off x="8316512" y="2587256"/>
            <a:ext cx="827487" cy="31543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endParaRPr>
          </a:p>
        </p:txBody>
      </p:sp>
      <p:sp>
        <p:nvSpPr>
          <p:cNvPr id="15" name="圓角矩形 14"/>
          <p:cNvSpPr/>
          <p:nvPr/>
        </p:nvSpPr>
        <p:spPr>
          <a:xfrm>
            <a:off x="3207487" y="2307265"/>
            <a:ext cx="265814" cy="1356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endParaRPr>
          </a:p>
        </p:txBody>
      </p:sp>
      <p:pic>
        <p:nvPicPr>
          <p:cNvPr id="9" name="圖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6133" y="3440298"/>
            <a:ext cx="1131846" cy="1131846"/>
          </a:xfrm>
          <a:prstGeom prst="rect">
            <a:avLst/>
          </a:prstGeom>
        </p:spPr>
      </p:pic>
      <p:sp>
        <p:nvSpPr>
          <p:cNvPr id="5" name="Rectangle 4"/>
          <p:cNvSpPr/>
          <p:nvPr/>
        </p:nvSpPr>
        <p:spPr>
          <a:xfrm>
            <a:off x="2858256" y="2089323"/>
            <a:ext cx="349231" cy="353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185270" y="1953711"/>
            <a:ext cx="1992785" cy="353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6644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5209" t="38170" r="36762" b="3093"/>
          <a:stretch/>
        </p:blipFill>
        <p:spPr bwMode="auto">
          <a:xfrm>
            <a:off x="469985" y="732248"/>
            <a:ext cx="3176982" cy="3827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712" t="38690" r="36169" b="1560"/>
          <a:stretch/>
        </p:blipFill>
        <p:spPr bwMode="auto">
          <a:xfrm>
            <a:off x="5349727" y="531628"/>
            <a:ext cx="3298973" cy="4533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圓角矩形 3"/>
          <p:cNvSpPr/>
          <p:nvPr/>
        </p:nvSpPr>
        <p:spPr>
          <a:xfrm>
            <a:off x="1547037" y="756124"/>
            <a:ext cx="855921" cy="1356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endParaRPr>
          </a:p>
        </p:txBody>
      </p:sp>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1310" y="3327988"/>
            <a:ext cx="1327135" cy="995351"/>
          </a:xfrm>
          <a:prstGeom prst="rect">
            <a:avLst/>
          </a:prstGeom>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0167" y="732248"/>
            <a:ext cx="1300072" cy="862636"/>
          </a:xfrm>
          <a:prstGeom prst="rect">
            <a:avLst/>
          </a:prstGeom>
        </p:spPr>
      </p:pic>
      <p:pic>
        <p:nvPicPr>
          <p:cNvPr id="6" name="圖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6038" y="1886364"/>
            <a:ext cx="1019196" cy="920631"/>
          </a:xfrm>
          <a:prstGeom prst="rect">
            <a:avLst/>
          </a:prstGeom>
        </p:spPr>
      </p:pic>
      <p:pic>
        <p:nvPicPr>
          <p:cNvPr id="7" name="圖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7611" y="2301009"/>
            <a:ext cx="1122556" cy="832240"/>
          </a:xfrm>
          <a:prstGeom prst="rect">
            <a:avLst/>
          </a:prstGeom>
        </p:spPr>
      </p:pic>
      <p:sp>
        <p:nvSpPr>
          <p:cNvPr id="9" name="橢圓 8"/>
          <p:cNvSpPr/>
          <p:nvPr/>
        </p:nvSpPr>
        <p:spPr>
          <a:xfrm>
            <a:off x="5981700" y="1361252"/>
            <a:ext cx="2667000" cy="12319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endParaRPr>
          </a:p>
        </p:txBody>
      </p:sp>
      <p:sp>
        <p:nvSpPr>
          <p:cNvPr id="10" name="橢圓 9"/>
          <p:cNvSpPr/>
          <p:nvPr/>
        </p:nvSpPr>
        <p:spPr>
          <a:xfrm>
            <a:off x="5881612" y="3066334"/>
            <a:ext cx="2500388" cy="149296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endParaRPr>
          </a:p>
        </p:txBody>
      </p:sp>
    </p:spTree>
    <p:extLst>
      <p:ext uri="{BB962C8B-B14F-4D97-AF65-F5344CB8AC3E}">
        <p14:creationId xmlns:p14="http://schemas.microsoft.com/office/powerpoint/2010/main" val="13501686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969" y="-797442"/>
            <a:ext cx="1301115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11577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1767" y="188783"/>
            <a:ext cx="4563791" cy="4342535"/>
          </a:xfrm>
        </p:spPr>
      </p:pic>
      <p:sp>
        <p:nvSpPr>
          <p:cNvPr id="5" name="文字方塊 4"/>
          <p:cNvSpPr txBox="1"/>
          <p:nvPr/>
        </p:nvSpPr>
        <p:spPr>
          <a:xfrm>
            <a:off x="2749107" y="3653687"/>
            <a:ext cx="531628" cy="369332"/>
          </a:xfrm>
          <a:prstGeom prst="rect">
            <a:avLst/>
          </a:prstGeom>
          <a:noFill/>
        </p:spPr>
        <p:txBody>
          <a:bodyPr wrap="square" rtlCol="0">
            <a:spAutoFit/>
          </a:bodyPr>
          <a:lstStyle/>
          <a:p>
            <a:pPr defTabSz="457189"/>
            <a:r>
              <a:rPr lang="en-US" altLang="zh-HK" sz="1800" dirty="0" smtClean="0">
                <a:solidFill>
                  <a:prstClr val="black"/>
                </a:solidFill>
              </a:rPr>
              <a:t>BV</a:t>
            </a:r>
            <a:endParaRPr lang="zh-HK" altLang="en-US" sz="1800" dirty="0">
              <a:solidFill>
                <a:prstClr val="black"/>
              </a:solidFill>
            </a:endParaRPr>
          </a:p>
        </p:txBody>
      </p:sp>
      <p:sp>
        <p:nvSpPr>
          <p:cNvPr id="6" name="文字方塊 5"/>
          <p:cNvSpPr txBox="1"/>
          <p:nvPr/>
        </p:nvSpPr>
        <p:spPr>
          <a:xfrm>
            <a:off x="4906628" y="3637147"/>
            <a:ext cx="648586" cy="369332"/>
          </a:xfrm>
          <a:prstGeom prst="rect">
            <a:avLst/>
          </a:prstGeom>
          <a:noFill/>
        </p:spPr>
        <p:txBody>
          <a:bodyPr wrap="square" rtlCol="0">
            <a:spAutoFit/>
          </a:bodyPr>
          <a:lstStyle/>
          <a:p>
            <a:pPr defTabSz="457189"/>
            <a:r>
              <a:rPr lang="en-US" altLang="zh-HK" sz="1800" dirty="0" smtClean="0">
                <a:solidFill>
                  <a:prstClr val="black"/>
                </a:solidFill>
              </a:rPr>
              <a:t>IBV</a:t>
            </a:r>
            <a:endParaRPr lang="zh-HK" altLang="en-US" sz="1800" dirty="0">
              <a:solidFill>
                <a:prstClr val="black"/>
              </a:solidFill>
            </a:endParaRPr>
          </a:p>
        </p:txBody>
      </p:sp>
      <p:sp>
        <p:nvSpPr>
          <p:cNvPr id="7" name="文字方塊 6"/>
          <p:cNvSpPr txBox="1"/>
          <p:nvPr/>
        </p:nvSpPr>
        <p:spPr>
          <a:xfrm>
            <a:off x="2493926" y="2932076"/>
            <a:ext cx="520995" cy="369332"/>
          </a:xfrm>
          <a:prstGeom prst="rect">
            <a:avLst/>
          </a:prstGeom>
          <a:noFill/>
        </p:spPr>
        <p:txBody>
          <a:bodyPr wrap="square" rtlCol="0">
            <a:spAutoFit/>
          </a:bodyPr>
          <a:lstStyle/>
          <a:p>
            <a:pPr defTabSz="457189"/>
            <a:r>
              <a:rPr lang="en-US" altLang="zh-HK" sz="1800" i="1" dirty="0" smtClean="0">
                <a:solidFill>
                  <a:prstClr val="black"/>
                </a:solidFill>
              </a:rPr>
              <a:t>BV</a:t>
            </a:r>
            <a:endParaRPr lang="zh-HK" altLang="en-US" sz="1800" i="1" dirty="0">
              <a:solidFill>
                <a:prstClr val="black"/>
              </a:solidFill>
            </a:endParaRPr>
          </a:p>
        </p:txBody>
      </p:sp>
      <p:sp>
        <p:nvSpPr>
          <p:cNvPr id="9" name="文字方塊 8"/>
          <p:cNvSpPr txBox="1"/>
          <p:nvPr/>
        </p:nvSpPr>
        <p:spPr>
          <a:xfrm>
            <a:off x="5555214" y="2272559"/>
            <a:ext cx="552893" cy="369332"/>
          </a:xfrm>
          <a:prstGeom prst="rect">
            <a:avLst/>
          </a:prstGeom>
          <a:noFill/>
        </p:spPr>
        <p:txBody>
          <a:bodyPr wrap="square" rtlCol="0">
            <a:spAutoFit/>
          </a:bodyPr>
          <a:lstStyle/>
          <a:p>
            <a:pPr defTabSz="457189"/>
            <a:r>
              <a:rPr lang="en-US" altLang="zh-HK" sz="1800" dirty="0" smtClean="0">
                <a:solidFill>
                  <a:prstClr val="black"/>
                </a:solidFill>
              </a:rPr>
              <a:t>IBV</a:t>
            </a:r>
            <a:endParaRPr lang="zh-HK" altLang="en-US" sz="1800" dirty="0">
              <a:solidFill>
                <a:prstClr val="black"/>
              </a:solidFill>
            </a:endParaRPr>
          </a:p>
        </p:txBody>
      </p:sp>
      <p:sp>
        <p:nvSpPr>
          <p:cNvPr id="10" name="文字方塊 9"/>
          <p:cNvSpPr txBox="1"/>
          <p:nvPr/>
        </p:nvSpPr>
        <p:spPr>
          <a:xfrm>
            <a:off x="3532372" y="3557994"/>
            <a:ext cx="457200" cy="369332"/>
          </a:xfrm>
          <a:prstGeom prst="rect">
            <a:avLst/>
          </a:prstGeom>
          <a:noFill/>
        </p:spPr>
        <p:txBody>
          <a:bodyPr wrap="square" rtlCol="0">
            <a:spAutoFit/>
          </a:bodyPr>
          <a:lstStyle/>
          <a:p>
            <a:pPr defTabSz="457189"/>
            <a:r>
              <a:rPr lang="en-US" altLang="zh-HK" sz="1800" i="1" dirty="0" smtClean="0">
                <a:solidFill>
                  <a:prstClr val="black"/>
                </a:solidFill>
              </a:rPr>
              <a:t>BV</a:t>
            </a:r>
            <a:endParaRPr lang="zh-HK" altLang="en-US" sz="1800" i="1" dirty="0">
              <a:solidFill>
                <a:prstClr val="black"/>
              </a:solidFill>
            </a:endParaRPr>
          </a:p>
        </p:txBody>
      </p:sp>
      <p:sp>
        <p:nvSpPr>
          <p:cNvPr id="11" name="文字方塊 10"/>
          <p:cNvSpPr txBox="1"/>
          <p:nvPr/>
        </p:nvSpPr>
        <p:spPr>
          <a:xfrm>
            <a:off x="5566734" y="3452481"/>
            <a:ext cx="552893" cy="369332"/>
          </a:xfrm>
          <a:prstGeom prst="rect">
            <a:avLst/>
          </a:prstGeom>
          <a:noFill/>
        </p:spPr>
        <p:txBody>
          <a:bodyPr wrap="square" rtlCol="0">
            <a:spAutoFit/>
          </a:bodyPr>
          <a:lstStyle/>
          <a:p>
            <a:pPr defTabSz="457189"/>
            <a:r>
              <a:rPr lang="en-US" altLang="zh-HK" sz="1800" i="1" dirty="0" smtClean="0">
                <a:solidFill>
                  <a:prstClr val="black"/>
                </a:solidFill>
              </a:rPr>
              <a:t>IBV</a:t>
            </a:r>
            <a:endParaRPr lang="zh-HK" altLang="en-US" sz="1800" i="1" dirty="0">
              <a:solidFill>
                <a:prstClr val="black"/>
              </a:solidFill>
            </a:endParaRPr>
          </a:p>
        </p:txBody>
      </p:sp>
    </p:spTree>
    <p:extLst>
      <p:ext uri="{BB962C8B-B14F-4D97-AF65-F5344CB8AC3E}">
        <p14:creationId xmlns:p14="http://schemas.microsoft.com/office/powerpoint/2010/main" val="34462099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3163666" y="2605201"/>
            <a:ext cx="2825750" cy="123599"/>
          </a:xfrm>
          <a:prstGeom prst="rect">
            <a:avLst/>
          </a:prstGeom>
        </p:spPr>
      </p:pic>
      <p:sp>
        <p:nvSpPr>
          <p:cNvPr id="4" name="Title 1"/>
          <p:cNvSpPr txBox="1">
            <a:spLocks/>
          </p:cNvSpPr>
          <p:nvPr/>
        </p:nvSpPr>
        <p:spPr>
          <a:xfrm>
            <a:off x="1071473" y="314795"/>
            <a:ext cx="7041147" cy="1492194"/>
          </a:xfrm>
          <a:prstGeom prst="rect">
            <a:avLst/>
          </a:prstGeom>
        </p:spPr>
        <p:txBody>
          <a:bodyPr lIns="68579" tIns="34289" rIns="68579" bIns="34289">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dirty="0" smtClean="0">
                <a:ln w="3175">
                  <a:noFill/>
                </a:ln>
                <a:solidFill>
                  <a:srgbClr val="FFFFFF"/>
                </a:solidFill>
                <a:latin typeface="Calibri"/>
                <a:ea typeface="Heiti TC Light"/>
                <a:cs typeface="Calibri"/>
              </a:rPr>
              <a:t>這是你的</a:t>
            </a:r>
            <a:r>
              <a:rPr lang="zh-TW" altLang="en-US" sz="5400" dirty="0" smtClean="0">
                <a:ln w="3175">
                  <a:noFill/>
                </a:ln>
                <a:solidFill>
                  <a:srgbClr val="FFFFFF"/>
                </a:solidFill>
                <a:latin typeface="Calibri"/>
                <a:ea typeface="Heiti TC Light"/>
                <a:cs typeface="Calibri"/>
              </a:rPr>
              <a:t>選擇</a:t>
            </a:r>
            <a:endParaRPr lang="en-US" altLang="zh-TW" sz="5400" dirty="0">
              <a:ln w="3175">
                <a:noFill/>
              </a:ln>
              <a:solidFill>
                <a:srgbClr val="FFFFFF"/>
              </a:solidFill>
              <a:latin typeface="Calibri"/>
              <a:ea typeface="Heiti TC Light"/>
              <a:cs typeface="Calibri"/>
            </a:endParaRPr>
          </a:p>
          <a:p>
            <a:pPr algn="ctr"/>
            <a:r>
              <a:rPr lang="en-US" dirty="0" smtClean="0">
                <a:ln w="3175">
                  <a:noFill/>
                </a:ln>
                <a:solidFill>
                  <a:srgbClr val="FFFFFF"/>
                </a:solidFill>
                <a:latin typeface="Calibri"/>
                <a:ea typeface="Heiti TC Light"/>
                <a:cs typeface="Calibri"/>
              </a:rPr>
              <a:t>It’s Your </a:t>
            </a:r>
            <a:r>
              <a:rPr lang="en-US" sz="5400" dirty="0" smtClean="0">
                <a:ln w="3175">
                  <a:noFill/>
                </a:ln>
                <a:solidFill>
                  <a:srgbClr val="FFFFFF"/>
                </a:solidFill>
                <a:latin typeface="Calibri"/>
                <a:ea typeface="Heiti TC Light"/>
                <a:cs typeface="Calibri"/>
              </a:rPr>
              <a:t>Choice </a:t>
            </a:r>
            <a:endParaRPr lang="en-US" sz="5400" dirty="0">
              <a:ln w="3175">
                <a:noFill/>
              </a:ln>
              <a:solidFill>
                <a:srgbClr val="FFFFFF"/>
              </a:solidFill>
              <a:latin typeface="Calibri"/>
              <a:ea typeface="Heiti TC Light"/>
              <a:cs typeface="Calibri"/>
            </a:endParaRPr>
          </a:p>
        </p:txBody>
      </p:sp>
      <p:sp>
        <p:nvSpPr>
          <p:cNvPr id="10" name="Rectangle 9"/>
          <p:cNvSpPr/>
          <p:nvPr/>
        </p:nvSpPr>
        <p:spPr>
          <a:xfrm>
            <a:off x="680483" y="1704272"/>
            <a:ext cx="3447017" cy="2285239"/>
          </a:xfrm>
          <a:prstGeom prst="rect">
            <a:avLst/>
          </a:prstGeom>
        </p:spPr>
        <p:txBody>
          <a:bodyPr wrap="square" lIns="68579" tIns="34289" rIns="68579" bIns="34289">
            <a:spAutoFit/>
          </a:bodyPr>
          <a:lstStyle/>
          <a:p>
            <a:pPr algn="ctr" defTabSz="685783"/>
            <a:r>
              <a:rPr lang="zh-TW" altLang="en-US" sz="2400" b="1" dirty="0" smtClean="0">
                <a:solidFill>
                  <a:srgbClr val="00B0F0"/>
                </a:solidFill>
                <a:latin typeface="Calibri"/>
                <a:ea typeface="Heiti TC Light"/>
                <a:cs typeface="Calibri"/>
              </a:rPr>
              <a:t>你不斷消費使其他人和公司賺錢</a:t>
            </a:r>
            <a:endParaRPr lang="en-US" altLang="zh-TW" sz="2400" b="1" dirty="0">
              <a:solidFill>
                <a:srgbClr val="00B0F0"/>
              </a:solidFill>
              <a:latin typeface="Calibri"/>
              <a:ea typeface="Heiti TC Light"/>
              <a:cs typeface="Calibri"/>
            </a:endParaRPr>
          </a:p>
          <a:p>
            <a:pPr algn="ctr" defTabSz="685783"/>
            <a:r>
              <a:rPr lang="en-US" sz="2400" b="1" dirty="0" smtClean="0">
                <a:solidFill>
                  <a:srgbClr val="00B0F0"/>
                </a:solidFill>
                <a:latin typeface="Calibri"/>
                <a:ea typeface="Heiti TC Light"/>
                <a:cs typeface="Calibri"/>
              </a:rPr>
              <a:t>You </a:t>
            </a:r>
            <a:r>
              <a:rPr lang="en-US" sz="2400" b="1" dirty="0">
                <a:solidFill>
                  <a:srgbClr val="00B0F0"/>
                </a:solidFill>
                <a:latin typeface="Calibri"/>
                <a:ea typeface="Heiti TC Light"/>
                <a:cs typeface="Calibri"/>
              </a:rPr>
              <a:t>can continue to spend money and make other companies and people money</a:t>
            </a:r>
          </a:p>
        </p:txBody>
      </p:sp>
      <p:sp>
        <p:nvSpPr>
          <p:cNvPr id="11" name="Rectangle 10"/>
          <p:cNvSpPr/>
          <p:nvPr/>
        </p:nvSpPr>
        <p:spPr>
          <a:xfrm>
            <a:off x="4976966" y="1711627"/>
            <a:ext cx="3881286" cy="2285239"/>
          </a:xfrm>
          <a:prstGeom prst="rect">
            <a:avLst/>
          </a:prstGeom>
        </p:spPr>
        <p:txBody>
          <a:bodyPr wrap="square" lIns="68579" tIns="34289" rIns="68579" bIns="34289">
            <a:spAutoFit/>
          </a:bodyPr>
          <a:lstStyle/>
          <a:p>
            <a:pPr algn="ctr" defTabSz="685783"/>
            <a:r>
              <a:rPr lang="zh-TW" altLang="en-US" sz="2400" b="1" dirty="0" smtClean="0">
                <a:solidFill>
                  <a:srgbClr val="89C53F"/>
                </a:solidFill>
                <a:latin typeface="Calibri"/>
                <a:ea typeface="Heiti TC Light"/>
                <a:cs typeface="Calibri"/>
              </a:rPr>
              <a:t>利用購物年金轉消費為收入及幫自己賺錢</a:t>
            </a:r>
            <a:r>
              <a:rPr lang="en-US" sz="2400" b="1" dirty="0" smtClean="0">
                <a:solidFill>
                  <a:srgbClr val="89C53F"/>
                </a:solidFill>
                <a:latin typeface="Calibri"/>
                <a:ea typeface="Heiti TC Light"/>
                <a:cs typeface="Calibri"/>
              </a:rPr>
              <a:t>You </a:t>
            </a:r>
            <a:r>
              <a:rPr lang="en-US" sz="2400" b="1" dirty="0">
                <a:solidFill>
                  <a:srgbClr val="89C53F"/>
                </a:solidFill>
                <a:latin typeface="Calibri"/>
                <a:ea typeface="Heiti TC Light"/>
                <a:cs typeface="Calibri"/>
              </a:rPr>
              <a:t>can Convert Your Spending into Earning with the Shopping </a:t>
            </a:r>
            <a:r>
              <a:rPr lang="en-US" sz="2400" b="1" dirty="0" smtClean="0">
                <a:solidFill>
                  <a:srgbClr val="89C53F"/>
                </a:solidFill>
                <a:latin typeface="Calibri"/>
                <a:ea typeface="Heiti TC Light"/>
                <a:cs typeface="Calibri"/>
              </a:rPr>
              <a:t>Annuity </a:t>
            </a:r>
            <a:r>
              <a:rPr lang="en-US" sz="2400" b="1" dirty="0">
                <a:solidFill>
                  <a:srgbClr val="89C53F"/>
                </a:solidFill>
                <a:latin typeface="Calibri"/>
                <a:ea typeface="Heiti TC Light"/>
                <a:cs typeface="Calibri"/>
              </a:rPr>
              <a:t>and help make yourself money?</a:t>
            </a:r>
          </a:p>
        </p:txBody>
      </p:sp>
      <p:sp>
        <p:nvSpPr>
          <p:cNvPr id="12" name="Rectangle 11"/>
          <p:cNvSpPr/>
          <p:nvPr/>
        </p:nvSpPr>
        <p:spPr>
          <a:xfrm>
            <a:off x="580019" y="4424508"/>
            <a:ext cx="7184297" cy="561690"/>
          </a:xfrm>
          <a:prstGeom prst="rect">
            <a:avLst/>
          </a:prstGeom>
        </p:spPr>
        <p:txBody>
          <a:bodyPr wrap="none" lIns="68579" tIns="34289" rIns="68579" bIns="34289">
            <a:spAutoFit/>
          </a:bodyPr>
          <a:lstStyle/>
          <a:p>
            <a:pPr defTabSz="685783"/>
            <a:r>
              <a:rPr lang="zh-TW" altLang="en-US" sz="3200" cap="all" dirty="0" smtClean="0">
                <a:solidFill>
                  <a:prstClr val="white"/>
                </a:solidFill>
                <a:latin typeface="Calibri"/>
                <a:ea typeface="Heiti TC Light"/>
                <a:cs typeface="Calibri"/>
              </a:rPr>
              <a:t>你想要哪一種</a:t>
            </a:r>
            <a:r>
              <a:rPr lang="en-US" altLang="zh-TW" sz="3200" cap="all" dirty="0" smtClean="0">
                <a:solidFill>
                  <a:prstClr val="white"/>
                </a:solidFill>
                <a:latin typeface="Calibri"/>
                <a:ea typeface="Heiti TC Light"/>
                <a:cs typeface="Calibri"/>
              </a:rPr>
              <a:t>﹖</a:t>
            </a:r>
            <a:r>
              <a:rPr lang="en-US" sz="3200" cap="all" dirty="0" smtClean="0">
                <a:solidFill>
                  <a:prstClr val="white"/>
                </a:solidFill>
                <a:latin typeface="Calibri"/>
                <a:ea typeface="Heiti TC Light"/>
                <a:cs typeface="Calibri"/>
              </a:rPr>
              <a:t>Which </a:t>
            </a:r>
            <a:r>
              <a:rPr lang="en-US" sz="3200" cap="all" dirty="0">
                <a:solidFill>
                  <a:prstClr val="white"/>
                </a:solidFill>
                <a:latin typeface="Calibri"/>
                <a:ea typeface="Heiti TC Light"/>
                <a:cs typeface="Calibri"/>
              </a:rPr>
              <a:t>do you Prefer?</a:t>
            </a:r>
          </a:p>
        </p:txBody>
      </p:sp>
      <p:sp>
        <p:nvSpPr>
          <p:cNvPr id="13" name="Oval 12"/>
          <p:cNvSpPr/>
          <p:nvPr/>
        </p:nvSpPr>
        <p:spPr>
          <a:xfrm>
            <a:off x="4110909" y="2320222"/>
            <a:ext cx="850900" cy="839514"/>
          </a:xfrm>
          <a:prstGeom prst="ellipse">
            <a:avLst/>
          </a:prstGeom>
          <a:solidFill>
            <a:srgbClr val="00B0F0"/>
          </a:solidFill>
          <a:ln>
            <a:no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zh-TW" altLang="en-US" sz="2100" dirty="0" smtClean="0">
                <a:solidFill>
                  <a:prstClr val="white"/>
                </a:solidFill>
                <a:latin typeface="Calibri"/>
                <a:ea typeface="Heiti TC Light"/>
                <a:cs typeface="Calibri"/>
              </a:rPr>
              <a:t>或</a:t>
            </a:r>
            <a:r>
              <a:rPr lang="en-US" sz="2100" dirty="0" smtClean="0">
                <a:solidFill>
                  <a:prstClr val="white"/>
                </a:solidFill>
                <a:latin typeface="Calibri"/>
                <a:ea typeface="Heiti TC Light"/>
                <a:cs typeface="Calibri"/>
              </a:rPr>
              <a:t>OR</a:t>
            </a:r>
            <a:endParaRPr lang="en-US" sz="2100" dirty="0">
              <a:solidFill>
                <a:prstClr val="white"/>
              </a:solidFill>
              <a:latin typeface="Calibri"/>
              <a:ea typeface="Heiti TC Light"/>
              <a:cs typeface="Calibri"/>
            </a:endParaRPr>
          </a:p>
        </p:txBody>
      </p:sp>
    </p:spTree>
    <p:extLst>
      <p:ext uri="{BB962C8B-B14F-4D97-AF65-F5344CB8AC3E}">
        <p14:creationId xmlns:p14="http://schemas.microsoft.com/office/powerpoint/2010/main" val="1161593047"/>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5116" y="-101600"/>
            <a:ext cx="7886700" cy="994172"/>
          </a:xfrm>
        </p:spPr>
        <p:txBody>
          <a:bodyPr>
            <a:normAutofit/>
          </a:bodyPr>
          <a:lstStyle/>
          <a:p>
            <a:r>
              <a:rPr lang="zh-HK" altLang="en-US" sz="3200" b="1" dirty="0">
                <a:solidFill>
                  <a:srgbClr val="0087A2"/>
                </a:solidFill>
                <a:latin typeface="Calibri"/>
                <a:ea typeface="Heiti TC Light"/>
                <a:cs typeface="Calibri"/>
              </a:rPr>
              <a:t>你選的角</a:t>
            </a:r>
            <a:r>
              <a:rPr lang="zh-HK" altLang="en-US" sz="3200" b="1" dirty="0" smtClean="0">
                <a:solidFill>
                  <a:srgbClr val="0087A2"/>
                </a:solidFill>
                <a:latin typeface="Calibri"/>
                <a:ea typeface="Heiti TC Light"/>
                <a:cs typeface="Calibri"/>
              </a:rPr>
              <a:t>色 </a:t>
            </a:r>
            <a:r>
              <a:rPr lang="en-US" altLang="zh-HK" sz="3200" b="1" dirty="0" smtClean="0">
                <a:solidFill>
                  <a:srgbClr val="0087A2"/>
                </a:solidFill>
                <a:latin typeface="Calibri"/>
                <a:ea typeface="Heiti TC Light"/>
                <a:cs typeface="Calibri"/>
              </a:rPr>
              <a:t>Your role</a:t>
            </a:r>
            <a:endParaRPr lang="zh-HK" altLang="en-US" sz="3200" b="1" dirty="0">
              <a:solidFill>
                <a:srgbClr val="0087A2"/>
              </a:solidFill>
              <a:latin typeface="Calibri"/>
              <a:ea typeface="Heiti TC Light"/>
              <a:cs typeface="Calibri"/>
            </a:endParaRPr>
          </a:p>
        </p:txBody>
      </p:sp>
      <p:sp>
        <p:nvSpPr>
          <p:cNvPr id="11" name="橢圓 10"/>
          <p:cNvSpPr/>
          <p:nvPr/>
        </p:nvSpPr>
        <p:spPr>
          <a:xfrm>
            <a:off x="5975498" y="2951359"/>
            <a:ext cx="340414" cy="35087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latin typeface="Calibri"/>
              <a:ea typeface="Heiti TC Light"/>
              <a:cs typeface="Calibri"/>
            </a:endParaRPr>
          </a:p>
        </p:txBody>
      </p:sp>
      <p:sp>
        <p:nvSpPr>
          <p:cNvPr id="12" name="圓角矩形 11"/>
          <p:cNvSpPr/>
          <p:nvPr/>
        </p:nvSpPr>
        <p:spPr>
          <a:xfrm>
            <a:off x="73103" y="1895221"/>
            <a:ext cx="8908750" cy="284148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latin typeface="Calibri"/>
              <a:ea typeface="Heiti TC Light"/>
              <a:cs typeface="Calibri"/>
            </a:endParaRPr>
          </a:p>
        </p:txBody>
      </p:sp>
      <p:sp>
        <p:nvSpPr>
          <p:cNvPr id="13" name="文字方塊 12"/>
          <p:cNvSpPr txBox="1"/>
          <p:nvPr/>
        </p:nvSpPr>
        <p:spPr>
          <a:xfrm>
            <a:off x="73103" y="2032768"/>
            <a:ext cx="6379684" cy="2585323"/>
          </a:xfrm>
          <a:prstGeom prst="rect">
            <a:avLst/>
          </a:prstGeom>
          <a:noFill/>
        </p:spPr>
        <p:txBody>
          <a:bodyPr wrap="square" rtlCol="0">
            <a:spAutoFit/>
          </a:bodyPr>
          <a:lstStyle/>
          <a:p>
            <a:pPr defTabSz="457189"/>
            <a:r>
              <a:rPr lang="en-US" altLang="zh-HK" sz="1800" dirty="0">
                <a:solidFill>
                  <a:srgbClr val="002060"/>
                </a:solidFill>
                <a:latin typeface="Calibri"/>
                <a:ea typeface="Heiti TC Light"/>
                <a:cs typeface="Calibri"/>
              </a:rPr>
              <a:t>2</a:t>
            </a:r>
            <a:r>
              <a:rPr lang="en-US" altLang="zh-HK" sz="1800" dirty="0" smtClean="0">
                <a:solidFill>
                  <a:srgbClr val="002060"/>
                </a:solidFill>
                <a:latin typeface="Calibri"/>
                <a:ea typeface="Heiti TC Light"/>
                <a:cs typeface="Calibri"/>
              </a:rPr>
              <a:t>. </a:t>
            </a:r>
            <a:r>
              <a:rPr lang="en-US" altLang="zh-HK" sz="1800" dirty="0">
                <a:solidFill>
                  <a:srgbClr val="002060"/>
                </a:solidFill>
                <a:latin typeface="Calibri"/>
                <a:ea typeface="Heiti TC Light"/>
                <a:cs typeface="Calibri"/>
              </a:rPr>
              <a:t>Shop.com </a:t>
            </a:r>
            <a:r>
              <a:rPr lang="zh-TW" altLang="en-US" sz="1800" dirty="0">
                <a:solidFill>
                  <a:srgbClr val="002060"/>
                </a:solidFill>
                <a:latin typeface="Calibri"/>
                <a:ea typeface="Heiti TC Light"/>
                <a:cs typeface="Calibri"/>
              </a:rPr>
              <a:t>平台加盟者</a:t>
            </a:r>
            <a:r>
              <a:rPr lang="en-US" altLang="zh-HK" sz="1800" dirty="0">
                <a:solidFill>
                  <a:srgbClr val="002060"/>
                </a:solidFill>
                <a:latin typeface="Calibri"/>
                <a:ea typeface="Heiti TC Light"/>
                <a:cs typeface="Calibri"/>
              </a:rPr>
              <a:t>Shop.com platform franchisees</a:t>
            </a:r>
          </a:p>
          <a:p>
            <a:pPr defTabSz="457189"/>
            <a:r>
              <a:rPr lang="zh-TW" altLang="en-US" sz="1800" dirty="0">
                <a:solidFill>
                  <a:srgbClr val="002060"/>
                </a:solidFill>
                <a:latin typeface="Calibri"/>
                <a:ea typeface="Heiti TC Light"/>
                <a:cs typeface="Calibri"/>
              </a:rPr>
              <a:t>收入來源有 </a:t>
            </a:r>
            <a:r>
              <a:rPr lang="en-US" altLang="zh-TW" sz="1800" dirty="0">
                <a:solidFill>
                  <a:srgbClr val="002060"/>
                </a:solidFill>
                <a:latin typeface="Calibri"/>
                <a:ea typeface="Heiti TC Light"/>
                <a:cs typeface="Calibri"/>
              </a:rPr>
              <a:t>:</a:t>
            </a:r>
            <a:r>
              <a:rPr lang="en-US" altLang="zh-HK" sz="1800" dirty="0">
                <a:solidFill>
                  <a:srgbClr val="002060"/>
                </a:solidFill>
                <a:latin typeface="Calibri"/>
                <a:ea typeface="Heiti TC Light"/>
                <a:cs typeface="Calibri"/>
              </a:rPr>
              <a:t>Sources of income are:</a:t>
            </a:r>
          </a:p>
          <a:p>
            <a:pPr defTabSz="457189"/>
            <a:r>
              <a:rPr lang="en-US" altLang="zh-HK" sz="1800" dirty="0">
                <a:solidFill>
                  <a:srgbClr val="002060"/>
                </a:solidFill>
                <a:latin typeface="Calibri"/>
                <a:ea typeface="Heiti TC Light"/>
                <a:cs typeface="Calibri"/>
              </a:rPr>
              <a:t>a. </a:t>
            </a:r>
            <a:r>
              <a:rPr lang="zh-TW" altLang="en-US" sz="1800" dirty="0">
                <a:solidFill>
                  <a:srgbClr val="002060"/>
                </a:solidFill>
                <a:latin typeface="Calibri"/>
                <a:ea typeface="Heiti TC Light"/>
                <a:cs typeface="Calibri"/>
              </a:rPr>
              <a:t>獨家代理產品的零售利潤 </a:t>
            </a:r>
            <a:r>
              <a:rPr lang="en-US" altLang="zh-TW" sz="1800" dirty="0">
                <a:solidFill>
                  <a:srgbClr val="002060"/>
                </a:solidFill>
                <a:latin typeface="Calibri"/>
                <a:ea typeface="Heiti TC Light"/>
                <a:cs typeface="Calibri"/>
              </a:rPr>
              <a:t>~ 30% ($) </a:t>
            </a:r>
            <a:r>
              <a:rPr lang="en-US" altLang="zh-HK" sz="1800" dirty="0">
                <a:solidFill>
                  <a:srgbClr val="002060"/>
                </a:solidFill>
                <a:latin typeface="Calibri"/>
                <a:ea typeface="Heiti TC Light"/>
                <a:cs typeface="Calibri"/>
              </a:rPr>
              <a:t>Retail profit of exclusive products ~ 30% ($) </a:t>
            </a:r>
          </a:p>
          <a:p>
            <a:pPr defTabSz="457189"/>
            <a:r>
              <a:rPr lang="en-US" altLang="zh-HK" sz="1800" dirty="0">
                <a:solidFill>
                  <a:srgbClr val="002060"/>
                </a:solidFill>
                <a:latin typeface="Calibri"/>
                <a:ea typeface="Heiti TC Light"/>
                <a:cs typeface="Calibri"/>
              </a:rPr>
              <a:t>b. </a:t>
            </a:r>
            <a:r>
              <a:rPr lang="zh-TW" altLang="en-US" sz="1800" dirty="0">
                <a:solidFill>
                  <a:srgbClr val="002060"/>
                </a:solidFill>
                <a:latin typeface="Calibri"/>
                <a:ea typeface="Heiti TC Light"/>
                <a:cs typeface="Calibri"/>
              </a:rPr>
              <a:t>產品量的佣金 </a:t>
            </a:r>
            <a:r>
              <a:rPr lang="en-US" altLang="zh-TW" sz="1800" dirty="0">
                <a:solidFill>
                  <a:srgbClr val="002060"/>
                </a:solidFill>
                <a:latin typeface="Calibri"/>
                <a:ea typeface="Heiti TC Light"/>
                <a:cs typeface="Calibri"/>
              </a:rPr>
              <a:t>(</a:t>
            </a:r>
            <a:r>
              <a:rPr lang="en-US" altLang="zh-HK" sz="1800" dirty="0">
                <a:solidFill>
                  <a:srgbClr val="002060"/>
                </a:solidFill>
                <a:latin typeface="Calibri"/>
                <a:ea typeface="Heiti TC Light"/>
                <a:cs typeface="Calibri"/>
              </a:rPr>
              <a:t>BV) Product commission</a:t>
            </a:r>
          </a:p>
          <a:p>
            <a:pPr defTabSz="457189"/>
            <a:r>
              <a:rPr lang="en-US" altLang="zh-HK" sz="1800" dirty="0">
                <a:solidFill>
                  <a:srgbClr val="002060"/>
                </a:solidFill>
                <a:latin typeface="Calibri"/>
                <a:ea typeface="Heiti TC Light"/>
                <a:cs typeface="Calibri"/>
              </a:rPr>
              <a:t>c. </a:t>
            </a:r>
            <a:r>
              <a:rPr lang="zh-TW" altLang="en-US" sz="1800" dirty="0">
                <a:solidFill>
                  <a:srgbClr val="002060"/>
                </a:solidFill>
                <a:latin typeface="Calibri"/>
                <a:ea typeface="Heiti TC Light"/>
                <a:cs typeface="Calibri"/>
              </a:rPr>
              <a:t>夥伴商店的介紹佣金 </a:t>
            </a:r>
            <a:r>
              <a:rPr lang="en-US" altLang="zh-TW" sz="1800" dirty="0">
                <a:solidFill>
                  <a:srgbClr val="002060"/>
                </a:solidFill>
                <a:latin typeface="Calibri"/>
                <a:ea typeface="Heiti TC Light"/>
                <a:cs typeface="Calibri"/>
              </a:rPr>
              <a:t>(</a:t>
            </a:r>
            <a:r>
              <a:rPr lang="en-US" altLang="zh-HK" sz="1800" dirty="0">
                <a:solidFill>
                  <a:srgbClr val="002060"/>
                </a:solidFill>
                <a:latin typeface="Calibri"/>
                <a:ea typeface="Heiti TC Light"/>
                <a:cs typeface="Calibri"/>
              </a:rPr>
              <a:t>IBV) Partner Store referral commission</a:t>
            </a:r>
          </a:p>
          <a:p>
            <a:pPr defTabSz="457189"/>
            <a:r>
              <a:rPr lang="en-US" altLang="zh-HK" sz="1800" dirty="0">
                <a:solidFill>
                  <a:srgbClr val="002060"/>
                </a:solidFill>
                <a:latin typeface="Calibri"/>
                <a:ea typeface="Heiti TC Light"/>
                <a:cs typeface="Calibri"/>
              </a:rPr>
              <a:t>d. </a:t>
            </a:r>
            <a:r>
              <a:rPr lang="zh-TW" altLang="en-US" sz="1800" dirty="0">
                <a:solidFill>
                  <a:srgbClr val="002060"/>
                </a:solidFill>
                <a:latin typeface="Calibri"/>
                <a:ea typeface="Heiti TC Light"/>
                <a:cs typeface="Calibri"/>
              </a:rPr>
              <a:t>網上下消費有 </a:t>
            </a:r>
            <a:r>
              <a:rPr lang="en-US" altLang="zh-TW" sz="1800" dirty="0">
                <a:solidFill>
                  <a:srgbClr val="002060"/>
                </a:solidFill>
                <a:latin typeface="Calibri"/>
                <a:ea typeface="Heiti TC Light"/>
                <a:cs typeface="Calibri"/>
              </a:rPr>
              <a:t>2% - 25%</a:t>
            </a:r>
            <a:r>
              <a:rPr lang="zh-TW" altLang="en-US" sz="1800" dirty="0">
                <a:solidFill>
                  <a:srgbClr val="002060"/>
                </a:solidFill>
                <a:latin typeface="Calibri"/>
                <a:ea typeface="Heiti TC Light"/>
                <a:cs typeface="Calibri"/>
              </a:rPr>
              <a:t>現金回贈</a:t>
            </a:r>
            <a:r>
              <a:rPr lang="en-US" altLang="zh-TW" sz="1800" dirty="0">
                <a:solidFill>
                  <a:srgbClr val="002060"/>
                </a:solidFill>
                <a:latin typeface="Calibri"/>
                <a:ea typeface="Heiti TC Light"/>
                <a:cs typeface="Calibri"/>
              </a:rPr>
              <a:t>($) </a:t>
            </a:r>
          </a:p>
          <a:p>
            <a:pPr defTabSz="457189"/>
            <a:r>
              <a:rPr lang="en-US" altLang="zh-HK" sz="1800" dirty="0">
                <a:solidFill>
                  <a:srgbClr val="002060"/>
                </a:solidFill>
                <a:latin typeface="Calibri"/>
                <a:ea typeface="Heiti TC Light"/>
                <a:cs typeface="Calibri"/>
              </a:rPr>
              <a:t>On/off-line shopping with 2% - 25%Cashback</a:t>
            </a:r>
          </a:p>
          <a:p>
            <a:pPr defTabSz="457189"/>
            <a:r>
              <a:rPr lang="en-US" altLang="zh-HK" sz="1800" dirty="0">
                <a:solidFill>
                  <a:srgbClr val="002060"/>
                </a:solidFill>
                <a:latin typeface="Calibri"/>
                <a:ea typeface="Heiti TC Light"/>
                <a:cs typeface="Calibri"/>
              </a:rPr>
              <a:t>e. shop.com</a:t>
            </a:r>
            <a:r>
              <a:rPr lang="zh-TW" altLang="en-US" sz="1800" dirty="0">
                <a:solidFill>
                  <a:srgbClr val="002060"/>
                </a:solidFill>
                <a:latin typeface="Calibri"/>
                <a:ea typeface="Heiti TC Light"/>
                <a:cs typeface="Calibri"/>
              </a:rPr>
              <a:t>的廣告收入 </a:t>
            </a:r>
            <a:r>
              <a:rPr lang="en-US" altLang="zh-TW" sz="1800" dirty="0">
                <a:solidFill>
                  <a:srgbClr val="002060"/>
                </a:solidFill>
                <a:latin typeface="Calibri"/>
                <a:ea typeface="Heiti TC Light"/>
                <a:cs typeface="Calibri"/>
              </a:rPr>
              <a:t>(</a:t>
            </a:r>
            <a:r>
              <a:rPr lang="en-US" altLang="zh-HK" sz="1800" dirty="0">
                <a:solidFill>
                  <a:srgbClr val="002060"/>
                </a:solidFill>
                <a:latin typeface="Calibri"/>
                <a:ea typeface="Heiti TC Light"/>
                <a:cs typeface="Calibri"/>
              </a:rPr>
              <a:t>BV, IBV) shop.com advertising revenue</a:t>
            </a:r>
          </a:p>
        </p:txBody>
      </p:sp>
      <p:pic>
        <p:nvPicPr>
          <p:cNvPr id="14" name="Picture 4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83573" y="3025196"/>
            <a:ext cx="2756150" cy="1609909"/>
          </a:xfrm>
          <a:prstGeom prst="rect">
            <a:avLst/>
          </a:prstGeom>
        </p:spPr>
      </p:pic>
      <p:pic>
        <p:nvPicPr>
          <p:cNvPr id="17" name="圖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701" y="673073"/>
            <a:ext cx="1076460" cy="1144118"/>
          </a:xfrm>
          <a:prstGeom prst="rect">
            <a:avLst/>
          </a:prstGeom>
        </p:spPr>
      </p:pic>
      <p:pic>
        <p:nvPicPr>
          <p:cNvPr id="18" name="圖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8261" y="755108"/>
            <a:ext cx="1047650" cy="1047650"/>
          </a:xfrm>
          <a:prstGeom prst="rect">
            <a:avLst/>
          </a:prstGeom>
        </p:spPr>
      </p:pic>
      <p:pic>
        <p:nvPicPr>
          <p:cNvPr id="21"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1704" t="16141" r="24006" b="2504"/>
          <a:stretch/>
        </p:blipFill>
        <p:spPr bwMode="auto">
          <a:xfrm>
            <a:off x="7364202" y="2489800"/>
            <a:ext cx="1595228" cy="1273992"/>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 name="橢圓 21"/>
          <p:cNvSpPr/>
          <p:nvPr/>
        </p:nvSpPr>
        <p:spPr>
          <a:xfrm>
            <a:off x="7272325" y="2796309"/>
            <a:ext cx="1818167" cy="10118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latin typeface="Calibri"/>
              <a:ea typeface="Heiti TC Light"/>
              <a:cs typeface="Calibri"/>
            </a:endParaRPr>
          </a:p>
        </p:txBody>
      </p:sp>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9596" y="577937"/>
            <a:ext cx="1317284" cy="1317284"/>
          </a:xfrm>
          <a:prstGeom prst="rect">
            <a:avLst/>
          </a:prstGeom>
        </p:spPr>
      </p:pic>
      <p:pic>
        <p:nvPicPr>
          <p:cNvPr id="6" name="圖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1249" y="850369"/>
            <a:ext cx="857127" cy="857127"/>
          </a:xfrm>
          <a:prstGeom prst="rect">
            <a:avLst/>
          </a:prstGeom>
        </p:spPr>
      </p:pic>
      <p:pic>
        <p:nvPicPr>
          <p:cNvPr id="23" name="圖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561" y="673073"/>
            <a:ext cx="1047650" cy="1047650"/>
          </a:xfrm>
          <a:prstGeom prst="rect">
            <a:avLst/>
          </a:prstGeom>
        </p:spPr>
      </p:pic>
    </p:spTree>
    <p:extLst>
      <p:ext uri="{BB962C8B-B14F-4D97-AF65-F5344CB8AC3E}">
        <p14:creationId xmlns:p14="http://schemas.microsoft.com/office/powerpoint/2010/main" val="25313909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2112773" y="2459992"/>
            <a:ext cx="5145027" cy="225045"/>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4568639" cy="5143500"/>
          </a:xfrm>
          <a:prstGeom prst="rect">
            <a:avLst/>
          </a:prstGeom>
        </p:spPr>
      </p:pic>
      <p:sp>
        <p:nvSpPr>
          <p:cNvPr id="3" name="Rectangle 2"/>
          <p:cNvSpPr/>
          <p:nvPr/>
        </p:nvSpPr>
        <p:spPr>
          <a:xfrm>
            <a:off x="-8165" y="998445"/>
            <a:ext cx="4576803" cy="4145056"/>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800" dirty="0">
              <a:solidFill>
                <a:prstClr val="white"/>
              </a:solidFill>
              <a:latin typeface="Calibri"/>
              <a:ea typeface="Heiti TC Light"/>
              <a:cs typeface="Calibri"/>
            </a:endParaRPr>
          </a:p>
        </p:txBody>
      </p:sp>
      <p:sp>
        <p:nvSpPr>
          <p:cNvPr id="4" name="Rectangle 3"/>
          <p:cNvSpPr/>
          <p:nvPr/>
        </p:nvSpPr>
        <p:spPr>
          <a:xfrm>
            <a:off x="349723" y="3304050"/>
            <a:ext cx="3850137" cy="1338828"/>
          </a:xfrm>
          <a:prstGeom prst="rect">
            <a:avLst/>
          </a:prstGeom>
        </p:spPr>
        <p:txBody>
          <a:bodyPr wrap="square">
            <a:spAutoFit/>
          </a:bodyPr>
          <a:lstStyle/>
          <a:p>
            <a:pPr defTabSz="685783"/>
            <a:r>
              <a:rPr lang="zh-TW" altLang="en-US" sz="4500" cap="all" dirty="0">
                <a:solidFill>
                  <a:prstClr val="white"/>
                </a:solidFill>
                <a:latin typeface="Calibri"/>
                <a:ea typeface="Heiti TC Light"/>
                <a:cs typeface="Calibri"/>
              </a:rPr>
              <a:t>顧客成為</a:t>
            </a:r>
            <a:r>
              <a:rPr lang="zh-TW" altLang="en-US" sz="4500" cap="all" dirty="0" smtClean="0">
                <a:solidFill>
                  <a:prstClr val="white"/>
                </a:solidFill>
                <a:latin typeface="Calibri"/>
                <a:ea typeface="Heiti TC Light"/>
                <a:cs typeface="Calibri"/>
              </a:rPr>
              <a:t>夥伴</a:t>
            </a:r>
            <a:endParaRPr lang="en-US" altLang="zh-TW" sz="4500" cap="all" dirty="0" smtClean="0">
              <a:solidFill>
                <a:prstClr val="white"/>
              </a:solidFill>
              <a:latin typeface="Calibri"/>
              <a:ea typeface="Heiti TC Light"/>
              <a:cs typeface="Calibri"/>
            </a:endParaRPr>
          </a:p>
          <a:p>
            <a:pPr defTabSz="685783"/>
            <a:r>
              <a:rPr lang="en-US" sz="1800" cap="all" dirty="0">
                <a:solidFill>
                  <a:prstClr val="white"/>
                </a:solidFill>
                <a:latin typeface="Calibri"/>
                <a:ea typeface="Heiti TC Light"/>
                <a:cs typeface="Calibri"/>
              </a:rPr>
              <a:t>Create BV &amp; IBV </a:t>
            </a:r>
            <a:r>
              <a:rPr lang="en-US" sz="1800" cap="all" dirty="0" smtClean="0">
                <a:solidFill>
                  <a:prstClr val="white"/>
                </a:solidFill>
                <a:latin typeface="Calibri"/>
                <a:ea typeface="Heiti TC Light"/>
                <a:cs typeface="Calibri"/>
              </a:rPr>
              <a:t>with</a:t>
            </a:r>
            <a:endParaRPr lang="en-US" altLang="zh-TW" sz="4500" cap="all" dirty="0" smtClean="0">
              <a:solidFill>
                <a:prstClr val="white"/>
              </a:solidFill>
              <a:latin typeface="Calibri"/>
              <a:ea typeface="Heiti TC Light"/>
              <a:cs typeface="Calibri"/>
            </a:endParaRPr>
          </a:p>
          <a:p>
            <a:pPr defTabSz="685783"/>
            <a:r>
              <a:rPr lang="zh-HK" altLang="en-US" sz="1800" cap="all" dirty="0" smtClean="0">
                <a:solidFill>
                  <a:prstClr val="white"/>
                </a:solidFill>
                <a:latin typeface="Calibri"/>
                <a:ea typeface="Heiti TC Light"/>
                <a:cs typeface="Calibri"/>
              </a:rPr>
              <a:t>一</a:t>
            </a:r>
            <a:r>
              <a:rPr lang="zh-HK" altLang="en-US" sz="1800" cap="all" dirty="0">
                <a:solidFill>
                  <a:prstClr val="white"/>
                </a:solidFill>
                <a:latin typeface="Calibri"/>
                <a:ea typeface="Heiti TC Light"/>
                <a:cs typeface="Calibri"/>
              </a:rPr>
              <a:t>起</a:t>
            </a:r>
            <a:r>
              <a:rPr lang="zh-TW" altLang="en-US" sz="1800" cap="all" dirty="0">
                <a:solidFill>
                  <a:prstClr val="white"/>
                </a:solidFill>
                <a:latin typeface="Calibri"/>
                <a:ea typeface="Heiti TC Light"/>
                <a:cs typeface="Calibri"/>
              </a:rPr>
              <a:t>創造更多</a:t>
            </a:r>
            <a:r>
              <a:rPr lang="en-US" sz="1800" cap="all" dirty="0" smtClean="0">
                <a:solidFill>
                  <a:prstClr val="white"/>
                </a:solidFill>
                <a:latin typeface="Calibri"/>
                <a:ea typeface="Heiti TC Light"/>
                <a:cs typeface="Calibri"/>
              </a:rPr>
              <a:t>BV</a:t>
            </a:r>
            <a:r>
              <a:rPr lang="zh-TW" altLang="en-US" sz="1800" cap="all" dirty="0">
                <a:solidFill>
                  <a:prstClr val="white"/>
                </a:solidFill>
                <a:latin typeface="Calibri"/>
                <a:ea typeface="Heiti TC Light"/>
                <a:cs typeface="Calibri"/>
              </a:rPr>
              <a:t>和</a:t>
            </a:r>
            <a:r>
              <a:rPr lang="en-US" sz="1800" cap="all" dirty="0" smtClean="0">
                <a:solidFill>
                  <a:prstClr val="white"/>
                </a:solidFill>
                <a:latin typeface="Calibri"/>
                <a:ea typeface="Heiti TC Light"/>
                <a:cs typeface="Calibri"/>
              </a:rPr>
              <a:t>IBV</a:t>
            </a:r>
            <a:endParaRPr lang="en-US" altLang="zh-TW" sz="4500" cap="all" dirty="0" smtClean="0">
              <a:solidFill>
                <a:prstClr val="white"/>
              </a:solidFill>
              <a:latin typeface="Calibri"/>
              <a:ea typeface="Heiti TC Light"/>
              <a:cs typeface="Calibri"/>
            </a:endParaRPr>
          </a:p>
        </p:txBody>
      </p:sp>
      <p:sp>
        <p:nvSpPr>
          <p:cNvPr id="8" name="Rectangle 7"/>
          <p:cNvSpPr/>
          <p:nvPr/>
        </p:nvSpPr>
        <p:spPr>
          <a:xfrm>
            <a:off x="4685286" y="86658"/>
            <a:ext cx="4444235" cy="1823574"/>
          </a:xfrm>
          <a:prstGeom prst="rect">
            <a:avLst/>
          </a:prstGeom>
        </p:spPr>
        <p:txBody>
          <a:bodyPr wrap="square" lIns="68579" tIns="34289" rIns="68579" bIns="34289">
            <a:spAutoFit/>
          </a:bodyPr>
          <a:lstStyle/>
          <a:p>
            <a:pPr marL="0" lvl="1" defTabSz="685783"/>
            <a:r>
              <a:rPr lang="zh-TW" altLang="en-US" sz="1900" b="1" dirty="0">
                <a:solidFill>
                  <a:srgbClr val="44546A">
                    <a:lumMod val="50000"/>
                  </a:srgbClr>
                </a:solidFill>
                <a:latin typeface="Calibri"/>
                <a:ea typeface="Heiti TC Light"/>
                <a:cs typeface="Calibri"/>
              </a:rPr>
              <a:t>找出</a:t>
            </a:r>
            <a:r>
              <a:rPr lang="en-US" altLang="zh-TW" sz="1900" b="1" dirty="0">
                <a:solidFill>
                  <a:srgbClr val="FF0000"/>
                </a:solidFill>
                <a:latin typeface="Calibri"/>
                <a:ea typeface="Heiti TC Light"/>
                <a:cs typeface="Calibri"/>
              </a:rPr>
              <a:t>10</a:t>
            </a:r>
            <a:r>
              <a:rPr lang="zh-TW" altLang="en-US" sz="1900" b="1" dirty="0">
                <a:solidFill>
                  <a:srgbClr val="FF0000"/>
                </a:solidFill>
                <a:latin typeface="Calibri"/>
                <a:ea typeface="Heiti TC Light"/>
                <a:cs typeface="Calibri"/>
              </a:rPr>
              <a:t>至</a:t>
            </a:r>
            <a:r>
              <a:rPr lang="en-US" altLang="zh-TW" sz="1900" b="1" dirty="0">
                <a:solidFill>
                  <a:srgbClr val="FF0000"/>
                </a:solidFill>
                <a:latin typeface="Calibri"/>
                <a:ea typeface="Heiti TC Light"/>
                <a:cs typeface="Calibri"/>
              </a:rPr>
              <a:t>15</a:t>
            </a:r>
            <a:r>
              <a:rPr lang="zh-TW" altLang="en-US" sz="1900" b="1" dirty="0">
                <a:solidFill>
                  <a:srgbClr val="44546A">
                    <a:lumMod val="50000"/>
                  </a:srgbClr>
                </a:solidFill>
                <a:latin typeface="Calibri"/>
                <a:ea typeface="Heiti TC Light"/>
                <a:cs typeface="Calibri"/>
              </a:rPr>
              <a:t>名顧客來改變其消費習慣，以符合步驟</a:t>
            </a:r>
            <a:r>
              <a:rPr lang="en-US" altLang="zh-TW" sz="1900" b="1" dirty="0">
                <a:solidFill>
                  <a:srgbClr val="44546A">
                    <a:lumMod val="50000"/>
                  </a:srgbClr>
                </a:solidFill>
                <a:latin typeface="Calibri"/>
                <a:ea typeface="Heiti TC Light"/>
                <a:cs typeface="Calibri"/>
              </a:rPr>
              <a:t>1</a:t>
            </a:r>
            <a:r>
              <a:rPr lang="zh-TW" altLang="en-US" sz="1900" b="1" dirty="0">
                <a:solidFill>
                  <a:srgbClr val="44546A">
                    <a:lumMod val="50000"/>
                  </a:srgbClr>
                </a:solidFill>
                <a:latin typeface="Calibri"/>
                <a:ea typeface="Heiti TC Light"/>
                <a:cs typeface="Calibri"/>
              </a:rPr>
              <a:t>與</a:t>
            </a:r>
            <a:r>
              <a:rPr lang="en-US" altLang="zh-TW" sz="1900" b="1" dirty="0">
                <a:solidFill>
                  <a:srgbClr val="44546A">
                    <a:lumMod val="50000"/>
                  </a:srgbClr>
                </a:solidFill>
                <a:latin typeface="Calibri"/>
                <a:ea typeface="Heiti TC Light"/>
                <a:cs typeface="Calibri"/>
              </a:rPr>
              <a:t>2</a:t>
            </a:r>
            <a:r>
              <a:rPr lang="zh-TW" altLang="en-US" sz="1900" b="1" dirty="0">
                <a:solidFill>
                  <a:srgbClr val="44546A">
                    <a:lumMod val="50000"/>
                  </a:srgbClr>
                </a:solidFill>
                <a:latin typeface="Calibri"/>
                <a:ea typeface="Heiti TC Light"/>
                <a:cs typeface="Calibri"/>
              </a:rPr>
              <a:t>的要求，與他們建立夥伴關</a:t>
            </a:r>
            <a:r>
              <a:rPr lang="zh-TW" altLang="en-US" sz="1900" b="1" dirty="0" smtClean="0">
                <a:solidFill>
                  <a:srgbClr val="44546A">
                    <a:lumMod val="50000"/>
                  </a:srgbClr>
                </a:solidFill>
                <a:latin typeface="Calibri"/>
                <a:ea typeface="Heiti TC Light"/>
                <a:cs typeface="Calibri"/>
              </a:rPr>
              <a:t>係</a:t>
            </a:r>
            <a:r>
              <a:rPr lang="en-US" altLang="zh-TW" sz="1900" b="1" dirty="0" smtClean="0">
                <a:solidFill>
                  <a:srgbClr val="44546A">
                    <a:lumMod val="50000"/>
                  </a:srgbClr>
                </a:solidFill>
                <a:latin typeface="Calibri"/>
                <a:ea typeface="Heiti TC Light"/>
                <a:cs typeface="Calibri"/>
              </a:rPr>
              <a:t>(</a:t>
            </a:r>
            <a:r>
              <a:rPr lang="zh-TW" altLang="en-US" sz="1900" b="1" dirty="0" smtClean="0">
                <a:solidFill>
                  <a:srgbClr val="44546A">
                    <a:lumMod val="50000"/>
                  </a:srgbClr>
                </a:solidFill>
                <a:latin typeface="Calibri"/>
                <a:ea typeface="Heiti TC Light"/>
                <a:cs typeface="Calibri"/>
              </a:rPr>
              <a:t>超連鎖™店主</a:t>
            </a:r>
            <a:r>
              <a:rPr lang="en-US" altLang="zh-TW" sz="1900" b="1" dirty="0">
                <a:solidFill>
                  <a:srgbClr val="44546A">
                    <a:lumMod val="50000"/>
                  </a:srgbClr>
                </a:solidFill>
                <a:latin typeface="Calibri"/>
                <a:ea typeface="Heiti TC Light"/>
                <a:cs typeface="Calibri"/>
              </a:rPr>
              <a:t>)</a:t>
            </a:r>
            <a:r>
              <a:rPr lang="zh-TW" altLang="en-US" sz="1900" b="1" dirty="0" smtClean="0">
                <a:solidFill>
                  <a:srgbClr val="44546A">
                    <a:lumMod val="50000"/>
                  </a:srgbClr>
                </a:solidFill>
                <a:latin typeface="Calibri"/>
                <a:ea typeface="Heiti TC Light"/>
                <a:cs typeface="Calibri"/>
              </a:rPr>
              <a:t>。</a:t>
            </a:r>
            <a:r>
              <a:rPr lang="en-US" sz="1900" b="1" dirty="0">
                <a:solidFill>
                  <a:srgbClr val="44546A">
                    <a:lumMod val="50000"/>
                  </a:srgbClr>
                </a:solidFill>
                <a:latin typeface="Calibri"/>
                <a:ea typeface="Heiti TC Light"/>
                <a:cs typeface="Calibri"/>
              </a:rPr>
              <a:t>Identify  </a:t>
            </a:r>
            <a:r>
              <a:rPr lang="en-US" sz="1900" b="1" dirty="0">
                <a:solidFill>
                  <a:srgbClr val="FF0000"/>
                </a:solidFill>
                <a:latin typeface="Calibri"/>
                <a:ea typeface="Heiti TC Light"/>
                <a:cs typeface="Calibri"/>
              </a:rPr>
              <a:t>10-15</a:t>
            </a:r>
            <a:r>
              <a:rPr lang="en-US" sz="1900" b="1" dirty="0">
                <a:solidFill>
                  <a:srgbClr val="44546A">
                    <a:lumMod val="50000"/>
                  </a:srgbClr>
                </a:solidFill>
                <a:latin typeface="Calibri"/>
                <a:ea typeface="Heiti TC Light"/>
                <a:cs typeface="Calibri"/>
              </a:rPr>
              <a:t> individuals and build relationships to create lifetime value in customers or future business partners (UFOs</a:t>
            </a:r>
            <a:r>
              <a:rPr lang="en-US" sz="1900" b="1" dirty="0" smtClean="0">
                <a:solidFill>
                  <a:srgbClr val="44546A">
                    <a:lumMod val="50000"/>
                  </a:srgbClr>
                </a:solidFill>
                <a:latin typeface="Calibri"/>
                <a:ea typeface="Heiti TC Light"/>
                <a:cs typeface="Calibri"/>
              </a:rPr>
              <a:t>).</a:t>
            </a:r>
            <a:endParaRPr lang="en-US" sz="1900" b="1" dirty="0">
              <a:solidFill>
                <a:srgbClr val="44546A">
                  <a:lumMod val="50000"/>
                </a:srgbClr>
              </a:solidFill>
              <a:latin typeface="Calibri"/>
              <a:ea typeface="Heiti TC Light"/>
              <a:cs typeface="Calibri"/>
            </a:endParaRPr>
          </a:p>
        </p:txBody>
      </p:sp>
      <p:grpSp>
        <p:nvGrpSpPr>
          <p:cNvPr id="9" name="Group 8"/>
          <p:cNvGrpSpPr/>
          <p:nvPr/>
        </p:nvGrpSpPr>
        <p:grpSpPr>
          <a:xfrm>
            <a:off x="4767242" y="1897957"/>
            <a:ext cx="4362279" cy="1155340"/>
            <a:chOff x="6436424" y="2303813"/>
            <a:chExt cx="5816372" cy="1178952"/>
          </a:xfrm>
        </p:grpSpPr>
        <p:sp>
          <p:nvSpPr>
            <p:cNvPr id="10" name="Rounded Rectangle 9"/>
            <p:cNvSpPr/>
            <p:nvPr/>
          </p:nvSpPr>
          <p:spPr>
            <a:xfrm>
              <a:off x="6436424" y="2303813"/>
              <a:ext cx="5816372" cy="888436"/>
            </a:xfrm>
            <a:prstGeom prst="roundRect">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11" name="Oval 10"/>
            <p:cNvSpPr/>
            <p:nvPr/>
          </p:nvSpPr>
          <p:spPr>
            <a:xfrm>
              <a:off x="6564255" y="2532081"/>
              <a:ext cx="486889" cy="4621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12" name="Rectangle 11"/>
            <p:cNvSpPr/>
            <p:nvPr/>
          </p:nvSpPr>
          <p:spPr>
            <a:xfrm>
              <a:off x="7040529" y="2320718"/>
              <a:ext cx="5042932" cy="1162047"/>
            </a:xfrm>
            <a:prstGeom prst="rect">
              <a:avLst/>
            </a:prstGeom>
          </p:spPr>
          <p:txBody>
            <a:bodyPr wrap="square">
              <a:spAutoFit/>
            </a:bodyPr>
            <a:lstStyle/>
            <a:p>
              <a:pPr defTabSz="685783"/>
              <a:r>
                <a:rPr lang="zh-TW" altLang="en-US" sz="1800" dirty="0" smtClean="0">
                  <a:solidFill>
                    <a:prstClr val="white"/>
                  </a:solidFill>
                  <a:latin typeface="Calibri"/>
                  <a:ea typeface="Heiti TC Light"/>
                  <a:cs typeface="Calibri"/>
                </a:rPr>
                <a:t>顧客購買美安品牌產品可賺取現金回贈</a:t>
              </a:r>
              <a:r>
                <a:rPr lang="en-US" altLang="zh-TW" sz="1600" dirty="0">
                  <a:solidFill>
                    <a:prstClr val="white"/>
                  </a:solidFill>
                  <a:latin typeface="Calibri"/>
                  <a:ea typeface="Heiti TC Light"/>
                  <a:cs typeface="Calibri"/>
                </a:rPr>
                <a:t>Customers get paid Cashback for purchasing the company’s exclusive brands</a:t>
              </a:r>
              <a:r>
                <a:rPr lang="en-US" altLang="zh-TW" sz="1600" dirty="0" smtClean="0">
                  <a:solidFill>
                    <a:prstClr val="white"/>
                  </a:solidFill>
                  <a:latin typeface="Calibri"/>
                  <a:ea typeface="Heiti TC Light"/>
                  <a:cs typeface="Calibri"/>
                </a:rPr>
                <a:t>.</a:t>
              </a:r>
              <a:endParaRPr lang="en-US" altLang="zh-TW" sz="1600" dirty="0">
                <a:solidFill>
                  <a:prstClr val="white"/>
                </a:solidFill>
                <a:latin typeface="Calibri"/>
                <a:ea typeface="Heiti TC Light"/>
                <a:cs typeface="Calibri"/>
              </a:endParaRPr>
            </a:p>
          </p:txBody>
        </p:sp>
        <p:sp>
          <p:nvSpPr>
            <p:cNvPr id="13" name="Chevron 12"/>
            <p:cNvSpPr/>
            <p:nvPr/>
          </p:nvSpPr>
          <p:spPr>
            <a:xfrm>
              <a:off x="6693399" y="2633402"/>
              <a:ext cx="228600" cy="259504"/>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black"/>
                </a:solidFill>
                <a:latin typeface="Calibri"/>
                <a:ea typeface="Heiti TC Light"/>
                <a:cs typeface="Calibri"/>
              </a:endParaRPr>
            </a:p>
          </p:txBody>
        </p:sp>
      </p:grpSp>
      <p:grpSp>
        <p:nvGrpSpPr>
          <p:cNvPr id="14" name="Group 13"/>
          <p:cNvGrpSpPr/>
          <p:nvPr/>
        </p:nvGrpSpPr>
        <p:grpSpPr>
          <a:xfrm>
            <a:off x="4797809" y="2892624"/>
            <a:ext cx="4331712" cy="1384995"/>
            <a:chOff x="6433702" y="3234393"/>
            <a:chExt cx="5775616" cy="1124730"/>
          </a:xfrm>
        </p:grpSpPr>
        <p:sp>
          <p:nvSpPr>
            <p:cNvPr id="15" name="Rounded Rectangle 14"/>
            <p:cNvSpPr/>
            <p:nvPr/>
          </p:nvSpPr>
          <p:spPr>
            <a:xfrm>
              <a:off x="6433702" y="3261385"/>
              <a:ext cx="5775616" cy="850740"/>
            </a:xfrm>
            <a:prstGeom prst="roundRect">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16" name="Oval 15"/>
            <p:cNvSpPr/>
            <p:nvPr/>
          </p:nvSpPr>
          <p:spPr>
            <a:xfrm>
              <a:off x="6579699" y="3452500"/>
              <a:ext cx="644395" cy="4621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17" name="Rectangle 16"/>
            <p:cNvSpPr/>
            <p:nvPr/>
          </p:nvSpPr>
          <p:spPr>
            <a:xfrm>
              <a:off x="7109793" y="3234393"/>
              <a:ext cx="5070575" cy="1124730"/>
            </a:xfrm>
            <a:prstGeom prst="rect">
              <a:avLst/>
            </a:prstGeom>
          </p:spPr>
          <p:txBody>
            <a:bodyPr wrap="square">
              <a:spAutoFit/>
            </a:bodyPr>
            <a:lstStyle/>
            <a:p>
              <a:pPr defTabSz="685783"/>
              <a:r>
                <a:rPr lang="zh-TW" altLang="en-US" sz="1800" dirty="0" smtClean="0">
                  <a:solidFill>
                    <a:prstClr val="white"/>
                  </a:solidFill>
                  <a:latin typeface="Calibri"/>
                  <a:ea typeface="Heiti TC Light"/>
                  <a:cs typeface="Calibri"/>
                </a:rPr>
                <a:t>顧客透過你的入門網站到夥伴商店消費可賺取現金回贈</a:t>
              </a:r>
              <a:r>
                <a:rPr lang="en-US" altLang="zh-TW" sz="1600" dirty="0">
                  <a:solidFill>
                    <a:prstClr val="white"/>
                  </a:solidFill>
                  <a:latin typeface="Calibri"/>
                  <a:ea typeface="Heiti TC Light"/>
                  <a:cs typeface="Calibri"/>
                </a:rPr>
                <a:t>Customers get paid Cashback for purchasing from our partner stores through </a:t>
              </a:r>
              <a:r>
                <a:rPr lang="en-US" altLang="zh-TW" sz="1600" dirty="0" smtClean="0">
                  <a:solidFill>
                    <a:prstClr val="white"/>
                  </a:solidFill>
                  <a:latin typeface="Calibri"/>
                  <a:ea typeface="Heiti TC Light"/>
                  <a:cs typeface="Calibri"/>
                </a:rPr>
                <a:t>your site</a:t>
              </a:r>
              <a:r>
                <a:rPr lang="en-US" altLang="zh-TW" sz="1600" dirty="0">
                  <a:solidFill>
                    <a:prstClr val="white"/>
                  </a:solidFill>
                  <a:latin typeface="Calibri"/>
                  <a:ea typeface="Heiti TC Light"/>
                  <a:cs typeface="Calibri"/>
                </a:rPr>
                <a:t>.</a:t>
              </a:r>
            </a:p>
            <a:p>
              <a:pPr defTabSz="685783"/>
              <a:endParaRPr lang="en-US" sz="1600" dirty="0">
                <a:solidFill>
                  <a:prstClr val="white"/>
                </a:solidFill>
                <a:latin typeface="Calibri"/>
                <a:ea typeface="Heiti TC Light"/>
                <a:cs typeface="Calibri"/>
              </a:endParaRPr>
            </a:p>
          </p:txBody>
        </p:sp>
        <p:sp>
          <p:nvSpPr>
            <p:cNvPr id="18" name="Chevron 17"/>
            <p:cNvSpPr/>
            <p:nvPr/>
          </p:nvSpPr>
          <p:spPr>
            <a:xfrm>
              <a:off x="6794511" y="3564134"/>
              <a:ext cx="228600" cy="259504"/>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black"/>
                </a:solidFill>
                <a:latin typeface="Calibri"/>
                <a:ea typeface="Heiti TC Light"/>
                <a:cs typeface="Calibri"/>
              </a:endParaRPr>
            </a:p>
          </p:txBody>
        </p:sp>
      </p:grpSp>
      <p:grpSp>
        <p:nvGrpSpPr>
          <p:cNvPr id="19" name="Group 18"/>
          <p:cNvGrpSpPr/>
          <p:nvPr/>
        </p:nvGrpSpPr>
        <p:grpSpPr>
          <a:xfrm>
            <a:off x="4837038" y="4097150"/>
            <a:ext cx="4270770" cy="734870"/>
            <a:chOff x="6433702" y="4140114"/>
            <a:chExt cx="5694360" cy="724395"/>
          </a:xfrm>
        </p:grpSpPr>
        <p:sp>
          <p:nvSpPr>
            <p:cNvPr id="20" name="Rounded Rectangle 19"/>
            <p:cNvSpPr/>
            <p:nvPr/>
          </p:nvSpPr>
          <p:spPr>
            <a:xfrm>
              <a:off x="6433702" y="4140114"/>
              <a:ext cx="5694360" cy="724395"/>
            </a:xfrm>
            <a:prstGeom prst="roundRect">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21" name="Oval 20"/>
            <p:cNvSpPr/>
            <p:nvPr/>
          </p:nvSpPr>
          <p:spPr>
            <a:xfrm>
              <a:off x="6576978" y="4271237"/>
              <a:ext cx="486889" cy="4621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22" name="Rectangle 21"/>
            <p:cNvSpPr/>
            <p:nvPr/>
          </p:nvSpPr>
          <p:spPr>
            <a:xfrm>
              <a:off x="7158049" y="4201533"/>
              <a:ext cx="4522779" cy="364067"/>
            </a:xfrm>
            <a:prstGeom prst="rect">
              <a:avLst/>
            </a:prstGeom>
          </p:spPr>
          <p:txBody>
            <a:bodyPr wrap="square">
              <a:spAutoFit/>
            </a:bodyPr>
            <a:lstStyle/>
            <a:p>
              <a:pPr defTabSz="685783"/>
              <a:endParaRPr lang="en-US" sz="1800" dirty="0">
                <a:solidFill>
                  <a:prstClr val="white"/>
                </a:solidFill>
                <a:latin typeface="Calibri"/>
                <a:ea typeface="Heiti TC Light"/>
                <a:cs typeface="Calibri"/>
              </a:endParaRPr>
            </a:p>
          </p:txBody>
        </p:sp>
        <p:sp>
          <p:nvSpPr>
            <p:cNvPr id="23" name="Chevron 22"/>
            <p:cNvSpPr/>
            <p:nvPr/>
          </p:nvSpPr>
          <p:spPr>
            <a:xfrm>
              <a:off x="6706122" y="4372559"/>
              <a:ext cx="228600" cy="259504"/>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black"/>
                </a:solidFill>
                <a:latin typeface="Calibri"/>
                <a:ea typeface="Heiti TC Light"/>
                <a:cs typeface="Calibri"/>
              </a:endParaRPr>
            </a:p>
          </p:txBody>
        </p:sp>
      </p:grpSp>
      <p:sp>
        <p:nvSpPr>
          <p:cNvPr id="5" name="矩形 4"/>
          <p:cNvSpPr/>
          <p:nvPr/>
        </p:nvSpPr>
        <p:spPr>
          <a:xfrm>
            <a:off x="5516669" y="4124134"/>
            <a:ext cx="2789295" cy="707886"/>
          </a:xfrm>
          <a:prstGeom prst="rect">
            <a:avLst/>
          </a:prstGeom>
        </p:spPr>
        <p:txBody>
          <a:bodyPr wrap="none">
            <a:spAutoFit/>
          </a:bodyPr>
          <a:lstStyle/>
          <a:p>
            <a:pPr defTabSz="457189"/>
            <a:r>
              <a:rPr lang="zh-HK" altLang="en-US" sz="2000" dirty="0">
                <a:solidFill>
                  <a:prstClr val="white"/>
                </a:solidFill>
                <a:latin typeface="Calibri"/>
                <a:ea typeface="Heiti TC Light"/>
                <a:cs typeface="Calibri"/>
              </a:rPr>
              <a:t>賺取真正的持續收</a:t>
            </a:r>
            <a:r>
              <a:rPr lang="zh-HK" altLang="en-US" sz="2000" dirty="0" smtClean="0">
                <a:solidFill>
                  <a:prstClr val="white"/>
                </a:solidFill>
                <a:latin typeface="Calibri"/>
                <a:ea typeface="Heiti TC Light"/>
                <a:cs typeface="Calibri"/>
              </a:rPr>
              <a:t>入 </a:t>
            </a:r>
            <a:endParaRPr lang="en-US" altLang="zh-HK" sz="2000" dirty="0" smtClean="0">
              <a:solidFill>
                <a:prstClr val="white"/>
              </a:solidFill>
              <a:latin typeface="Calibri"/>
              <a:ea typeface="Heiti TC Light"/>
              <a:cs typeface="Calibri"/>
            </a:endParaRPr>
          </a:p>
          <a:p>
            <a:pPr defTabSz="457189"/>
            <a:r>
              <a:rPr lang="en-US" altLang="zh-HK" sz="2000" dirty="0" smtClean="0">
                <a:solidFill>
                  <a:prstClr val="white"/>
                </a:solidFill>
                <a:latin typeface="Calibri"/>
                <a:ea typeface="Heiti TC Light"/>
                <a:cs typeface="Calibri"/>
              </a:rPr>
              <a:t>Earn the ongoing income</a:t>
            </a:r>
            <a:endParaRPr lang="zh-HK" altLang="en-US" sz="2000" dirty="0">
              <a:solidFill>
                <a:prstClr val="white"/>
              </a:solidFill>
              <a:latin typeface="Calibri"/>
              <a:ea typeface="Heiti TC Light"/>
              <a:cs typeface="Calibri"/>
            </a:endParaRPr>
          </a:p>
        </p:txBody>
      </p:sp>
      <p:sp>
        <p:nvSpPr>
          <p:cNvPr id="24" name="Rectangle 23"/>
          <p:cNvSpPr/>
          <p:nvPr/>
        </p:nvSpPr>
        <p:spPr>
          <a:xfrm>
            <a:off x="349725" y="4463472"/>
            <a:ext cx="2815845" cy="707886"/>
          </a:xfrm>
          <a:prstGeom prst="rect">
            <a:avLst/>
          </a:prstGeom>
        </p:spPr>
        <p:txBody>
          <a:bodyPr wrap="none">
            <a:spAutoFit/>
          </a:bodyPr>
          <a:lstStyle/>
          <a:p>
            <a:pPr defTabSz="685783"/>
            <a:r>
              <a:rPr lang="en-US" sz="4000" cap="all" dirty="0" smtClean="0">
                <a:solidFill>
                  <a:prstClr val="white"/>
                </a:solidFill>
                <a:latin typeface="Calibri"/>
                <a:ea typeface="Heiti TC Light"/>
                <a:cs typeface="Calibri"/>
              </a:rPr>
              <a:t>Customers</a:t>
            </a:r>
            <a:endParaRPr lang="en-US" sz="4000" cap="all" dirty="0">
              <a:solidFill>
                <a:prstClr val="white"/>
              </a:solidFill>
              <a:latin typeface="Calibri"/>
              <a:ea typeface="Heiti TC Light"/>
              <a:cs typeface="Calibri"/>
            </a:endParaRPr>
          </a:p>
        </p:txBody>
      </p:sp>
    </p:spTree>
    <p:extLst>
      <p:ext uri="{BB962C8B-B14F-4D97-AF65-F5344CB8AC3E}">
        <p14:creationId xmlns:p14="http://schemas.microsoft.com/office/powerpoint/2010/main" val="3372565168"/>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206"/>
          <p:cNvSpPr/>
          <p:nvPr/>
        </p:nvSpPr>
        <p:spPr>
          <a:xfrm>
            <a:off x="4876801" y="250082"/>
            <a:ext cx="4114800" cy="1238799"/>
          </a:xfrm>
          <a:prstGeom prst="rect">
            <a:avLst/>
          </a:prstGeom>
          <a:ln w="12700">
            <a:miter lim="400000"/>
          </a:ln>
          <a:extLst>
            <a:ext uri="{C572A759-6A51-4108-AA02-DFA0A04FC94B}">
              <ma14:wrappingTextBoxFlag xmlns:ma14="http://schemas.microsoft.com/office/mac/drawingml/2011/main" xmlns="" val="1"/>
            </a:ext>
          </a:extLst>
        </p:spPr>
        <p:txBody>
          <a:bodyPr wrap="square" lIns="34289" tIns="34289" rIns="34289" bIns="34289">
            <a:spAutoFit/>
          </a:bodyPr>
          <a:lstStyle/>
          <a:p>
            <a:pPr algn="just" defTabSz="685783"/>
            <a:r>
              <a:rPr lang="zh-TW" altLang="en-US" sz="1900" b="1" i="1" dirty="0" smtClean="0">
                <a:solidFill>
                  <a:srgbClr val="0070C0"/>
                </a:solidFill>
                <a:latin typeface="Calibri"/>
                <a:ea typeface="Heiti TC Light"/>
                <a:cs typeface="Calibri"/>
              </a:rPr>
              <a:t>在</a:t>
            </a:r>
            <a:r>
              <a:rPr lang="zh-TW" altLang="en-US" sz="1900" b="1" i="1" dirty="0">
                <a:solidFill>
                  <a:srgbClr val="0070C0"/>
                </a:solidFill>
                <a:latin typeface="Calibri"/>
                <a:ea typeface="Heiti TC Light"/>
                <a:cs typeface="Calibri"/>
              </a:rPr>
              <a:t>今天</a:t>
            </a:r>
            <a:r>
              <a:rPr lang="zh-TW" altLang="en-US" sz="1900" b="1" i="1" dirty="0" smtClean="0">
                <a:solidFill>
                  <a:srgbClr val="0070C0"/>
                </a:solidFill>
                <a:latin typeface="Calibri"/>
                <a:ea typeface="Heiti TC Light"/>
                <a:cs typeface="Calibri"/>
              </a:rPr>
              <a:t>的</a:t>
            </a:r>
            <a:r>
              <a:rPr lang="zh-TW" altLang="en-US" sz="1900" b="1" i="1" dirty="0">
                <a:solidFill>
                  <a:srgbClr val="0070C0"/>
                </a:solidFill>
                <a:latin typeface="Calibri"/>
                <a:ea typeface="Heiti TC Light"/>
                <a:cs typeface="Calibri"/>
              </a:rPr>
              <a:t>銀行</a:t>
            </a:r>
            <a:r>
              <a:rPr lang="zh-TW" altLang="en-US" sz="1900" b="1" i="1" dirty="0" smtClean="0">
                <a:solidFill>
                  <a:srgbClr val="0070C0"/>
                </a:solidFill>
                <a:latin typeface="Calibri"/>
                <a:ea typeface="Heiti TC Light"/>
                <a:cs typeface="Calibri"/>
              </a:rPr>
              <a:t>匯率下，你有這麼多現金作出投資嗎？</a:t>
            </a:r>
            <a:r>
              <a:rPr lang="en-US" altLang="zh-TW" sz="1900" b="1" i="1" dirty="0">
                <a:solidFill>
                  <a:srgbClr val="0070C0"/>
                </a:solidFill>
                <a:latin typeface="Calibri"/>
                <a:ea typeface="Heiti TC Light"/>
                <a:cs typeface="Calibri"/>
              </a:rPr>
              <a:t>Will you have this cash invested in the bank at today’s rates ?</a:t>
            </a:r>
          </a:p>
          <a:p>
            <a:pPr algn="just" defTabSz="685783"/>
            <a:endParaRPr sz="1900" b="1" i="1" dirty="0">
              <a:solidFill>
                <a:srgbClr val="0070C0"/>
              </a:solidFill>
              <a:latin typeface="Calibri"/>
              <a:ea typeface="Heiti TC Light"/>
              <a:cs typeface="Calibri"/>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4554941" cy="5143500"/>
          </a:xfrm>
          <a:prstGeom prst="rect">
            <a:avLst/>
          </a:prstGeom>
        </p:spPr>
      </p:pic>
      <p:sp>
        <p:nvSpPr>
          <p:cNvPr id="7" name="Isosceles Triangle 6"/>
          <p:cNvSpPr/>
          <p:nvPr/>
        </p:nvSpPr>
        <p:spPr>
          <a:xfrm rot="16200000">
            <a:off x="4314400" y="285997"/>
            <a:ext cx="255896" cy="225188"/>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latin typeface="Calibri"/>
              <a:ea typeface="Heiti TC Light"/>
              <a:cs typeface="Calibri"/>
            </a:endParaRPr>
          </a:p>
        </p:txBody>
      </p:sp>
      <p:sp>
        <p:nvSpPr>
          <p:cNvPr id="8" name="Rectangle 7"/>
          <p:cNvSpPr/>
          <p:nvPr/>
        </p:nvSpPr>
        <p:spPr>
          <a:xfrm>
            <a:off x="1" y="2977116"/>
            <a:ext cx="4554941" cy="1977656"/>
          </a:xfrm>
          <a:prstGeom prst="rect">
            <a:avLst/>
          </a:prstGeom>
          <a:solidFill>
            <a:srgbClr val="0070C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zh-TW" altLang="en-US" sz="2400" dirty="0" smtClean="0">
                <a:solidFill>
                  <a:prstClr val="white"/>
                </a:solidFill>
                <a:latin typeface="Calibri"/>
                <a:ea typeface="Heiti TC Light"/>
                <a:cs typeface="Calibri"/>
              </a:rPr>
              <a:t>超連鎖™收入</a:t>
            </a:r>
            <a:endParaRPr lang="en-US" altLang="zh-TW" sz="2400" dirty="0" smtClean="0">
              <a:solidFill>
                <a:prstClr val="white"/>
              </a:solidFill>
              <a:latin typeface="Calibri"/>
              <a:ea typeface="Heiti TC Light"/>
              <a:cs typeface="Calibri"/>
            </a:endParaRPr>
          </a:p>
          <a:p>
            <a:pPr algn="ctr" defTabSz="685783"/>
            <a:r>
              <a:rPr lang="en-US" altLang="zh-TW" sz="1900" dirty="0" err="1" smtClean="0">
                <a:solidFill>
                  <a:prstClr val="white"/>
                </a:solidFill>
                <a:latin typeface="Calibri"/>
                <a:ea typeface="Heiti TC Light"/>
                <a:cs typeface="Calibri"/>
              </a:rPr>
              <a:t>UnFranchise</a:t>
            </a:r>
            <a:r>
              <a:rPr lang="en-US" altLang="zh-TW" sz="1900" dirty="0">
                <a:solidFill>
                  <a:prstClr val="white"/>
                </a:solidFill>
                <a:latin typeface="Calibri"/>
                <a:ea typeface="Heiti TC Light"/>
                <a:cs typeface="Calibri"/>
              </a:rPr>
              <a:t>™ Income </a:t>
            </a:r>
            <a:endParaRPr lang="en-US" altLang="zh-TW" sz="1900" dirty="0" smtClean="0">
              <a:solidFill>
                <a:prstClr val="white"/>
              </a:solidFill>
              <a:latin typeface="Calibri"/>
              <a:ea typeface="Heiti TC Light"/>
              <a:cs typeface="Calibri"/>
            </a:endParaRPr>
          </a:p>
          <a:p>
            <a:pPr algn="ctr" defTabSz="685783"/>
            <a:r>
              <a:rPr lang="en-US" sz="3000" dirty="0" smtClean="0">
                <a:solidFill>
                  <a:prstClr val="white"/>
                </a:solidFill>
                <a:latin typeface="Calibri"/>
                <a:ea typeface="Heiti TC Light"/>
                <a:cs typeface="Calibri"/>
              </a:rPr>
              <a:t>vs</a:t>
            </a:r>
            <a:r>
              <a:rPr lang="en-US" sz="3000" dirty="0">
                <a:solidFill>
                  <a:prstClr val="white"/>
                </a:solidFill>
                <a:latin typeface="Calibri"/>
                <a:ea typeface="Heiti TC Light"/>
                <a:cs typeface="Calibri"/>
              </a:rPr>
              <a:t>. </a:t>
            </a:r>
            <a:br>
              <a:rPr lang="en-US" sz="3000" dirty="0">
                <a:solidFill>
                  <a:prstClr val="white"/>
                </a:solidFill>
                <a:latin typeface="Calibri"/>
                <a:ea typeface="Heiti TC Light"/>
                <a:cs typeface="Calibri"/>
              </a:rPr>
            </a:br>
            <a:r>
              <a:rPr lang="en-US" altLang="zh-TW" sz="2400" dirty="0" smtClean="0">
                <a:solidFill>
                  <a:prstClr val="white"/>
                </a:solidFill>
                <a:latin typeface="Calibri"/>
                <a:ea typeface="Heiti TC Light"/>
                <a:cs typeface="Calibri"/>
              </a:rPr>
              <a:t>4%</a:t>
            </a:r>
            <a:r>
              <a:rPr lang="zh-TW" altLang="en-US" sz="2400" dirty="0" smtClean="0">
                <a:solidFill>
                  <a:prstClr val="white"/>
                </a:solidFill>
                <a:latin typeface="Calibri"/>
                <a:ea typeface="Heiti TC Light"/>
                <a:cs typeface="Calibri"/>
              </a:rPr>
              <a:t>的投資法則</a:t>
            </a:r>
            <a:endParaRPr lang="en-US" altLang="zh-TW" sz="2400" dirty="0">
              <a:solidFill>
                <a:prstClr val="white"/>
              </a:solidFill>
              <a:latin typeface="Calibri"/>
              <a:ea typeface="Heiti TC Light"/>
              <a:cs typeface="Calibri"/>
            </a:endParaRPr>
          </a:p>
          <a:p>
            <a:pPr algn="ctr" defTabSz="685783"/>
            <a:r>
              <a:rPr lang="en-US" altLang="zh-TW" sz="1900" dirty="0">
                <a:solidFill>
                  <a:prstClr val="white"/>
                </a:solidFill>
                <a:latin typeface="Calibri"/>
                <a:ea typeface="Heiti TC Light"/>
                <a:cs typeface="Calibri"/>
              </a:rPr>
              <a:t>The 4% Rule </a:t>
            </a:r>
            <a:r>
              <a:rPr lang="en-US" altLang="zh-TW" sz="1900" dirty="0" smtClean="0">
                <a:solidFill>
                  <a:prstClr val="white"/>
                </a:solidFill>
                <a:latin typeface="Calibri"/>
                <a:ea typeface="Heiti TC Light"/>
                <a:cs typeface="Calibri"/>
              </a:rPr>
              <a:t>Investment</a:t>
            </a:r>
            <a:endParaRPr lang="en-US" altLang="zh-TW" sz="1900" dirty="0">
              <a:solidFill>
                <a:prstClr val="white"/>
              </a:solidFill>
              <a:latin typeface="Calibri"/>
              <a:ea typeface="Heiti TC Light"/>
              <a:cs typeface="Calibri"/>
            </a:endParaRPr>
          </a:p>
        </p:txBody>
      </p:sp>
      <p:graphicFrame>
        <p:nvGraphicFramePr>
          <p:cNvPr id="9" name="Table 8"/>
          <p:cNvGraphicFramePr>
            <a:graphicFrameLocks noGrp="1"/>
          </p:cNvGraphicFramePr>
          <p:nvPr>
            <p:extLst>
              <p:ext uri="{D42A27DB-BD31-4B8C-83A1-F6EECF244321}">
                <p14:modId xmlns:p14="http://schemas.microsoft.com/office/powerpoint/2010/main" val="742081733"/>
              </p:ext>
            </p:extLst>
          </p:nvPr>
        </p:nvGraphicFramePr>
        <p:xfrm>
          <a:off x="4943902" y="1307804"/>
          <a:ext cx="3951028" cy="3411102"/>
        </p:xfrm>
        <a:graphic>
          <a:graphicData uri="http://schemas.openxmlformats.org/drawingml/2006/table">
            <a:tbl>
              <a:tblPr firstRow="1" bandRow="1">
                <a:tableStyleId>{BC89EF96-8CEA-46FF-86C4-4CE0E7609802}</a:tableStyleId>
              </a:tblPr>
              <a:tblGrid>
                <a:gridCol w="1975514"/>
                <a:gridCol w="1975514"/>
              </a:tblGrid>
              <a:tr h="698749">
                <a:tc>
                  <a:txBody>
                    <a:bodyPr/>
                    <a:lstStyle/>
                    <a:p>
                      <a:pPr algn="ctr"/>
                      <a:r>
                        <a:rPr lang="zh-TW" altLang="en-US" sz="1500" b="0" dirty="0" smtClean="0">
                          <a:solidFill>
                            <a:schemeClr val="bg1"/>
                          </a:solidFill>
                          <a:latin typeface="Century Gothic" panose="020B0502020202020204" pitchFamily="34" charset="0"/>
                        </a:rPr>
                        <a:t>超連鎖™永續收入</a:t>
                      </a:r>
                      <a:r>
                        <a:rPr lang="en-US" altLang="zh-TW" sz="1500" b="0" dirty="0" err="1" smtClean="0">
                          <a:solidFill>
                            <a:schemeClr val="bg1"/>
                          </a:solidFill>
                          <a:latin typeface="+mn-lt"/>
                        </a:rPr>
                        <a:t>UnFranchise</a:t>
                      </a:r>
                      <a:r>
                        <a:rPr lang="en-US" altLang="zh-TW" sz="1500" b="0" dirty="0" smtClean="0">
                          <a:solidFill>
                            <a:schemeClr val="bg1"/>
                          </a:solidFill>
                          <a:latin typeface="+mn-lt"/>
                        </a:rPr>
                        <a:t>™ Ongoing Income </a:t>
                      </a:r>
                    </a:p>
                  </a:txBody>
                  <a:tcPr marL="68580" marR="68580" marT="34290" marB="34290">
                    <a:solidFill>
                      <a:schemeClr val="tx2"/>
                    </a:solidFill>
                  </a:tcPr>
                </a:tc>
                <a:tc>
                  <a:txBody>
                    <a:bodyPr/>
                    <a:lstStyle/>
                    <a:p>
                      <a:pPr algn="ctr"/>
                      <a:r>
                        <a:rPr lang="en-US" altLang="zh-TW" sz="1500" b="0" dirty="0" smtClean="0">
                          <a:solidFill>
                            <a:schemeClr val="bg1"/>
                          </a:solidFill>
                          <a:latin typeface="Century Gothic" panose="020B0502020202020204" pitchFamily="34" charset="0"/>
                        </a:rPr>
                        <a:t>4%</a:t>
                      </a:r>
                      <a:r>
                        <a:rPr lang="zh-TW" altLang="en-US" sz="1500" b="0" dirty="0" smtClean="0">
                          <a:solidFill>
                            <a:schemeClr val="bg1"/>
                          </a:solidFill>
                          <a:latin typeface="Century Gothic" panose="020B0502020202020204" pitchFamily="34" charset="0"/>
                        </a:rPr>
                        <a:t>的投資法則</a:t>
                      </a:r>
                      <a:endParaRPr lang="en-US" altLang="zh-TW" sz="1500" b="0" dirty="0" smtClean="0">
                        <a:solidFill>
                          <a:schemeClr val="bg1"/>
                        </a:solidFill>
                        <a:latin typeface="Century Gothic" panose="020B0502020202020204" pitchFamily="34" charset="0"/>
                      </a:endParaRPr>
                    </a:p>
                    <a:p>
                      <a:pPr algn="ctr"/>
                      <a:r>
                        <a:rPr lang="en-US" altLang="zh-TW" sz="1500" b="0" dirty="0" smtClean="0">
                          <a:solidFill>
                            <a:schemeClr val="bg1"/>
                          </a:solidFill>
                          <a:latin typeface="+mn-lt"/>
                        </a:rPr>
                        <a:t>The 4% Rule Investment</a:t>
                      </a:r>
                    </a:p>
                  </a:txBody>
                  <a:tcPr marL="68580" marR="68580" marT="34290" marB="34290">
                    <a:solidFill>
                      <a:schemeClr val="tx2"/>
                    </a:solidFill>
                  </a:tcPr>
                </a:tc>
              </a:tr>
              <a:tr h="62865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smtClean="0">
                          <a:solidFill>
                            <a:schemeClr val="tx1">
                              <a:lumMod val="75000"/>
                            </a:schemeClr>
                          </a:solidFill>
                          <a:latin typeface="+mn-lt"/>
                        </a:rPr>
                        <a:t>$4,600 / </a:t>
                      </a:r>
                      <a:r>
                        <a:rPr lang="zh-TW" altLang="en-US" sz="1400" b="0" dirty="0" smtClean="0">
                          <a:solidFill>
                            <a:schemeClr val="tx1">
                              <a:lumMod val="75000"/>
                            </a:schemeClr>
                          </a:solidFill>
                          <a:latin typeface="+mn-lt"/>
                        </a:rPr>
                        <a:t>月</a:t>
                      </a:r>
                      <a:r>
                        <a:rPr lang="en-US" altLang="zh-TW" sz="1400" b="0" dirty="0" smtClean="0">
                          <a:solidFill>
                            <a:schemeClr val="tx1">
                              <a:lumMod val="75000"/>
                            </a:schemeClr>
                          </a:solidFill>
                          <a:latin typeface="+mn-lt"/>
                        </a:rPr>
                        <a:t>month</a:t>
                      </a:r>
                      <a:r>
                        <a:rPr lang="en-US" sz="1400" b="0" dirty="0" smtClean="0">
                          <a:solidFill>
                            <a:schemeClr val="tx1">
                              <a:lumMod val="75000"/>
                            </a:schemeClr>
                          </a:solidFill>
                          <a:latin typeface="+mn-lt"/>
                        </a:rPr>
                        <a:t/>
                      </a:r>
                      <a:br>
                        <a:rPr lang="en-US" sz="1400" b="0" dirty="0" smtClean="0">
                          <a:solidFill>
                            <a:schemeClr val="tx1">
                              <a:lumMod val="75000"/>
                            </a:schemeClr>
                          </a:solidFill>
                          <a:latin typeface="+mn-lt"/>
                        </a:rPr>
                      </a:br>
                      <a:r>
                        <a:rPr lang="en-US" sz="1100" b="0" dirty="0" smtClean="0">
                          <a:solidFill>
                            <a:schemeClr val="tx1">
                              <a:lumMod val="75000"/>
                            </a:schemeClr>
                          </a:solidFill>
                          <a:latin typeface="+mn-lt"/>
                        </a:rPr>
                        <a:t>(</a:t>
                      </a:r>
                      <a:r>
                        <a:rPr lang="zh-TW" altLang="en-US" sz="1100" b="0" dirty="0" smtClean="0">
                          <a:solidFill>
                            <a:schemeClr val="tx1">
                              <a:lumMod val="75000"/>
                            </a:schemeClr>
                          </a:solidFill>
                          <a:latin typeface="+mn-lt"/>
                        </a:rPr>
                        <a:t>經理級</a:t>
                      </a:r>
                      <a:r>
                        <a:rPr lang="en-US" sz="1100" b="0" dirty="0" smtClean="0">
                          <a:solidFill>
                            <a:schemeClr val="tx1">
                              <a:lumMod val="75000"/>
                            </a:schemeClr>
                          </a:solidFill>
                          <a:latin typeface="+mn-lt"/>
                        </a:rPr>
                        <a:t>/ </a:t>
                      </a:r>
                      <a:r>
                        <a:rPr lang="zh-TW" altLang="en-US" sz="1100" b="0" dirty="0" smtClean="0">
                          <a:solidFill>
                            <a:schemeClr val="tx1">
                              <a:lumMod val="75000"/>
                            </a:schemeClr>
                          </a:solidFill>
                          <a:latin typeface="+mn-lt"/>
                        </a:rPr>
                        <a:t>主管經理級</a:t>
                      </a:r>
                      <a:r>
                        <a:rPr lang="en-US" sz="1100" b="0" dirty="0" smtClean="0">
                          <a:solidFill>
                            <a:schemeClr val="tx1">
                              <a:lumMod val="75000"/>
                            </a:schemeClr>
                          </a:solidFill>
                          <a:latin typeface="+mn-lt"/>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tx1">
                              <a:lumMod val="75000"/>
                            </a:schemeClr>
                          </a:solidFill>
                          <a:latin typeface="+mn-lt"/>
                        </a:rPr>
                        <a:t>(</a:t>
                      </a:r>
                      <a:r>
                        <a:rPr lang="en-US" altLang="zh-TW" sz="1100" b="0" dirty="0" smtClean="0">
                          <a:solidFill>
                            <a:schemeClr val="tx1">
                              <a:lumMod val="75000"/>
                            </a:schemeClr>
                          </a:solidFill>
                          <a:latin typeface="+mn-lt"/>
                        </a:rPr>
                        <a:t>EC</a:t>
                      </a:r>
                      <a:r>
                        <a:rPr lang="en-US" sz="1100" b="0" dirty="0" smtClean="0">
                          <a:solidFill>
                            <a:schemeClr val="tx1">
                              <a:lumMod val="75000"/>
                            </a:schemeClr>
                          </a:solidFill>
                          <a:latin typeface="+mn-lt"/>
                        </a:rPr>
                        <a:t>/ </a:t>
                      </a:r>
                      <a:r>
                        <a:rPr lang="en-US" altLang="zh-TW" sz="1100" b="0" dirty="0" smtClean="0">
                          <a:solidFill>
                            <a:schemeClr val="tx1">
                              <a:lumMod val="75000"/>
                            </a:schemeClr>
                          </a:solidFill>
                          <a:latin typeface="+mn-lt"/>
                        </a:rPr>
                        <a:t>MC</a:t>
                      </a:r>
                      <a:r>
                        <a:rPr lang="en-US" sz="1100" b="0" dirty="0" smtClean="0">
                          <a:solidFill>
                            <a:schemeClr val="tx1">
                              <a:lumMod val="75000"/>
                            </a:schemeClr>
                          </a:solidFill>
                          <a:latin typeface="+mn-lt"/>
                        </a:rPr>
                        <a:t>)</a:t>
                      </a:r>
                    </a:p>
                  </a:txBody>
                  <a:tcPr marL="68580" marR="68580" marT="34290" marB="34290"/>
                </a:tc>
                <a:tc>
                  <a:txBody>
                    <a:bodyPr/>
                    <a:lstStyle/>
                    <a:p>
                      <a:pPr algn="ctr"/>
                      <a:r>
                        <a:rPr lang="en-US" sz="1400" b="0" dirty="0" smtClean="0">
                          <a:solidFill>
                            <a:schemeClr val="tx1">
                              <a:lumMod val="75000"/>
                            </a:schemeClr>
                          </a:solidFill>
                          <a:latin typeface="+mn-lt"/>
                        </a:rPr>
                        <a:t>$1,380,000</a:t>
                      </a:r>
                      <a:endParaRPr lang="en-US" sz="1400" b="0" dirty="0">
                        <a:solidFill>
                          <a:schemeClr val="tx1">
                            <a:lumMod val="75000"/>
                          </a:schemeClr>
                        </a:solidFill>
                        <a:latin typeface="+mn-lt"/>
                      </a:endParaRPr>
                    </a:p>
                  </a:txBody>
                  <a:tcPr marL="68580" marR="68580" marT="34290" marB="34290"/>
                </a:tc>
              </a:tr>
              <a:tr h="50701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smtClean="0">
                          <a:solidFill>
                            <a:schemeClr val="tx1">
                              <a:lumMod val="75000"/>
                            </a:schemeClr>
                          </a:solidFill>
                          <a:latin typeface="+mn-lt"/>
                        </a:rPr>
                        <a:t>$34,500 / </a:t>
                      </a:r>
                      <a:r>
                        <a:rPr lang="zh-TW" altLang="en-US" sz="1400" b="0" dirty="0" smtClean="0">
                          <a:solidFill>
                            <a:schemeClr val="tx1">
                              <a:lumMod val="75000"/>
                            </a:schemeClr>
                          </a:solidFill>
                          <a:latin typeface="+mn-lt"/>
                        </a:rPr>
                        <a:t>月</a:t>
                      </a:r>
                      <a:r>
                        <a:rPr lang="en-US" altLang="zh-TW" sz="1400" b="0" dirty="0" smtClean="0">
                          <a:solidFill>
                            <a:schemeClr val="tx1">
                              <a:lumMod val="75000"/>
                            </a:schemeClr>
                          </a:solidFill>
                          <a:latin typeface="+mn-lt"/>
                        </a:rPr>
                        <a:t>month</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dirty="0" smtClean="0">
                          <a:solidFill>
                            <a:schemeClr val="tx1">
                              <a:lumMod val="75000"/>
                            </a:schemeClr>
                          </a:solidFill>
                          <a:latin typeface="+mn-lt"/>
                        </a:rPr>
                        <a:t>(</a:t>
                      </a:r>
                      <a:r>
                        <a:rPr lang="zh-TW" altLang="en-US" sz="1100" b="0" dirty="0" smtClean="0">
                          <a:solidFill>
                            <a:schemeClr val="tx1">
                              <a:lumMod val="75000"/>
                            </a:schemeClr>
                          </a:solidFill>
                          <a:latin typeface="+mn-lt"/>
                        </a:rPr>
                        <a:t>專業經理級</a:t>
                      </a:r>
                      <a:r>
                        <a:rPr lang="en-US" sz="1100" b="0" dirty="0" smtClean="0">
                          <a:solidFill>
                            <a:schemeClr val="tx1">
                              <a:lumMod val="75000"/>
                            </a:schemeClr>
                          </a:solidFill>
                          <a:latin typeface="+mn-lt"/>
                        </a:rPr>
                        <a:t>)(PC)</a:t>
                      </a:r>
                      <a:endParaRPr lang="en-US" sz="1400" b="0" dirty="0" smtClean="0">
                        <a:solidFill>
                          <a:schemeClr val="tx1">
                            <a:lumMod val="75000"/>
                          </a:schemeClr>
                        </a:solidFill>
                        <a:latin typeface="+mn-lt"/>
                      </a:endParaRPr>
                    </a:p>
                  </a:txBody>
                  <a:tcPr marL="68580" marR="68580" marT="34290" marB="34290">
                    <a:solidFill>
                      <a:schemeClr val="accent1">
                        <a:lumMod val="20000"/>
                        <a:lumOff val="80000"/>
                      </a:schemeClr>
                    </a:solidFill>
                  </a:tcPr>
                </a:tc>
                <a:tc>
                  <a:txBody>
                    <a:bodyPr/>
                    <a:lstStyle/>
                    <a:p>
                      <a:pPr algn="ctr"/>
                      <a:r>
                        <a:rPr lang="en-US" sz="1400" b="0" dirty="0" smtClean="0">
                          <a:solidFill>
                            <a:schemeClr val="tx1">
                              <a:lumMod val="75000"/>
                            </a:schemeClr>
                          </a:solidFill>
                          <a:latin typeface="+mn-lt"/>
                        </a:rPr>
                        <a:t>$11,040,000</a:t>
                      </a:r>
                      <a:endParaRPr lang="en-US" sz="1400" b="0" dirty="0">
                        <a:solidFill>
                          <a:schemeClr val="tx1">
                            <a:lumMod val="75000"/>
                          </a:schemeClr>
                        </a:solidFill>
                        <a:latin typeface="+mn-lt"/>
                      </a:endParaRPr>
                    </a:p>
                  </a:txBody>
                  <a:tcPr marL="68580" marR="68580" marT="34290" marB="34290">
                    <a:solidFill>
                      <a:schemeClr val="accent1">
                        <a:lumMod val="20000"/>
                        <a:lumOff val="80000"/>
                      </a:schemeClr>
                    </a:solidFill>
                  </a:tcPr>
                </a:tc>
              </a:tr>
              <a:tr h="507018">
                <a:tc>
                  <a:txBody>
                    <a:bodyPr/>
                    <a:lstStyle/>
                    <a:p>
                      <a:pPr lvl="0" algn="ctr" defTabSz="914400"/>
                      <a:r>
                        <a:rPr lang="en-US" sz="1400" b="0" dirty="0" smtClean="0">
                          <a:solidFill>
                            <a:schemeClr val="tx1">
                              <a:lumMod val="75000"/>
                            </a:schemeClr>
                          </a:solidFill>
                          <a:latin typeface="+mn-lt"/>
                        </a:rPr>
                        <a:t>$76,600 / </a:t>
                      </a:r>
                      <a:r>
                        <a:rPr lang="zh-TW" altLang="en-US" sz="1400" b="0" dirty="0" smtClean="0">
                          <a:solidFill>
                            <a:schemeClr val="tx1">
                              <a:lumMod val="75000"/>
                            </a:schemeClr>
                          </a:solidFill>
                          <a:latin typeface="+mn-lt"/>
                        </a:rPr>
                        <a:t>月</a:t>
                      </a:r>
                      <a:r>
                        <a:rPr lang="en-US" altLang="zh-TW" sz="1400" b="0" dirty="0" smtClean="0">
                          <a:solidFill>
                            <a:schemeClr val="tx1">
                              <a:lumMod val="75000"/>
                            </a:schemeClr>
                          </a:solidFill>
                          <a:latin typeface="+mn-lt"/>
                        </a:rPr>
                        <a:t>month</a:t>
                      </a:r>
                    </a:p>
                    <a:p>
                      <a:pPr lvl="0" algn="ctr" defTabSz="914400"/>
                      <a:r>
                        <a:rPr lang="en-US" sz="1100" b="0" dirty="0" smtClean="0">
                          <a:solidFill>
                            <a:schemeClr val="tx1">
                              <a:lumMod val="75000"/>
                            </a:schemeClr>
                          </a:solidFill>
                          <a:latin typeface="+mn-lt"/>
                        </a:rPr>
                        <a:t>(</a:t>
                      </a:r>
                      <a:r>
                        <a:rPr lang="zh-TW" altLang="en-US" sz="1100" b="0" dirty="0" smtClean="0">
                          <a:solidFill>
                            <a:schemeClr val="tx1">
                              <a:lumMod val="75000"/>
                            </a:schemeClr>
                          </a:solidFill>
                          <a:latin typeface="+mn-lt"/>
                        </a:rPr>
                        <a:t>總顧問經理級</a:t>
                      </a:r>
                      <a:r>
                        <a:rPr lang="en-US" sz="1100" b="0" dirty="0" smtClean="0">
                          <a:solidFill>
                            <a:schemeClr val="tx1">
                              <a:lumMod val="75000"/>
                            </a:schemeClr>
                          </a:solidFill>
                          <a:latin typeface="+mn-lt"/>
                        </a:rPr>
                        <a:t>)(NSC)</a:t>
                      </a:r>
                    </a:p>
                  </a:txBody>
                  <a:tcPr marL="68580" marR="68580" marT="34290" marB="34290"/>
                </a:tc>
                <a:tc>
                  <a:txBody>
                    <a:bodyPr/>
                    <a:lstStyle/>
                    <a:p>
                      <a:pPr algn="ctr"/>
                      <a:r>
                        <a:rPr lang="en-US" sz="1400" b="0" dirty="0" smtClean="0">
                          <a:solidFill>
                            <a:schemeClr val="tx1">
                              <a:lumMod val="75000"/>
                            </a:schemeClr>
                          </a:solidFill>
                          <a:latin typeface="+mn-lt"/>
                        </a:rPr>
                        <a:t>$24,512,000</a:t>
                      </a:r>
                      <a:endParaRPr lang="en-US" sz="1400" b="0" dirty="0">
                        <a:solidFill>
                          <a:schemeClr val="tx1">
                            <a:lumMod val="75000"/>
                          </a:schemeClr>
                        </a:solidFill>
                        <a:latin typeface="+mn-lt"/>
                      </a:endParaRPr>
                    </a:p>
                  </a:txBody>
                  <a:tcPr marL="68580" marR="68580" marT="34290" marB="34290"/>
                </a:tc>
              </a:tr>
              <a:tr h="507018">
                <a:tc>
                  <a:txBody>
                    <a:bodyPr/>
                    <a:lstStyle/>
                    <a:p>
                      <a:pPr lvl="0" algn="ctr" defTabSz="914400"/>
                      <a:r>
                        <a:rPr lang="en-US" sz="1400" b="0" dirty="0" smtClean="0">
                          <a:solidFill>
                            <a:schemeClr val="tx1">
                              <a:lumMod val="75000"/>
                            </a:schemeClr>
                          </a:solidFill>
                          <a:latin typeface="+mn-lt"/>
                        </a:rPr>
                        <a:t>$138,000 / </a:t>
                      </a:r>
                      <a:r>
                        <a:rPr lang="zh-TW" altLang="en-US" sz="1400" b="0" dirty="0" smtClean="0">
                          <a:solidFill>
                            <a:schemeClr val="tx1">
                              <a:lumMod val="75000"/>
                            </a:schemeClr>
                          </a:solidFill>
                          <a:latin typeface="+mn-lt"/>
                        </a:rPr>
                        <a:t>月</a:t>
                      </a:r>
                      <a:r>
                        <a:rPr lang="en-US" altLang="zh-TW" sz="1400" b="0" dirty="0" smtClean="0">
                          <a:solidFill>
                            <a:schemeClr val="tx1">
                              <a:lumMod val="75000"/>
                            </a:schemeClr>
                          </a:solidFill>
                          <a:latin typeface="+mn-lt"/>
                        </a:rPr>
                        <a:t>month</a:t>
                      </a:r>
                      <a:r>
                        <a:rPr lang="en-US" sz="1400" b="0" dirty="0" smtClean="0">
                          <a:solidFill>
                            <a:schemeClr val="tx1">
                              <a:lumMod val="75000"/>
                            </a:schemeClr>
                          </a:solidFill>
                          <a:latin typeface="+mn-lt"/>
                        </a:rPr>
                        <a:t/>
                      </a:r>
                      <a:br>
                        <a:rPr lang="en-US" sz="1400" b="0" dirty="0" smtClean="0">
                          <a:solidFill>
                            <a:schemeClr val="tx1">
                              <a:lumMod val="75000"/>
                            </a:schemeClr>
                          </a:solidFill>
                          <a:latin typeface="+mn-lt"/>
                        </a:rPr>
                      </a:br>
                      <a:r>
                        <a:rPr lang="en-US" sz="1100" b="0" dirty="0" smtClean="0">
                          <a:solidFill>
                            <a:schemeClr val="tx1">
                              <a:lumMod val="75000"/>
                            </a:schemeClr>
                          </a:solidFill>
                          <a:latin typeface="+mn-lt"/>
                        </a:rPr>
                        <a:t>(</a:t>
                      </a:r>
                      <a:r>
                        <a:rPr lang="zh-TW" altLang="en-US" sz="1100" b="0" dirty="0" smtClean="0">
                          <a:solidFill>
                            <a:schemeClr val="tx1">
                              <a:lumMod val="75000"/>
                            </a:schemeClr>
                          </a:solidFill>
                          <a:latin typeface="+mn-lt"/>
                        </a:rPr>
                        <a:t>高級顧問經理級</a:t>
                      </a:r>
                      <a:r>
                        <a:rPr lang="en-US" sz="1100" b="0" dirty="0" smtClean="0">
                          <a:solidFill>
                            <a:schemeClr val="tx1">
                              <a:lumMod val="75000"/>
                            </a:schemeClr>
                          </a:solidFill>
                          <a:latin typeface="+mn-lt"/>
                        </a:rPr>
                        <a:t>)(Director)</a:t>
                      </a:r>
                    </a:p>
                  </a:txBody>
                  <a:tcPr marL="68580" marR="68580" marT="34290" marB="34290">
                    <a:solidFill>
                      <a:schemeClr val="accent1">
                        <a:lumMod val="20000"/>
                        <a:lumOff val="80000"/>
                      </a:schemeClr>
                    </a:solidFill>
                  </a:tcPr>
                </a:tc>
                <a:tc>
                  <a:txBody>
                    <a:bodyPr/>
                    <a:lstStyle/>
                    <a:p>
                      <a:pPr algn="ctr"/>
                      <a:r>
                        <a:rPr lang="en-US" sz="1400" b="0" dirty="0" smtClean="0">
                          <a:solidFill>
                            <a:schemeClr val="tx1">
                              <a:lumMod val="75000"/>
                            </a:schemeClr>
                          </a:solidFill>
                          <a:latin typeface="+mn-lt"/>
                        </a:rPr>
                        <a:t>$44,850,000</a:t>
                      </a:r>
                      <a:endParaRPr lang="en-US" sz="1400" b="0" dirty="0">
                        <a:solidFill>
                          <a:schemeClr val="tx1">
                            <a:lumMod val="75000"/>
                          </a:schemeClr>
                        </a:solidFill>
                        <a:latin typeface="+mn-lt"/>
                      </a:endParaRPr>
                    </a:p>
                  </a:txBody>
                  <a:tcPr marL="68580" marR="68580" marT="34290" marB="34290">
                    <a:solidFill>
                      <a:schemeClr val="accent1">
                        <a:lumMod val="20000"/>
                        <a:lumOff val="80000"/>
                      </a:schemeClr>
                    </a:solidFill>
                  </a:tcPr>
                </a:tc>
              </a:tr>
              <a:tr h="50701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smtClean="0">
                          <a:solidFill>
                            <a:schemeClr val="tx1">
                              <a:lumMod val="75000"/>
                            </a:schemeClr>
                          </a:solidFill>
                          <a:latin typeface="+mn-lt"/>
                        </a:rPr>
                        <a:t>$276,000 / </a:t>
                      </a:r>
                      <a:r>
                        <a:rPr lang="zh-TW" altLang="en-US" sz="1400" b="0" dirty="0" smtClean="0">
                          <a:solidFill>
                            <a:schemeClr val="tx1">
                              <a:lumMod val="75000"/>
                            </a:schemeClr>
                          </a:solidFill>
                          <a:latin typeface="+mn-lt"/>
                        </a:rPr>
                        <a:t>月</a:t>
                      </a:r>
                      <a:r>
                        <a:rPr lang="en-US" altLang="zh-TW" sz="1400" b="0" dirty="0" smtClean="0">
                          <a:solidFill>
                            <a:schemeClr val="tx1">
                              <a:lumMod val="75000"/>
                            </a:schemeClr>
                          </a:solidFill>
                          <a:latin typeface="+mn-lt"/>
                        </a:rPr>
                        <a:t>month</a:t>
                      </a:r>
                      <a:r>
                        <a:rPr lang="en-US" sz="1400" b="0" dirty="0" smtClean="0">
                          <a:solidFill>
                            <a:schemeClr val="tx1">
                              <a:lumMod val="75000"/>
                            </a:schemeClr>
                          </a:solidFill>
                          <a:latin typeface="+mn-lt"/>
                        </a:rPr>
                        <a:t/>
                      </a:r>
                      <a:br>
                        <a:rPr lang="en-US" sz="1400" b="0" dirty="0" smtClean="0">
                          <a:solidFill>
                            <a:schemeClr val="tx1">
                              <a:lumMod val="75000"/>
                            </a:schemeClr>
                          </a:solidFill>
                          <a:latin typeface="+mn-lt"/>
                        </a:rPr>
                      </a:br>
                      <a:r>
                        <a:rPr lang="en-US" sz="1100" b="0" dirty="0" smtClean="0">
                          <a:solidFill>
                            <a:schemeClr val="tx1">
                              <a:lumMod val="75000"/>
                            </a:schemeClr>
                          </a:solidFill>
                          <a:latin typeface="+mn-lt"/>
                        </a:rPr>
                        <a:t>( </a:t>
                      </a:r>
                      <a:r>
                        <a:rPr lang="zh-TW" altLang="en-US" sz="1100" b="0" dirty="0" smtClean="0">
                          <a:solidFill>
                            <a:schemeClr val="tx1">
                              <a:lumMod val="75000"/>
                            </a:schemeClr>
                          </a:solidFill>
                          <a:latin typeface="+mn-lt"/>
                        </a:rPr>
                        <a:t>副總裁級</a:t>
                      </a:r>
                      <a:r>
                        <a:rPr lang="en-US" sz="1100" b="0" dirty="0" smtClean="0">
                          <a:solidFill>
                            <a:schemeClr val="tx1">
                              <a:lumMod val="75000"/>
                            </a:schemeClr>
                          </a:solidFill>
                          <a:latin typeface="+mn-lt"/>
                        </a:rPr>
                        <a:t>)(FVP)</a:t>
                      </a:r>
                    </a:p>
                  </a:txBody>
                  <a:tcPr marL="68580" marR="68580" marT="34290" marB="34290"/>
                </a:tc>
                <a:tc>
                  <a:txBody>
                    <a:bodyPr/>
                    <a:lstStyle/>
                    <a:p>
                      <a:pPr algn="ctr"/>
                      <a:r>
                        <a:rPr lang="en-US" sz="1400" b="0" dirty="0" smtClean="0">
                          <a:solidFill>
                            <a:schemeClr val="tx1">
                              <a:lumMod val="75000"/>
                            </a:schemeClr>
                          </a:solidFill>
                          <a:latin typeface="+mn-lt"/>
                        </a:rPr>
                        <a:t>$92,000,000</a:t>
                      </a:r>
                      <a:endParaRPr lang="en-US" sz="1400" b="0" dirty="0">
                        <a:solidFill>
                          <a:schemeClr val="tx1">
                            <a:lumMod val="75000"/>
                          </a:schemeClr>
                        </a:solidFill>
                        <a:latin typeface="+mn-lt"/>
                      </a:endParaRPr>
                    </a:p>
                  </a:txBody>
                  <a:tcPr marL="68580" marR="68580" marT="34290" marB="34290"/>
                </a:tc>
              </a:tr>
            </a:tbl>
          </a:graphicData>
        </a:graphic>
      </p:graphicFrame>
    </p:spTree>
    <p:extLst>
      <p:ext uri="{BB962C8B-B14F-4D97-AF65-F5344CB8AC3E}">
        <p14:creationId xmlns:p14="http://schemas.microsoft.com/office/powerpoint/2010/main" val="1085802526"/>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27403" y="1268678"/>
            <a:ext cx="4719148" cy="3517321"/>
            <a:chOff x="2428146" y="1495402"/>
            <a:chExt cx="4719148" cy="4689761"/>
          </a:xfrm>
        </p:grpSpPr>
        <p:grpSp>
          <p:nvGrpSpPr>
            <p:cNvPr id="65" name="Group 64"/>
            <p:cNvGrpSpPr>
              <a:grpSpLocks noChangeAspect="1"/>
            </p:cNvGrpSpPr>
            <p:nvPr/>
          </p:nvGrpSpPr>
          <p:grpSpPr>
            <a:xfrm>
              <a:off x="2428146" y="1495402"/>
              <a:ext cx="4719148" cy="4689761"/>
              <a:chOff x="405482" y="1543357"/>
              <a:chExt cx="4815454" cy="478547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468" y="1543357"/>
                <a:ext cx="4785468" cy="4785470"/>
              </a:xfrm>
              <a:prstGeom prst="rect">
                <a:avLst/>
              </a:prstGeom>
            </p:spPr>
          </p:pic>
          <p:grpSp>
            <p:nvGrpSpPr>
              <p:cNvPr id="67" name="Group 66"/>
              <p:cNvGrpSpPr>
                <a:grpSpLocks noChangeAspect="1"/>
              </p:cNvGrpSpPr>
              <p:nvPr/>
            </p:nvGrpSpPr>
            <p:grpSpPr>
              <a:xfrm>
                <a:off x="4286217" y="3895231"/>
                <a:ext cx="558133" cy="457211"/>
                <a:chOff x="4572712" y="2369167"/>
                <a:chExt cx="269965" cy="221149"/>
              </a:xfrm>
              <a:solidFill>
                <a:srgbClr val="13224F"/>
              </a:solidFill>
              <a:effectLst>
                <a:outerShdw blurRad="50800" dist="38100" dir="5400000" algn="t" rotWithShape="0">
                  <a:prstClr val="black">
                    <a:alpha val="40000"/>
                  </a:prstClr>
                </a:outerShdw>
              </a:effectLst>
            </p:grpSpPr>
            <p:sp>
              <p:nvSpPr>
                <p:cNvPr id="118" name="Freeform 7"/>
                <p:cNvSpPr>
                  <a:spLocks/>
                </p:cNvSpPr>
                <p:nvPr/>
              </p:nvSpPr>
              <p:spPr bwMode="auto">
                <a:xfrm>
                  <a:off x="4595360" y="2385921"/>
                  <a:ext cx="206550" cy="150783"/>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17" name="Freeform 6"/>
                <p:cNvSpPr>
                  <a:spLocks/>
                </p:cNvSpPr>
                <p:nvPr/>
              </p:nvSpPr>
              <p:spPr bwMode="auto">
                <a:xfrm>
                  <a:off x="4572712" y="2523301"/>
                  <a:ext cx="269965" cy="67015"/>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19" name="Freeform 8"/>
                <p:cNvSpPr>
                  <a:spLocks/>
                </p:cNvSpPr>
                <p:nvPr/>
              </p:nvSpPr>
              <p:spPr bwMode="auto">
                <a:xfrm>
                  <a:off x="4721283" y="2369167"/>
                  <a:ext cx="113240" cy="140731"/>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sp>
            <p:nvSpPr>
              <p:cNvPr id="68" name="TextBox 67"/>
              <p:cNvSpPr txBox="1"/>
              <p:nvPr/>
            </p:nvSpPr>
            <p:spPr>
              <a:xfrm>
                <a:off x="3850944" y="4359068"/>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食品</a:t>
                </a:r>
                <a:endParaRPr lang="en-US" sz="1050" b="1" dirty="0">
                  <a:solidFill>
                    <a:srgbClr val="122153"/>
                  </a:solidFill>
                  <a:latin typeface="Calibri"/>
                  <a:ea typeface="Heiti TC Light"/>
                  <a:cs typeface="Calibri"/>
                </a:endParaRPr>
              </a:p>
            </p:txBody>
          </p:sp>
          <p:sp>
            <p:nvSpPr>
              <p:cNvPr id="69" name="TextBox 68"/>
              <p:cNvSpPr txBox="1"/>
              <p:nvPr/>
            </p:nvSpPr>
            <p:spPr>
              <a:xfrm>
                <a:off x="3352775" y="5215977"/>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住房</a:t>
                </a:r>
                <a:endParaRPr lang="en-US" sz="1050" b="1" dirty="0">
                  <a:solidFill>
                    <a:srgbClr val="122153"/>
                  </a:solidFill>
                  <a:latin typeface="Calibri"/>
                  <a:ea typeface="Heiti TC Light"/>
                  <a:cs typeface="Calibri"/>
                </a:endParaRPr>
              </a:p>
            </p:txBody>
          </p:sp>
          <p:sp>
            <p:nvSpPr>
              <p:cNvPr id="70" name="TextBox 69"/>
              <p:cNvSpPr txBox="1"/>
              <p:nvPr/>
            </p:nvSpPr>
            <p:spPr>
              <a:xfrm>
                <a:off x="2124643" y="5732139"/>
                <a:ext cx="1458832"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服裝與服務</a:t>
                </a:r>
                <a:endParaRPr lang="en-US" sz="1000" b="1" dirty="0">
                  <a:solidFill>
                    <a:srgbClr val="122153"/>
                  </a:solidFill>
                  <a:latin typeface="Calibri"/>
                  <a:ea typeface="Heiti TC Light"/>
                  <a:cs typeface="Calibri"/>
                </a:endParaRPr>
              </a:p>
            </p:txBody>
          </p:sp>
          <p:sp>
            <p:nvSpPr>
              <p:cNvPr id="71" name="Freeform 70"/>
              <p:cNvSpPr>
                <a:spLocks noChangeAspect="1" noEditPoints="1"/>
              </p:cNvSpPr>
              <p:nvPr/>
            </p:nvSpPr>
            <p:spPr bwMode="auto">
              <a:xfrm>
                <a:off x="2672629" y="5284434"/>
                <a:ext cx="341470" cy="457211"/>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72" name="TextBox 71"/>
              <p:cNvSpPr txBox="1"/>
              <p:nvPr/>
            </p:nvSpPr>
            <p:spPr>
              <a:xfrm>
                <a:off x="922269" y="5268872"/>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交通</a:t>
                </a:r>
                <a:endParaRPr lang="en-US" sz="1000" b="1" dirty="0">
                  <a:solidFill>
                    <a:srgbClr val="122153"/>
                  </a:solidFill>
                  <a:latin typeface="Calibri"/>
                  <a:ea typeface="Heiti TC Light"/>
                  <a:cs typeface="Calibri"/>
                </a:endParaRPr>
              </a:p>
            </p:txBody>
          </p:sp>
          <p:sp>
            <p:nvSpPr>
              <p:cNvPr id="73" name="Freeform 25"/>
              <p:cNvSpPr>
                <a:spLocks noChangeAspect="1" noEditPoints="1"/>
              </p:cNvSpPr>
              <p:nvPr/>
            </p:nvSpPr>
            <p:spPr bwMode="auto">
              <a:xfrm>
                <a:off x="1457784" y="4869468"/>
                <a:ext cx="377372" cy="457211"/>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74" name="TextBox 73"/>
              <p:cNvSpPr txBox="1"/>
              <p:nvPr/>
            </p:nvSpPr>
            <p:spPr>
              <a:xfrm>
                <a:off x="405482" y="4336773"/>
                <a:ext cx="1354628"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健保</a:t>
                </a:r>
                <a:endParaRPr lang="en-US" sz="1000" b="1" dirty="0">
                  <a:solidFill>
                    <a:srgbClr val="122153"/>
                  </a:solidFill>
                  <a:latin typeface="Calibri"/>
                  <a:ea typeface="Heiti TC Light"/>
                  <a:cs typeface="Calibri"/>
                </a:endParaRPr>
              </a:p>
            </p:txBody>
          </p:sp>
          <p:sp>
            <p:nvSpPr>
              <p:cNvPr id="75" name="Freeform 30"/>
              <p:cNvSpPr>
                <a:spLocks noChangeAspect="1"/>
              </p:cNvSpPr>
              <p:nvPr/>
            </p:nvSpPr>
            <p:spPr bwMode="auto">
              <a:xfrm>
                <a:off x="865427" y="3872949"/>
                <a:ext cx="399548" cy="457211"/>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84" name="TextBox 83"/>
              <p:cNvSpPr txBox="1"/>
              <p:nvPr/>
            </p:nvSpPr>
            <p:spPr>
              <a:xfrm>
                <a:off x="505690" y="3169720"/>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娛樂</a:t>
                </a:r>
                <a:endParaRPr lang="en-US" sz="1000" b="1" dirty="0">
                  <a:solidFill>
                    <a:srgbClr val="122153"/>
                  </a:solidFill>
                  <a:latin typeface="Calibri"/>
                  <a:ea typeface="Heiti TC Light"/>
                  <a:cs typeface="Calibri"/>
                </a:endParaRPr>
              </a:p>
            </p:txBody>
          </p:sp>
          <p:sp>
            <p:nvSpPr>
              <p:cNvPr id="85" name="Freeform 51"/>
              <p:cNvSpPr>
                <a:spLocks noChangeAspect="1" noEditPoints="1"/>
              </p:cNvSpPr>
              <p:nvPr/>
            </p:nvSpPr>
            <p:spPr bwMode="auto">
              <a:xfrm>
                <a:off x="1067067" y="2657914"/>
                <a:ext cx="494453" cy="457211"/>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86" name="TextBox 85"/>
              <p:cNvSpPr txBox="1"/>
              <p:nvPr/>
            </p:nvSpPr>
            <p:spPr>
              <a:xfrm>
                <a:off x="1548940" y="2302425"/>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個人保養產品與服務</a:t>
                </a:r>
                <a:r>
                  <a:rPr lang="en-US" sz="1000" b="1" dirty="0" smtClean="0">
                    <a:solidFill>
                      <a:srgbClr val="122153"/>
                    </a:solidFill>
                    <a:latin typeface="Calibri"/>
                    <a:ea typeface="Heiti TC Light"/>
                    <a:cs typeface="Calibri"/>
                  </a:rPr>
                  <a:t> </a:t>
                </a:r>
                <a:endParaRPr lang="en-US" sz="1000" b="1" dirty="0">
                  <a:solidFill>
                    <a:srgbClr val="122153"/>
                  </a:solidFill>
                  <a:latin typeface="Calibri"/>
                  <a:ea typeface="Heiti TC Light"/>
                  <a:cs typeface="Calibri"/>
                </a:endParaRPr>
              </a:p>
            </p:txBody>
          </p:sp>
          <p:sp>
            <p:nvSpPr>
              <p:cNvPr id="99" name="TextBox 98"/>
              <p:cNvSpPr txBox="1"/>
              <p:nvPr/>
            </p:nvSpPr>
            <p:spPr>
              <a:xfrm>
                <a:off x="3627593" y="3134491"/>
                <a:ext cx="1458832"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閲讀</a:t>
                </a:r>
                <a:endParaRPr lang="en-US" sz="1050" b="1" dirty="0">
                  <a:solidFill>
                    <a:srgbClr val="122153"/>
                  </a:solidFill>
                  <a:latin typeface="Calibri"/>
                  <a:ea typeface="Heiti TC Light"/>
                  <a:cs typeface="Calibri"/>
                </a:endParaRPr>
              </a:p>
            </p:txBody>
          </p:sp>
          <p:sp>
            <p:nvSpPr>
              <p:cNvPr id="100" name="TextBox 99"/>
              <p:cNvSpPr txBox="1"/>
              <p:nvPr/>
            </p:nvSpPr>
            <p:spPr>
              <a:xfrm>
                <a:off x="2737172" y="2293157"/>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雜項開銷</a:t>
                </a:r>
                <a:endParaRPr lang="en-US" sz="1050" b="1" dirty="0">
                  <a:solidFill>
                    <a:srgbClr val="122153"/>
                  </a:solidFill>
                  <a:latin typeface="Calibri"/>
                  <a:ea typeface="Heiti TC Light"/>
                  <a:cs typeface="Calibri"/>
                </a:endParaRPr>
              </a:p>
            </p:txBody>
          </p:sp>
          <p:grpSp>
            <p:nvGrpSpPr>
              <p:cNvPr id="101" name="Group 100"/>
              <p:cNvGrpSpPr>
                <a:grpSpLocks noChangeAspect="1"/>
              </p:cNvGrpSpPr>
              <p:nvPr/>
            </p:nvGrpSpPr>
            <p:grpSpPr>
              <a:xfrm>
                <a:off x="3805559" y="4767151"/>
                <a:ext cx="414470" cy="457211"/>
                <a:chOff x="6109704" y="4881924"/>
                <a:chExt cx="258729" cy="285409"/>
              </a:xfrm>
              <a:solidFill>
                <a:srgbClr val="13224F"/>
              </a:solidFill>
            </p:grpSpPr>
            <p:sp>
              <p:nvSpPr>
                <p:cNvPr id="114" name="Freeform 13"/>
                <p:cNvSpPr>
                  <a:spLocks/>
                </p:cNvSpPr>
                <p:nvPr/>
              </p:nvSpPr>
              <p:spPr bwMode="auto">
                <a:xfrm>
                  <a:off x="6148030" y="4936021"/>
                  <a:ext cx="186103" cy="231312"/>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115" name="Freeform 14"/>
                <p:cNvSpPr>
                  <a:spLocks/>
                </p:cNvSpPr>
                <p:nvPr/>
              </p:nvSpPr>
              <p:spPr bwMode="auto">
                <a:xfrm>
                  <a:off x="6109704" y="4881924"/>
                  <a:ext cx="258729" cy="152963"/>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116" name="Freeform 15"/>
                <p:cNvSpPr>
                  <a:spLocks/>
                </p:cNvSpPr>
                <p:nvPr/>
              </p:nvSpPr>
              <p:spPr bwMode="auto">
                <a:xfrm>
                  <a:off x="6312451" y="4913637"/>
                  <a:ext cx="25722" cy="65290"/>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grpSp>
          <p:grpSp>
            <p:nvGrpSpPr>
              <p:cNvPr id="102" name="Group 101"/>
              <p:cNvGrpSpPr>
                <a:grpSpLocks noChangeAspect="1"/>
              </p:cNvGrpSpPr>
              <p:nvPr/>
            </p:nvGrpSpPr>
            <p:grpSpPr>
              <a:xfrm>
                <a:off x="3306090" y="1839545"/>
                <a:ext cx="348423" cy="457211"/>
                <a:chOff x="7925729" y="4804862"/>
                <a:chExt cx="312779" cy="410437"/>
              </a:xfrm>
              <a:solidFill>
                <a:srgbClr val="13224F"/>
              </a:solidFill>
            </p:grpSpPr>
            <p:sp>
              <p:nvSpPr>
                <p:cNvPr id="107" name="Freeform 85"/>
                <p:cNvSpPr>
                  <a:spLocks noEditPoints="1"/>
                </p:cNvSpPr>
                <p:nvPr/>
              </p:nvSpPr>
              <p:spPr bwMode="auto">
                <a:xfrm>
                  <a:off x="7925729" y="4864824"/>
                  <a:ext cx="312779" cy="29051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08" name="Freeform 86"/>
                <p:cNvSpPr>
                  <a:spLocks noEditPoints="1"/>
                </p:cNvSpPr>
                <p:nvPr/>
              </p:nvSpPr>
              <p:spPr bwMode="auto">
                <a:xfrm>
                  <a:off x="8028030" y="4804862"/>
                  <a:ext cx="113205" cy="52726"/>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09" name="Freeform 87"/>
                <p:cNvSpPr>
                  <a:spLocks noEditPoints="1"/>
                </p:cNvSpPr>
                <p:nvPr/>
              </p:nvSpPr>
              <p:spPr bwMode="auto">
                <a:xfrm>
                  <a:off x="8028030" y="5162573"/>
                  <a:ext cx="113205" cy="52726"/>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10" name="Freeform 88"/>
                <p:cNvSpPr>
                  <a:spLocks/>
                </p:cNvSpPr>
                <p:nvPr/>
              </p:nvSpPr>
              <p:spPr bwMode="auto">
                <a:xfrm>
                  <a:off x="8017969" y="4905143"/>
                  <a:ext cx="41927" cy="52726"/>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11" name="Freeform 89"/>
                <p:cNvSpPr>
                  <a:spLocks/>
                </p:cNvSpPr>
                <p:nvPr/>
              </p:nvSpPr>
              <p:spPr bwMode="auto">
                <a:xfrm>
                  <a:off x="8001198" y="4959939"/>
                  <a:ext cx="75469" cy="162314"/>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12" name="Freeform 90"/>
                <p:cNvSpPr>
                  <a:spLocks/>
                </p:cNvSpPr>
                <p:nvPr/>
              </p:nvSpPr>
              <p:spPr bwMode="auto">
                <a:xfrm>
                  <a:off x="8109371" y="4905143"/>
                  <a:ext cx="42766" cy="52726"/>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13" name="Freeform 91"/>
                <p:cNvSpPr>
                  <a:spLocks/>
                </p:cNvSpPr>
                <p:nvPr/>
              </p:nvSpPr>
              <p:spPr bwMode="auto">
                <a:xfrm>
                  <a:off x="8092600" y="4959939"/>
                  <a:ext cx="75469" cy="162314"/>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grpSp>
            <p:nvGrpSpPr>
              <p:cNvPr id="103" name="Group 102"/>
              <p:cNvGrpSpPr>
                <a:grpSpLocks noChangeAspect="1"/>
              </p:cNvGrpSpPr>
              <p:nvPr/>
            </p:nvGrpSpPr>
            <p:grpSpPr>
              <a:xfrm>
                <a:off x="4203225" y="2666349"/>
                <a:ext cx="301168" cy="457211"/>
                <a:chOff x="7974787" y="5890674"/>
                <a:chExt cx="260076" cy="394828"/>
              </a:xfrm>
              <a:solidFill>
                <a:srgbClr val="13224F"/>
              </a:solidFill>
            </p:grpSpPr>
            <p:sp>
              <p:nvSpPr>
                <p:cNvPr id="105" name="Freeform 79"/>
                <p:cNvSpPr>
                  <a:spLocks noEditPoints="1"/>
                </p:cNvSpPr>
                <p:nvPr/>
              </p:nvSpPr>
              <p:spPr bwMode="auto">
                <a:xfrm>
                  <a:off x="8017495" y="5890674"/>
                  <a:ext cx="183413" cy="136395"/>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06" name="Freeform 80"/>
                <p:cNvSpPr>
                  <a:spLocks noEditPoints="1"/>
                </p:cNvSpPr>
                <p:nvPr/>
              </p:nvSpPr>
              <p:spPr bwMode="auto">
                <a:xfrm>
                  <a:off x="7974787" y="6024677"/>
                  <a:ext cx="260076" cy="260825"/>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pic>
            <p:nvPicPr>
              <p:cNvPr id="104" name="Picture 103"/>
              <p:cNvPicPr>
                <a:picLocks noChangeAspect="1"/>
              </p:cNvPicPr>
              <p:nvPr/>
            </p:nvPicPr>
            <p:blipFill>
              <a:blip r:embed="rId3" cstate="print"/>
              <a:stretch>
                <a:fillRect/>
              </a:stretch>
            </p:blipFill>
            <p:spPr>
              <a:xfrm>
                <a:off x="1894855" y="1867360"/>
                <a:ext cx="666757" cy="388049"/>
              </a:xfrm>
              <a:prstGeom prst="rect">
                <a:avLst/>
              </a:prstGeom>
            </p:spPr>
          </p:pic>
        </p:grpSp>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9808" y="3427333"/>
              <a:ext cx="2226624" cy="629128"/>
            </a:xfrm>
            <a:prstGeom prst="rect">
              <a:avLst/>
            </a:prstGeom>
          </p:spPr>
        </p:pic>
      </p:grpSp>
      <p:sp>
        <p:nvSpPr>
          <p:cNvPr id="3" name="Rectangle 2"/>
          <p:cNvSpPr/>
          <p:nvPr/>
        </p:nvSpPr>
        <p:spPr>
          <a:xfrm>
            <a:off x="2101944" y="824265"/>
            <a:ext cx="5034923" cy="369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srgbClr val="FFFFFF"/>
              </a:solidFill>
              <a:latin typeface="Calibri"/>
              <a:ea typeface="Heiti TC Light"/>
              <a:cs typeface="Calibri"/>
            </a:endParaRPr>
          </a:p>
        </p:txBody>
      </p:sp>
      <p:grpSp>
        <p:nvGrpSpPr>
          <p:cNvPr id="157" name="Group 156"/>
          <p:cNvGrpSpPr>
            <a:grpSpLocks noChangeAspect="1"/>
          </p:cNvGrpSpPr>
          <p:nvPr/>
        </p:nvGrpSpPr>
        <p:grpSpPr>
          <a:xfrm>
            <a:off x="2417409" y="1261202"/>
            <a:ext cx="4762506" cy="3517321"/>
            <a:chOff x="241915" y="1379806"/>
            <a:chExt cx="4859698" cy="4785470"/>
          </a:xfrm>
        </p:grpSpPr>
        <p:pic>
          <p:nvPicPr>
            <p:cNvPr id="158" name="Picture 1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905" y="1379806"/>
              <a:ext cx="4785468" cy="4785470"/>
            </a:xfrm>
            <a:prstGeom prst="rect">
              <a:avLst/>
            </a:prstGeom>
          </p:spPr>
        </p:pic>
        <p:grpSp>
          <p:nvGrpSpPr>
            <p:cNvPr id="159" name="Group 158"/>
            <p:cNvGrpSpPr>
              <a:grpSpLocks noChangeAspect="1"/>
            </p:cNvGrpSpPr>
            <p:nvPr/>
          </p:nvGrpSpPr>
          <p:grpSpPr>
            <a:xfrm>
              <a:off x="4182266" y="3721982"/>
              <a:ext cx="558133" cy="457211"/>
              <a:chOff x="4522432" y="2285367"/>
              <a:chExt cx="269965" cy="221149"/>
            </a:xfrm>
            <a:solidFill>
              <a:srgbClr val="13224F"/>
            </a:solidFill>
            <a:effectLst>
              <a:outerShdw blurRad="50800" dist="38100" dir="5400000" algn="t" rotWithShape="0">
                <a:prstClr val="black">
                  <a:alpha val="40000"/>
                </a:prstClr>
              </a:outerShdw>
            </a:effectLst>
          </p:grpSpPr>
          <p:sp>
            <p:nvSpPr>
              <p:cNvPr id="191" name="Freeform 6"/>
              <p:cNvSpPr>
                <a:spLocks/>
              </p:cNvSpPr>
              <p:nvPr/>
            </p:nvSpPr>
            <p:spPr bwMode="auto">
              <a:xfrm>
                <a:off x="4522432" y="2439501"/>
                <a:ext cx="269965" cy="67015"/>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92" name="Freeform 7"/>
              <p:cNvSpPr>
                <a:spLocks/>
              </p:cNvSpPr>
              <p:nvPr/>
            </p:nvSpPr>
            <p:spPr bwMode="auto">
              <a:xfrm>
                <a:off x="4545080" y="2302121"/>
                <a:ext cx="206550" cy="150783"/>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93" name="Freeform 8"/>
              <p:cNvSpPr>
                <a:spLocks/>
              </p:cNvSpPr>
              <p:nvPr/>
            </p:nvSpPr>
            <p:spPr bwMode="auto">
              <a:xfrm>
                <a:off x="4671003" y="2285367"/>
                <a:ext cx="113240" cy="140731"/>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sp>
          <p:nvSpPr>
            <p:cNvPr id="160" name="TextBox 159"/>
            <p:cNvSpPr txBox="1"/>
            <p:nvPr/>
          </p:nvSpPr>
          <p:spPr>
            <a:xfrm>
              <a:off x="3746984" y="4185804"/>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食品</a:t>
              </a:r>
              <a:endParaRPr lang="en-US" sz="1050" b="1" dirty="0">
                <a:solidFill>
                  <a:srgbClr val="122153"/>
                </a:solidFill>
                <a:latin typeface="Calibri"/>
                <a:ea typeface="Heiti TC Light"/>
                <a:cs typeface="Calibri"/>
              </a:endParaRPr>
            </a:p>
          </p:txBody>
        </p:sp>
        <p:sp>
          <p:nvSpPr>
            <p:cNvPr id="161" name="TextBox 160"/>
            <p:cNvSpPr txBox="1"/>
            <p:nvPr/>
          </p:nvSpPr>
          <p:spPr>
            <a:xfrm>
              <a:off x="3208511" y="5084297"/>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住房</a:t>
              </a:r>
              <a:endParaRPr lang="en-US" sz="1050" b="1" dirty="0">
                <a:solidFill>
                  <a:srgbClr val="122153"/>
                </a:solidFill>
                <a:latin typeface="Calibri"/>
                <a:ea typeface="Heiti TC Light"/>
                <a:cs typeface="Calibri"/>
              </a:endParaRPr>
            </a:p>
          </p:txBody>
        </p:sp>
        <p:sp>
          <p:nvSpPr>
            <p:cNvPr id="162" name="TextBox 161"/>
            <p:cNvSpPr txBox="1"/>
            <p:nvPr/>
          </p:nvSpPr>
          <p:spPr>
            <a:xfrm>
              <a:off x="1948499" y="5568592"/>
              <a:ext cx="1458832"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服裝與服務</a:t>
              </a:r>
              <a:endParaRPr lang="en-US" sz="1000" b="1" dirty="0">
                <a:solidFill>
                  <a:srgbClr val="122153"/>
                </a:solidFill>
                <a:latin typeface="Calibri"/>
                <a:ea typeface="Heiti TC Light"/>
                <a:cs typeface="Calibri"/>
              </a:endParaRPr>
            </a:p>
          </p:txBody>
        </p:sp>
        <p:sp>
          <p:nvSpPr>
            <p:cNvPr id="163" name="Freeform 162"/>
            <p:cNvSpPr>
              <a:spLocks noChangeAspect="1" noEditPoints="1"/>
            </p:cNvSpPr>
            <p:nvPr/>
          </p:nvSpPr>
          <p:spPr bwMode="auto">
            <a:xfrm>
              <a:off x="2496487" y="5120887"/>
              <a:ext cx="341470" cy="457211"/>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64" name="TextBox 163"/>
            <p:cNvSpPr txBox="1"/>
            <p:nvPr/>
          </p:nvSpPr>
          <p:spPr>
            <a:xfrm>
              <a:off x="770009" y="5105328"/>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交通</a:t>
              </a:r>
              <a:endParaRPr lang="en-US" sz="1000" b="1" dirty="0">
                <a:solidFill>
                  <a:srgbClr val="122153"/>
                </a:solidFill>
                <a:latin typeface="Calibri"/>
                <a:ea typeface="Heiti TC Light"/>
                <a:cs typeface="Calibri"/>
              </a:endParaRPr>
            </a:p>
          </p:txBody>
        </p:sp>
        <p:sp>
          <p:nvSpPr>
            <p:cNvPr id="165" name="Freeform 25"/>
            <p:cNvSpPr>
              <a:spLocks noChangeAspect="1" noEditPoints="1"/>
            </p:cNvSpPr>
            <p:nvPr/>
          </p:nvSpPr>
          <p:spPr bwMode="auto">
            <a:xfrm>
              <a:off x="1319386" y="4705921"/>
              <a:ext cx="377372" cy="457211"/>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66" name="TextBox 165"/>
            <p:cNvSpPr txBox="1"/>
            <p:nvPr/>
          </p:nvSpPr>
          <p:spPr>
            <a:xfrm>
              <a:off x="241915" y="4185804"/>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健保</a:t>
              </a:r>
              <a:endParaRPr lang="en-US" sz="1000" b="1" dirty="0">
                <a:solidFill>
                  <a:srgbClr val="122153"/>
                </a:solidFill>
                <a:latin typeface="Calibri"/>
                <a:ea typeface="Heiti TC Light"/>
                <a:cs typeface="Calibri"/>
              </a:endParaRPr>
            </a:p>
          </p:txBody>
        </p:sp>
        <p:sp>
          <p:nvSpPr>
            <p:cNvPr id="167" name="Freeform 30"/>
            <p:cNvSpPr>
              <a:spLocks noChangeAspect="1"/>
            </p:cNvSpPr>
            <p:nvPr/>
          </p:nvSpPr>
          <p:spPr bwMode="auto">
            <a:xfrm>
              <a:off x="701866" y="3721982"/>
              <a:ext cx="399548" cy="457211"/>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68" name="TextBox 167"/>
            <p:cNvSpPr txBox="1"/>
            <p:nvPr/>
          </p:nvSpPr>
          <p:spPr>
            <a:xfrm>
              <a:off x="342127" y="3018750"/>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娛樂</a:t>
              </a:r>
              <a:endParaRPr lang="en-US" sz="1000" b="1" dirty="0">
                <a:solidFill>
                  <a:srgbClr val="122153"/>
                </a:solidFill>
                <a:latin typeface="Calibri"/>
                <a:ea typeface="Heiti TC Light"/>
                <a:cs typeface="Calibri"/>
              </a:endParaRPr>
            </a:p>
          </p:txBody>
        </p:sp>
        <p:sp>
          <p:nvSpPr>
            <p:cNvPr id="169" name="Freeform 51"/>
            <p:cNvSpPr>
              <a:spLocks noChangeAspect="1" noEditPoints="1"/>
            </p:cNvSpPr>
            <p:nvPr/>
          </p:nvSpPr>
          <p:spPr bwMode="auto">
            <a:xfrm>
              <a:off x="903506" y="2506949"/>
              <a:ext cx="494453" cy="457211"/>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70" name="TextBox 169"/>
            <p:cNvSpPr txBox="1"/>
            <p:nvPr/>
          </p:nvSpPr>
          <p:spPr>
            <a:xfrm>
              <a:off x="1397959" y="2147086"/>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個人保養產品與服務</a:t>
              </a:r>
              <a:r>
                <a:rPr lang="en-US" sz="1000" b="1" dirty="0" smtClean="0">
                  <a:solidFill>
                    <a:srgbClr val="122153"/>
                  </a:solidFill>
                  <a:latin typeface="Calibri"/>
                  <a:ea typeface="Heiti TC Light"/>
                  <a:cs typeface="Calibri"/>
                </a:rPr>
                <a:t> </a:t>
              </a:r>
              <a:endParaRPr lang="en-US" sz="1000" b="1" dirty="0">
                <a:solidFill>
                  <a:srgbClr val="122153"/>
                </a:solidFill>
                <a:latin typeface="Calibri"/>
                <a:ea typeface="Heiti TC Light"/>
                <a:cs typeface="Calibri"/>
              </a:endParaRPr>
            </a:p>
          </p:txBody>
        </p:sp>
        <p:sp>
          <p:nvSpPr>
            <p:cNvPr id="171" name="TextBox 170"/>
            <p:cNvSpPr txBox="1"/>
            <p:nvPr/>
          </p:nvSpPr>
          <p:spPr>
            <a:xfrm>
              <a:off x="3469037" y="2981490"/>
              <a:ext cx="1458832"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閲讀</a:t>
              </a:r>
              <a:endParaRPr lang="en-US" sz="1050" b="1" dirty="0">
                <a:solidFill>
                  <a:srgbClr val="122153"/>
                </a:solidFill>
                <a:latin typeface="Calibri"/>
                <a:ea typeface="Heiti TC Light"/>
                <a:cs typeface="Calibri"/>
              </a:endParaRPr>
            </a:p>
          </p:txBody>
        </p:sp>
        <p:sp>
          <p:nvSpPr>
            <p:cNvPr id="172" name="TextBox 171"/>
            <p:cNvSpPr txBox="1"/>
            <p:nvPr/>
          </p:nvSpPr>
          <p:spPr>
            <a:xfrm>
              <a:off x="2584535" y="2141252"/>
              <a:ext cx="1354629" cy="334995"/>
            </a:xfrm>
            <a:prstGeom prst="rect">
              <a:avLst/>
            </a:prstGeom>
            <a:noFill/>
          </p:spPr>
          <p:txBody>
            <a:bodyPr wrap="square" rtlCol="0" anchor="ctr">
              <a:spAutoFit/>
            </a:bodyPr>
            <a:lstStyle/>
            <a:p>
              <a:pPr algn="ctr" defTabSz="457189"/>
              <a:r>
                <a:rPr lang="zh-CN" altLang="en-US" sz="1000" b="1" dirty="0" smtClean="0">
                  <a:solidFill>
                    <a:srgbClr val="122153"/>
                  </a:solidFill>
                  <a:latin typeface="Calibri"/>
                  <a:ea typeface="Heiti TC Light"/>
                  <a:cs typeface="Calibri"/>
                </a:rPr>
                <a:t>雜項開銷</a:t>
              </a:r>
              <a:endParaRPr lang="en-US" sz="1050" b="1" dirty="0">
                <a:solidFill>
                  <a:srgbClr val="122153"/>
                </a:solidFill>
                <a:latin typeface="Calibri"/>
                <a:ea typeface="Heiti TC Light"/>
                <a:cs typeface="Calibri"/>
              </a:endParaRPr>
            </a:p>
          </p:txBody>
        </p:sp>
        <p:grpSp>
          <p:nvGrpSpPr>
            <p:cNvPr id="173" name="Group 172"/>
            <p:cNvGrpSpPr>
              <a:grpSpLocks noChangeAspect="1"/>
            </p:cNvGrpSpPr>
            <p:nvPr/>
          </p:nvGrpSpPr>
          <p:grpSpPr>
            <a:xfrm>
              <a:off x="3666958" y="4635482"/>
              <a:ext cx="414470" cy="457211"/>
              <a:chOff x="6023184" y="4799730"/>
              <a:chExt cx="258729" cy="285409"/>
            </a:xfrm>
            <a:solidFill>
              <a:srgbClr val="13224F"/>
            </a:solidFill>
          </p:grpSpPr>
          <p:sp>
            <p:nvSpPr>
              <p:cNvPr id="188" name="Freeform 13"/>
              <p:cNvSpPr>
                <a:spLocks/>
              </p:cNvSpPr>
              <p:nvPr/>
            </p:nvSpPr>
            <p:spPr bwMode="auto">
              <a:xfrm>
                <a:off x="6057983" y="4853827"/>
                <a:ext cx="186103" cy="231312"/>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189" name="Freeform 14"/>
              <p:cNvSpPr>
                <a:spLocks/>
              </p:cNvSpPr>
              <p:nvPr/>
            </p:nvSpPr>
            <p:spPr bwMode="auto">
              <a:xfrm>
                <a:off x="6023184" y="4799730"/>
                <a:ext cx="258729" cy="152963"/>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190" name="Freeform 15"/>
              <p:cNvSpPr>
                <a:spLocks/>
              </p:cNvSpPr>
              <p:nvPr/>
            </p:nvSpPr>
            <p:spPr bwMode="auto">
              <a:xfrm>
                <a:off x="6225931" y="4831442"/>
                <a:ext cx="25722" cy="65290"/>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grpSp>
        <p:grpSp>
          <p:nvGrpSpPr>
            <p:cNvPr id="174" name="Group 173"/>
            <p:cNvGrpSpPr>
              <a:grpSpLocks noChangeAspect="1"/>
            </p:cNvGrpSpPr>
            <p:nvPr/>
          </p:nvGrpSpPr>
          <p:grpSpPr>
            <a:xfrm>
              <a:off x="3146675" y="1680134"/>
              <a:ext cx="348423" cy="457211"/>
              <a:chOff x="7782623" y="4661756"/>
              <a:chExt cx="312779" cy="410437"/>
            </a:xfrm>
            <a:solidFill>
              <a:srgbClr val="13224F"/>
            </a:solidFill>
          </p:grpSpPr>
          <p:sp>
            <p:nvSpPr>
              <p:cNvPr id="181" name="Freeform 85"/>
              <p:cNvSpPr>
                <a:spLocks noEditPoints="1"/>
              </p:cNvSpPr>
              <p:nvPr/>
            </p:nvSpPr>
            <p:spPr bwMode="auto">
              <a:xfrm>
                <a:off x="7782623" y="4721719"/>
                <a:ext cx="312779" cy="29051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82" name="Freeform 86"/>
              <p:cNvSpPr>
                <a:spLocks noEditPoints="1"/>
              </p:cNvSpPr>
              <p:nvPr/>
            </p:nvSpPr>
            <p:spPr bwMode="auto">
              <a:xfrm>
                <a:off x="7884926" y="4661756"/>
                <a:ext cx="113205" cy="52726"/>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83" name="Freeform 87"/>
              <p:cNvSpPr>
                <a:spLocks noEditPoints="1"/>
              </p:cNvSpPr>
              <p:nvPr/>
            </p:nvSpPr>
            <p:spPr bwMode="auto">
              <a:xfrm>
                <a:off x="7884926" y="5019467"/>
                <a:ext cx="113205" cy="52726"/>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84" name="Freeform 88"/>
              <p:cNvSpPr>
                <a:spLocks/>
              </p:cNvSpPr>
              <p:nvPr/>
            </p:nvSpPr>
            <p:spPr bwMode="auto">
              <a:xfrm>
                <a:off x="7874863" y="4762039"/>
                <a:ext cx="41927" cy="52726"/>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85" name="Freeform 89"/>
              <p:cNvSpPr>
                <a:spLocks/>
              </p:cNvSpPr>
              <p:nvPr/>
            </p:nvSpPr>
            <p:spPr bwMode="auto">
              <a:xfrm>
                <a:off x="7858092" y="4816833"/>
                <a:ext cx="75469" cy="162314"/>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86" name="Freeform 90"/>
              <p:cNvSpPr>
                <a:spLocks/>
              </p:cNvSpPr>
              <p:nvPr/>
            </p:nvSpPr>
            <p:spPr bwMode="auto">
              <a:xfrm>
                <a:off x="7966265" y="4762039"/>
                <a:ext cx="42766" cy="52726"/>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87" name="Freeform 91"/>
              <p:cNvSpPr>
                <a:spLocks/>
              </p:cNvSpPr>
              <p:nvPr/>
            </p:nvSpPr>
            <p:spPr bwMode="auto">
              <a:xfrm>
                <a:off x="7949494" y="4816833"/>
                <a:ext cx="75469" cy="162314"/>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grpSp>
          <p:nvGrpSpPr>
            <p:cNvPr id="175" name="Group 174"/>
            <p:cNvGrpSpPr>
              <a:grpSpLocks noChangeAspect="1"/>
            </p:cNvGrpSpPr>
            <p:nvPr/>
          </p:nvGrpSpPr>
          <p:grpSpPr>
            <a:xfrm>
              <a:off x="4050752" y="2506949"/>
              <a:ext cx="301169" cy="457211"/>
              <a:chOff x="7843130" y="5753019"/>
              <a:chExt cx="260077" cy="394828"/>
            </a:xfrm>
            <a:solidFill>
              <a:srgbClr val="13224F"/>
            </a:solidFill>
          </p:grpSpPr>
          <p:sp>
            <p:nvSpPr>
              <p:cNvPr id="179" name="Freeform 79"/>
              <p:cNvSpPr>
                <a:spLocks noEditPoints="1"/>
              </p:cNvSpPr>
              <p:nvPr/>
            </p:nvSpPr>
            <p:spPr bwMode="auto">
              <a:xfrm>
                <a:off x="7885829" y="5753019"/>
                <a:ext cx="183413" cy="136395"/>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80" name="Freeform 80"/>
              <p:cNvSpPr>
                <a:spLocks noEditPoints="1"/>
              </p:cNvSpPr>
              <p:nvPr/>
            </p:nvSpPr>
            <p:spPr bwMode="auto">
              <a:xfrm>
                <a:off x="7843130" y="5887022"/>
                <a:ext cx="260077" cy="260825"/>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sp>
          <p:nvSpPr>
            <p:cNvPr id="176" name="Rectangle 175"/>
            <p:cNvSpPr/>
            <p:nvPr/>
          </p:nvSpPr>
          <p:spPr>
            <a:xfrm>
              <a:off x="2142326" y="4486150"/>
              <a:ext cx="1083496" cy="471084"/>
            </a:xfrm>
            <a:prstGeom prst="rect">
              <a:avLst/>
            </a:prstGeom>
          </p:spPr>
          <p:txBody>
            <a:bodyPr wrap="none" lIns="68579" tIns="34289" rIns="68579" bIns="34289">
              <a:spAutoFit/>
            </a:bodyPr>
            <a:lstStyle/>
            <a:p>
              <a:pPr defTabSz="457189"/>
              <a:r>
                <a:rPr lang="zh-CN" altLang="en-US" sz="1800" dirty="0">
                  <a:solidFill>
                    <a:srgbClr val="129AC2"/>
                  </a:solidFill>
                  <a:latin typeface="Calibri"/>
                  <a:ea typeface="Heiti TC Light"/>
                  <a:cs typeface="Calibri"/>
                </a:rPr>
                <a:t>為您而設</a:t>
              </a:r>
              <a:endParaRPr lang="en-US" sz="1800" dirty="0">
                <a:solidFill>
                  <a:srgbClr val="129AC2"/>
                </a:solidFill>
                <a:latin typeface="Calibri"/>
                <a:ea typeface="Heiti TC Light"/>
                <a:cs typeface="Calibri"/>
              </a:endParaRPr>
            </a:p>
          </p:txBody>
        </p:sp>
        <p:pic>
          <p:nvPicPr>
            <p:cNvPr id="177" name="Picture 176"/>
            <p:cNvPicPr>
              <a:picLocks noChangeAspect="1"/>
            </p:cNvPicPr>
            <p:nvPr/>
          </p:nvPicPr>
          <p:blipFill>
            <a:blip r:embed="rId3" cstate="print"/>
            <a:stretch>
              <a:fillRect/>
            </a:stretch>
          </p:blipFill>
          <p:spPr>
            <a:xfrm>
              <a:off x="1743876" y="1691232"/>
              <a:ext cx="666757" cy="388049"/>
            </a:xfrm>
            <a:prstGeom prst="rect">
              <a:avLst/>
            </a:prstGeom>
          </p:spPr>
        </p:pic>
        <p:pic>
          <p:nvPicPr>
            <p:cNvPr id="178" name="Picture 1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8579" y="3363419"/>
              <a:ext cx="2213736" cy="1112984"/>
            </a:xfrm>
            <a:prstGeom prst="rect">
              <a:avLst/>
            </a:prstGeom>
          </p:spPr>
        </p:pic>
      </p:grpSp>
      <p:sp>
        <p:nvSpPr>
          <p:cNvPr id="2" name="Rectangle 1"/>
          <p:cNvSpPr/>
          <p:nvPr/>
        </p:nvSpPr>
        <p:spPr>
          <a:xfrm>
            <a:off x="1861097" y="764423"/>
            <a:ext cx="5627077" cy="41108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srgbClr val="FFFFFF"/>
              </a:solidFill>
              <a:latin typeface="Calibri"/>
              <a:ea typeface="Heiti TC Light"/>
              <a:cs typeface="Calibri"/>
            </a:endParaRPr>
          </a:p>
        </p:txBody>
      </p:sp>
      <p:pic>
        <p:nvPicPr>
          <p:cNvPr id="5" name="圖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4102" y="3968050"/>
            <a:ext cx="1574612" cy="730560"/>
          </a:xfrm>
          <a:prstGeom prst="rect">
            <a:avLst/>
          </a:prstGeom>
        </p:spPr>
      </p:pic>
      <p:pic>
        <p:nvPicPr>
          <p:cNvPr id="6" name="圖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737" y="2215619"/>
            <a:ext cx="1402953" cy="1052215"/>
          </a:xfrm>
          <a:prstGeom prst="rect">
            <a:avLst/>
          </a:prstGeom>
        </p:spPr>
      </p:pic>
      <p:pic>
        <p:nvPicPr>
          <p:cNvPr id="9" name="圖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6032" y="693217"/>
            <a:ext cx="1270384" cy="582391"/>
          </a:xfrm>
          <a:prstGeom prst="rect">
            <a:avLst/>
          </a:prstGeom>
        </p:spPr>
      </p:pic>
      <p:pic>
        <p:nvPicPr>
          <p:cNvPr id="11" name="圖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35973" y="2911825"/>
            <a:ext cx="1008112" cy="990470"/>
          </a:xfrm>
          <a:prstGeom prst="rect">
            <a:avLst/>
          </a:prstGeom>
        </p:spPr>
      </p:pic>
      <p:pic>
        <p:nvPicPr>
          <p:cNvPr id="12" name="圖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48014" y="1822426"/>
            <a:ext cx="1396075" cy="1047056"/>
          </a:xfrm>
          <a:prstGeom prst="rect">
            <a:avLst/>
          </a:prstGeom>
        </p:spPr>
      </p:pic>
      <p:pic>
        <p:nvPicPr>
          <p:cNvPr id="14" name="圖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73330" y="677303"/>
            <a:ext cx="1300887" cy="387682"/>
          </a:xfrm>
          <a:prstGeom prst="rect">
            <a:avLst/>
          </a:prstGeom>
        </p:spPr>
      </p:pic>
      <p:pic>
        <p:nvPicPr>
          <p:cNvPr id="15" name="圖片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0219" y="3554916"/>
            <a:ext cx="1467716" cy="778414"/>
          </a:xfrm>
          <a:prstGeom prst="rect">
            <a:avLst/>
          </a:prstGeom>
        </p:spPr>
      </p:pic>
      <p:pic>
        <p:nvPicPr>
          <p:cNvPr id="16" name="圖片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55943" y="1298627"/>
            <a:ext cx="1333500" cy="428625"/>
          </a:xfrm>
          <a:prstGeom prst="rect">
            <a:avLst/>
          </a:prstGeom>
        </p:spPr>
      </p:pic>
      <p:pic>
        <p:nvPicPr>
          <p:cNvPr id="17" name="圖片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0737" y="809215"/>
            <a:ext cx="1507077" cy="1145378"/>
          </a:xfrm>
          <a:prstGeom prst="rect">
            <a:avLst/>
          </a:prstGeom>
        </p:spPr>
      </p:pic>
      <p:pic>
        <p:nvPicPr>
          <p:cNvPr id="8" name="圖片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28607" y="4227934"/>
            <a:ext cx="1152127" cy="884250"/>
          </a:xfrm>
          <a:prstGeom prst="rect">
            <a:avLst/>
          </a:prstGeom>
        </p:spPr>
      </p:pic>
      <p:grpSp>
        <p:nvGrpSpPr>
          <p:cNvPr id="222" name="Group 221"/>
          <p:cNvGrpSpPr>
            <a:grpSpLocks noChangeAspect="1"/>
          </p:cNvGrpSpPr>
          <p:nvPr/>
        </p:nvGrpSpPr>
        <p:grpSpPr>
          <a:xfrm>
            <a:off x="958962" y="552284"/>
            <a:ext cx="7200800" cy="4501473"/>
            <a:chOff x="-600474" y="980074"/>
            <a:chExt cx="6466303" cy="5389746"/>
          </a:xfrm>
        </p:grpSpPr>
        <p:pic>
          <p:nvPicPr>
            <p:cNvPr id="223" name="Picture 2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905" y="1379806"/>
              <a:ext cx="4785470" cy="4785470"/>
            </a:xfrm>
            <a:prstGeom prst="rect">
              <a:avLst/>
            </a:prstGeom>
          </p:spPr>
        </p:pic>
        <p:grpSp>
          <p:nvGrpSpPr>
            <p:cNvPr id="224" name="Group 223"/>
            <p:cNvGrpSpPr>
              <a:grpSpLocks noChangeAspect="1"/>
            </p:cNvGrpSpPr>
            <p:nvPr/>
          </p:nvGrpSpPr>
          <p:grpSpPr>
            <a:xfrm>
              <a:off x="4182267" y="3721981"/>
              <a:ext cx="558134" cy="457211"/>
              <a:chOff x="4522432" y="2285367"/>
              <a:chExt cx="269965" cy="221149"/>
            </a:xfrm>
            <a:solidFill>
              <a:srgbClr val="13224F"/>
            </a:solidFill>
            <a:effectLst>
              <a:outerShdw blurRad="50800" dist="38100" dir="5400000" algn="t" rotWithShape="0">
                <a:prstClr val="black">
                  <a:alpha val="40000"/>
                </a:prstClr>
              </a:outerShdw>
            </a:effectLst>
          </p:grpSpPr>
          <p:sp>
            <p:nvSpPr>
              <p:cNvPr id="264" name="Freeform 6"/>
              <p:cNvSpPr>
                <a:spLocks/>
              </p:cNvSpPr>
              <p:nvPr/>
            </p:nvSpPr>
            <p:spPr bwMode="auto">
              <a:xfrm>
                <a:off x="4522432" y="2439501"/>
                <a:ext cx="269965" cy="67015"/>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65" name="Freeform 7"/>
              <p:cNvSpPr>
                <a:spLocks/>
              </p:cNvSpPr>
              <p:nvPr/>
            </p:nvSpPr>
            <p:spPr bwMode="auto">
              <a:xfrm>
                <a:off x="4545080" y="2302121"/>
                <a:ext cx="206550" cy="150783"/>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66" name="Freeform 8"/>
              <p:cNvSpPr>
                <a:spLocks/>
              </p:cNvSpPr>
              <p:nvPr/>
            </p:nvSpPr>
            <p:spPr bwMode="auto">
              <a:xfrm>
                <a:off x="4671003" y="2285367"/>
                <a:ext cx="113240" cy="140731"/>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sp>
          <p:nvSpPr>
            <p:cNvPr id="225" name="TextBox 224"/>
            <p:cNvSpPr txBox="1"/>
            <p:nvPr/>
          </p:nvSpPr>
          <p:spPr>
            <a:xfrm>
              <a:off x="4511199" y="4095993"/>
              <a:ext cx="1354630" cy="700168"/>
            </a:xfrm>
            <a:prstGeom prst="rect">
              <a:avLst/>
            </a:prstGeom>
            <a:noFill/>
          </p:spPr>
          <p:txBody>
            <a:bodyPr wrap="square" rtlCol="0" anchor="ctr">
              <a:spAutoFit/>
            </a:bodyPr>
            <a:lstStyle/>
            <a:p>
              <a:pPr algn="ctr" defTabSz="457189"/>
              <a:r>
                <a:rPr lang="zh-CN" altLang="en-US" sz="1800" b="1" dirty="0" smtClean="0">
                  <a:solidFill>
                    <a:srgbClr val="122153"/>
                  </a:solidFill>
                  <a:latin typeface="Calibri"/>
                  <a:ea typeface="Heiti TC Light"/>
                  <a:cs typeface="Calibri"/>
                </a:rPr>
                <a:t>食品</a:t>
              </a:r>
              <a:endParaRPr lang="en-US" altLang="zh-CN" sz="1800" b="1" dirty="0" smtClean="0">
                <a:solidFill>
                  <a:srgbClr val="122153"/>
                </a:solidFill>
                <a:latin typeface="Calibri"/>
                <a:ea typeface="Heiti TC Light"/>
                <a:cs typeface="Calibri"/>
              </a:endParaRPr>
            </a:p>
            <a:p>
              <a:pPr algn="ctr" defTabSz="457189"/>
              <a:r>
                <a:rPr lang="en-US" b="1" dirty="0" smtClean="0">
                  <a:solidFill>
                    <a:srgbClr val="122153"/>
                  </a:solidFill>
                  <a:latin typeface="Calibri"/>
                  <a:ea typeface="Heiti TC Light"/>
                  <a:cs typeface="Calibri"/>
                </a:rPr>
                <a:t>Food</a:t>
              </a:r>
              <a:endParaRPr lang="en-US" b="1" dirty="0">
                <a:solidFill>
                  <a:srgbClr val="122153"/>
                </a:solidFill>
                <a:latin typeface="Calibri"/>
                <a:ea typeface="Heiti TC Light"/>
                <a:cs typeface="Calibri"/>
              </a:endParaRPr>
            </a:p>
          </p:txBody>
        </p:sp>
        <p:sp>
          <p:nvSpPr>
            <p:cNvPr id="226" name="TextBox 225"/>
            <p:cNvSpPr txBox="1"/>
            <p:nvPr/>
          </p:nvSpPr>
          <p:spPr>
            <a:xfrm>
              <a:off x="3386743" y="5669652"/>
              <a:ext cx="1354630" cy="700168"/>
            </a:xfrm>
            <a:prstGeom prst="rect">
              <a:avLst/>
            </a:prstGeom>
            <a:noFill/>
          </p:spPr>
          <p:txBody>
            <a:bodyPr wrap="square" rtlCol="0" anchor="ctr">
              <a:spAutoFit/>
            </a:bodyPr>
            <a:lstStyle/>
            <a:p>
              <a:pPr algn="ctr" defTabSz="457189"/>
              <a:r>
                <a:rPr lang="zh-CN" altLang="en-US" sz="1800" b="1" dirty="0" smtClean="0">
                  <a:solidFill>
                    <a:srgbClr val="122153"/>
                  </a:solidFill>
                  <a:latin typeface="Calibri"/>
                  <a:ea typeface="Heiti TC Light"/>
                  <a:cs typeface="Calibri"/>
                </a:rPr>
                <a:t>住房</a:t>
              </a:r>
              <a:endParaRPr lang="en-US" altLang="zh-CN" sz="1800" b="1" dirty="0" smtClean="0">
                <a:solidFill>
                  <a:srgbClr val="122153"/>
                </a:solidFill>
                <a:latin typeface="Calibri"/>
                <a:ea typeface="Heiti TC Light"/>
                <a:cs typeface="Calibri"/>
              </a:endParaRPr>
            </a:p>
            <a:p>
              <a:pPr algn="ctr" defTabSz="457189"/>
              <a:r>
                <a:rPr lang="en-US" b="1" dirty="0" smtClean="0">
                  <a:solidFill>
                    <a:srgbClr val="122153"/>
                  </a:solidFill>
                  <a:latin typeface="Calibri"/>
                  <a:ea typeface="Heiti TC Light"/>
                  <a:cs typeface="Calibri"/>
                </a:rPr>
                <a:t>Housing</a:t>
              </a:r>
              <a:endParaRPr lang="en-US" b="1" dirty="0">
                <a:solidFill>
                  <a:srgbClr val="122153"/>
                </a:solidFill>
                <a:latin typeface="Calibri"/>
                <a:ea typeface="Heiti TC Light"/>
                <a:cs typeface="Calibri"/>
              </a:endParaRPr>
            </a:p>
          </p:txBody>
        </p:sp>
        <p:sp>
          <p:nvSpPr>
            <p:cNvPr id="227" name="TextBox 226"/>
            <p:cNvSpPr txBox="1"/>
            <p:nvPr/>
          </p:nvSpPr>
          <p:spPr>
            <a:xfrm>
              <a:off x="1751416" y="5645558"/>
              <a:ext cx="1786544" cy="700169"/>
            </a:xfrm>
            <a:prstGeom prst="rect">
              <a:avLst/>
            </a:prstGeom>
            <a:noFill/>
          </p:spPr>
          <p:txBody>
            <a:bodyPr wrap="square" rtlCol="0" anchor="ctr">
              <a:spAutoFit/>
            </a:bodyPr>
            <a:lstStyle/>
            <a:p>
              <a:pPr algn="ctr" defTabSz="457189"/>
              <a:r>
                <a:rPr lang="zh-CN" altLang="en-US" sz="1800" b="1" dirty="0" smtClean="0">
                  <a:solidFill>
                    <a:srgbClr val="122153"/>
                  </a:solidFill>
                  <a:latin typeface="Calibri"/>
                  <a:ea typeface="Heiti TC Light"/>
                  <a:cs typeface="Calibri"/>
                </a:rPr>
                <a:t>服裝與服務</a:t>
              </a:r>
              <a:endParaRPr lang="en-US" altLang="zh-CN" sz="1800" b="1" dirty="0" smtClean="0">
                <a:solidFill>
                  <a:srgbClr val="122153"/>
                </a:solidFill>
                <a:latin typeface="Calibri"/>
                <a:ea typeface="Heiti TC Light"/>
                <a:cs typeface="Calibri"/>
              </a:endParaRPr>
            </a:p>
            <a:p>
              <a:pPr algn="ctr" defTabSz="457189"/>
              <a:r>
                <a:rPr lang="en-US" b="1" dirty="0" smtClean="0">
                  <a:solidFill>
                    <a:srgbClr val="122153"/>
                  </a:solidFill>
                  <a:latin typeface="Calibri"/>
                  <a:ea typeface="Heiti TC Light"/>
                  <a:cs typeface="Calibri"/>
                </a:rPr>
                <a:t>Clothing and services</a:t>
              </a:r>
              <a:endParaRPr lang="en-US" b="1" dirty="0">
                <a:solidFill>
                  <a:srgbClr val="122153"/>
                </a:solidFill>
                <a:latin typeface="Calibri"/>
                <a:ea typeface="Heiti TC Light"/>
                <a:cs typeface="Calibri"/>
              </a:endParaRPr>
            </a:p>
          </p:txBody>
        </p:sp>
        <p:sp>
          <p:nvSpPr>
            <p:cNvPr id="228" name="Freeform 227"/>
            <p:cNvSpPr>
              <a:spLocks noChangeAspect="1" noEditPoints="1"/>
            </p:cNvSpPr>
            <p:nvPr/>
          </p:nvSpPr>
          <p:spPr bwMode="auto">
            <a:xfrm>
              <a:off x="2496487" y="5120886"/>
              <a:ext cx="341470" cy="457211"/>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29" name="TextBox 228"/>
            <p:cNvSpPr txBox="1"/>
            <p:nvPr/>
          </p:nvSpPr>
          <p:spPr>
            <a:xfrm>
              <a:off x="328829" y="4853993"/>
              <a:ext cx="1354630" cy="700168"/>
            </a:xfrm>
            <a:prstGeom prst="rect">
              <a:avLst/>
            </a:prstGeom>
            <a:noFill/>
          </p:spPr>
          <p:txBody>
            <a:bodyPr wrap="square" rtlCol="0" anchor="ctr">
              <a:spAutoFit/>
            </a:bodyPr>
            <a:lstStyle/>
            <a:p>
              <a:pPr algn="ctr" defTabSz="457189"/>
              <a:r>
                <a:rPr lang="zh-CN" altLang="en-US" sz="1800" b="1" dirty="0" smtClean="0">
                  <a:solidFill>
                    <a:srgbClr val="122153"/>
                  </a:solidFill>
                  <a:latin typeface="Calibri"/>
                  <a:ea typeface="Heiti TC Light"/>
                  <a:cs typeface="Calibri"/>
                </a:rPr>
                <a:t>交通</a:t>
              </a:r>
              <a:endParaRPr lang="en-US" altLang="zh-CN" sz="1800" b="1" dirty="0" smtClean="0">
                <a:solidFill>
                  <a:srgbClr val="122153"/>
                </a:solidFill>
                <a:latin typeface="Calibri"/>
                <a:ea typeface="Heiti TC Light"/>
                <a:cs typeface="Calibri"/>
              </a:endParaRPr>
            </a:p>
            <a:p>
              <a:pPr algn="ctr" defTabSz="457189"/>
              <a:r>
                <a:rPr lang="en-US" b="1" dirty="0" smtClean="0">
                  <a:solidFill>
                    <a:srgbClr val="122153"/>
                  </a:solidFill>
                  <a:latin typeface="Calibri"/>
                  <a:ea typeface="Heiti TC Light"/>
                  <a:cs typeface="Calibri"/>
                </a:rPr>
                <a:t>Transportation</a:t>
              </a:r>
              <a:endParaRPr lang="en-US" b="1" dirty="0">
                <a:solidFill>
                  <a:srgbClr val="122153"/>
                </a:solidFill>
                <a:latin typeface="Calibri"/>
                <a:ea typeface="Heiti TC Light"/>
                <a:cs typeface="Calibri"/>
              </a:endParaRPr>
            </a:p>
          </p:txBody>
        </p:sp>
        <p:sp>
          <p:nvSpPr>
            <p:cNvPr id="240" name="Freeform 25"/>
            <p:cNvSpPr>
              <a:spLocks noChangeAspect="1" noEditPoints="1"/>
            </p:cNvSpPr>
            <p:nvPr/>
          </p:nvSpPr>
          <p:spPr bwMode="auto">
            <a:xfrm>
              <a:off x="1319385" y="4705920"/>
              <a:ext cx="377372" cy="457211"/>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41" name="TextBox 240"/>
            <p:cNvSpPr txBox="1"/>
            <p:nvPr/>
          </p:nvSpPr>
          <p:spPr>
            <a:xfrm>
              <a:off x="-600474" y="3853532"/>
              <a:ext cx="1354630" cy="700168"/>
            </a:xfrm>
            <a:prstGeom prst="rect">
              <a:avLst/>
            </a:prstGeom>
            <a:noFill/>
          </p:spPr>
          <p:txBody>
            <a:bodyPr wrap="square" rtlCol="0" anchor="ctr">
              <a:spAutoFit/>
            </a:bodyPr>
            <a:lstStyle/>
            <a:p>
              <a:pPr algn="ctr" defTabSz="457189"/>
              <a:r>
                <a:rPr lang="zh-CN" altLang="en-US" sz="1800" b="1" dirty="0" smtClean="0">
                  <a:solidFill>
                    <a:srgbClr val="122153"/>
                  </a:solidFill>
                  <a:latin typeface="Calibri"/>
                  <a:ea typeface="Heiti TC Light"/>
                  <a:cs typeface="Calibri"/>
                </a:rPr>
                <a:t>健保</a:t>
              </a:r>
              <a:endParaRPr lang="en-US" altLang="zh-CN" sz="1800" b="1" dirty="0" smtClean="0">
                <a:solidFill>
                  <a:srgbClr val="122153"/>
                </a:solidFill>
                <a:latin typeface="Calibri"/>
                <a:ea typeface="Heiti TC Light"/>
                <a:cs typeface="Calibri"/>
              </a:endParaRPr>
            </a:p>
            <a:p>
              <a:pPr algn="ctr" defTabSz="457189"/>
              <a:r>
                <a:rPr lang="en-US" b="1" dirty="0" smtClean="0">
                  <a:solidFill>
                    <a:srgbClr val="122153"/>
                  </a:solidFill>
                  <a:latin typeface="Calibri"/>
                  <a:ea typeface="Heiti TC Light"/>
                  <a:cs typeface="Calibri"/>
                </a:rPr>
                <a:t>Healthcare </a:t>
              </a:r>
              <a:endParaRPr lang="en-US" b="1" dirty="0">
                <a:solidFill>
                  <a:srgbClr val="122153"/>
                </a:solidFill>
                <a:latin typeface="Calibri"/>
                <a:ea typeface="Heiti TC Light"/>
                <a:cs typeface="Calibri"/>
              </a:endParaRPr>
            </a:p>
          </p:txBody>
        </p:sp>
        <p:sp>
          <p:nvSpPr>
            <p:cNvPr id="242" name="Freeform 30"/>
            <p:cNvSpPr>
              <a:spLocks noChangeAspect="1"/>
            </p:cNvSpPr>
            <p:nvPr/>
          </p:nvSpPr>
          <p:spPr bwMode="auto">
            <a:xfrm>
              <a:off x="701865" y="3721981"/>
              <a:ext cx="399548" cy="457211"/>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43" name="TextBox 242"/>
            <p:cNvSpPr txBox="1"/>
            <p:nvPr/>
          </p:nvSpPr>
          <p:spPr>
            <a:xfrm>
              <a:off x="-277159" y="2614075"/>
              <a:ext cx="1354630" cy="700168"/>
            </a:xfrm>
            <a:prstGeom prst="rect">
              <a:avLst/>
            </a:prstGeom>
            <a:noFill/>
          </p:spPr>
          <p:txBody>
            <a:bodyPr wrap="square" rtlCol="0" anchor="ctr">
              <a:spAutoFit/>
            </a:bodyPr>
            <a:lstStyle/>
            <a:p>
              <a:pPr algn="ctr" defTabSz="457189"/>
              <a:r>
                <a:rPr lang="zh-CN" altLang="en-US" sz="1800" b="1" dirty="0" smtClean="0">
                  <a:solidFill>
                    <a:srgbClr val="122153"/>
                  </a:solidFill>
                  <a:latin typeface="Calibri"/>
                  <a:ea typeface="Heiti TC Light"/>
                  <a:cs typeface="Calibri"/>
                </a:rPr>
                <a:t>娛樂</a:t>
              </a:r>
              <a:endParaRPr lang="en-US" altLang="zh-CN" sz="1800" b="1" dirty="0" smtClean="0">
                <a:solidFill>
                  <a:srgbClr val="122153"/>
                </a:solidFill>
                <a:latin typeface="Calibri"/>
                <a:ea typeface="Heiti TC Light"/>
                <a:cs typeface="Calibri"/>
              </a:endParaRPr>
            </a:p>
            <a:p>
              <a:pPr algn="ctr" defTabSz="457189"/>
              <a:r>
                <a:rPr lang="en-US" b="1" dirty="0" smtClean="0">
                  <a:solidFill>
                    <a:srgbClr val="122153"/>
                  </a:solidFill>
                  <a:latin typeface="Calibri"/>
                  <a:ea typeface="Heiti TC Light"/>
                  <a:cs typeface="Calibri"/>
                </a:rPr>
                <a:t>Entertainment</a:t>
              </a:r>
              <a:endParaRPr lang="en-US" b="1" dirty="0">
                <a:solidFill>
                  <a:srgbClr val="122153"/>
                </a:solidFill>
                <a:latin typeface="Calibri"/>
                <a:ea typeface="Heiti TC Light"/>
                <a:cs typeface="Calibri"/>
              </a:endParaRPr>
            </a:p>
          </p:txBody>
        </p:sp>
        <p:sp>
          <p:nvSpPr>
            <p:cNvPr id="244" name="Freeform 51"/>
            <p:cNvSpPr>
              <a:spLocks noChangeAspect="1" noEditPoints="1"/>
            </p:cNvSpPr>
            <p:nvPr/>
          </p:nvSpPr>
          <p:spPr bwMode="auto">
            <a:xfrm>
              <a:off x="903506" y="2506949"/>
              <a:ext cx="494453" cy="457211"/>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45" name="TextBox 244"/>
            <p:cNvSpPr txBox="1"/>
            <p:nvPr/>
          </p:nvSpPr>
          <p:spPr>
            <a:xfrm>
              <a:off x="-77927" y="1500254"/>
              <a:ext cx="2937929" cy="700170"/>
            </a:xfrm>
            <a:prstGeom prst="rect">
              <a:avLst/>
            </a:prstGeom>
            <a:noFill/>
          </p:spPr>
          <p:txBody>
            <a:bodyPr wrap="square" rtlCol="0" anchor="ctr">
              <a:spAutoFit/>
            </a:bodyPr>
            <a:lstStyle/>
            <a:p>
              <a:pPr algn="ctr" defTabSz="457189"/>
              <a:r>
                <a:rPr lang="zh-CN" altLang="en-US" sz="1800" b="1" dirty="0" smtClean="0">
                  <a:solidFill>
                    <a:srgbClr val="122153"/>
                  </a:solidFill>
                  <a:latin typeface="Calibri"/>
                  <a:ea typeface="Heiti TC Light"/>
                  <a:cs typeface="Calibri"/>
                </a:rPr>
                <a:t>個人保養產品與服務</a:t>
              </a:r>
              <a:endParaRPr lang="en-US" altLang="zh-CN" sz="1800" b="1" dirty="0" smtClean="0">
                <a:solidFill>
                  <a:srgbClr val="122153"/>
                </a:solidFill>
                <a:latin typeface="Calibri"/>
                <a:ea typeface="Heiti TC Light"/>
                <a:cs typeface="Calibri"/>
              </a:endParaRPr>
            </a:p>
            <a:p>
              <a:pPr algn="ctr" defTabSz="457189"/>
              <a:r>
                <a:rPr lang="en-US" b="1" dirty="0" smtClean="0">
                  <a:solidFill>
                    <a:srgbClr val="122153"/>
                  </a:solidFill>
                  <a:latin typeface="Calibri"/>
                  <a:ea typeface="Heiti TC Light"/>
                  <a:cs typeface="Calibri"/>
                </a:rPr>
                <a:t>Personal care products and services </a:t>
              </a:r>
              <a:endParaRPr lang="en-US" b="1" dirty="0">
                <a:solidFill>
                  <a:srgbClr val="122153"/>
                </a:solidFill>
                <a:latin typeface="Calibri"/>
                <a:ea typeface="Heiti TC Light"/>
                <a:cs typeface="Calibri"/>
              </a:endParaRPr>
            </a:p>
          </p:txBody>
        </p:sp>
        <p:sp>
          <p:nvSpPr>
            <p:cNvPr id="246" name="TextBox 245"/>
            <p:cNvSpPr txBox="1"/>
            <p:nvPr/>
          </p:nvSpPr>
          <p:spPr>
            <a:xfrm>
              <a:off x="4249253" y="1929364"/>
              <a:ext cx="1458833" cy="700168"/>
            </a:xfrm>
            <a:prstGeom prst="rect">
              <a:avLst/>
            </a:prstGeom>
            <a:noFill/>
          </p:spPr>
          <p:txBody>
            <a:bodyPr wrap="square" rtlCol="0" anchor="ctr">
              <a:spAutoFit/>
            </a:bodyPr>
            <a:lstStyle/>
            <a:p>
              <a:pPr algn="ctr" defTabSz="457189"/>
              <a:r>
                <a:rPr lang="zh-TW" altLang="en-US" sz="1800" b="1" dirty="0" smtClean="0">
                  <a:solidFill>
                    <a:srgbClr val="122153"/>
                  </a:solidFill>
                  <a:latin typeface="Calibri"/>
                  <a:ea typeface="Heiti TC Light"/>
                  <a:cs typeface="Calibri"/>
                </a:rPr>
                <a:t>閱</a:t>
              </a:r>
              <a:r>
                <a:rPr lang="zh-CN" altLang="en-US" sz="1800" b="1" dirty="0" smtClean="0">
                  <a:solidFill>
                    <a:srgbClr val="122153"/>
                  </a:solidFill>
                  <a:latin typeface="Calibri"/>
                  <a:ea typeface="Heiti TC Light"/>
                  <a:cs typeface="Calibri"/>
                </a:rPr>
                <a:t>讀</a:t>
              </a:r>
              <a:endParaRPr lang="en-US" altLang="zh-CN" sz="1800" b="1" dirty="0" smtClean="0">
                <a:solidFill>
                  <a:srgbClr val="122153"/>
                </a:solidFill>
                <a:latin typeface="Calibri"/>
                <a:ea typeface="Heiti TC Light"/>
                <a:cs typeface="Calibri"/>
              </a:endParaRPr>
            </a:p>
            <a:p>
              <a:pPr algn="ctr" defTabSz="457189"/>
              <a:r>
                <a:rPr lang="en-US" b="1" dirty="0" smtClean="0">
                  <a:solidFill>
                    <a:srgbClr val="122153"/>
                  </a:solidFill>
                  <a:latin typeface="Calibri"/>
                  <a:ea typeface="Heiti TC Light"/>
                  <a:cs typeface="Calibri"/>
                </a:rPr>
                <a:t>Reading</a:t>
              </a:r>
              <a:endParaRPr lang="en-US" b="1" dirty="0">
                <a:solidFill>
                  <a:srgbClr val="122153"/>
                </a:solidFill>
                <a:latin typeface="Calibri"/>
                <a:ea typeface="Heiti TC Light"/>
                <a:cs typeface="Calibri"/>
              </a:endParaRPr>
            </a:p>
          </p:txBody>
        </p:sp>
        <p:sp>
          <p:nvSpPr>
            <p:cNvPr id="247" name="TextBox 246"/>
            <p:cNvSpPr txBox="1"/>
            <p:nvPr/>
          </p:nvSpPr>
          <p:spPr>
            <a:xfrm>
              <a:off x="3347265" y="980074"/>
              <a:ext cx="1354630" cy="700168"/>
            </a:xfrm>
            <a:prstGeom prst="rect">
              <a:avLst/>
            </a:prstGeom>
            <a:noFill/>
          </p:spPr>
          <p:txBody>
            <a:bodyPr wrap="square" rtlCol="0" anchor="ctr">
              <a:spAutoFit/>
            </a:bodyPr>
            <a:lstStyle/>
            <a:p>
              <a:pPr algn="ctr" defTabSz="457189"/>
              <a:r>
                <a:rPr lang="zh-CN" altLang="en-US" sz="1800" b="1" dirty="0" smtClean="0">
                  <a:solidFill>
                    <a:srgbClr val="122153"/>
                  </a:solidFill>
                  <a:latin typeface="Calibri"/>
                  <a:ea typeface="Heiti TC Light"/>
                  <a:cs typeface="Calibri"/>
                </a:rPr>
                <a:t>雜項開銷</a:t>
              </a:r>
              <a:endParaRPr lang="en-US" altLang="zh-CN" sz="1800" b="1" dirty="0" smtClean="0">
                <a:solidFill>
                  <a:srgbClr val="122153"/>
                </a:solidFill>
                <a:latin typeface="Calibri"/>
                <a:ea typeface="Heiti TC Light"/>
                <a:cs typeface="Calibri"/>
              </a:endParaRPr>
            </a:p>
            <a:p>
              <a:pPr algn="ctr" defTabSz="457189"/>
              <a:r>
                <a:rPr lang="en-US" b="1" dirty="0" smtClean="0">
                  <a:solidFill>
                    <a:srgbClr val="122153"/>
                  </a:solidFill>
                  <a:latin typeface="Calibri"/>
                  <a:ea typeface="Heiti TC Light"/>
                  <a:cs typeface="Calibri"/>
                </a:rPr>
                <a:t>Miscellaneous</a:t>
              </a:r>
            </a:p>
          </p:txBody>
        </p:sp>
        <p:grpSp>
          <p:nvGrpSpPr>
            <p:cNvPr id="248" name="Group 247"/>
            <p:cNvGrpSpPr>
              <a:grpSpLocks noChangeAspect="1"/>
            </p:cNvGrpSpPr>
            <p:nvPr/>
          </p:nvGrpSpPr>
          <p:grpSpPr>
            <a:xfrm>
              <a:off x="3666959" y="4635481"/>
              <a:ext cx="414470" cy="457211"/>
              <a:chOff x="6023184" y="4799730"/>
              <a:chExt cx="258729" cy="285409"/>
            </a:xfrm>
            <a:solidFill>
              <a:srgbClr val="13224F"/>
            </a:solidFill>
          </p:grpSpPr>
          <p:sp>
            <p:nvSpPr>
              <p:cNvPr id="261" name="Freeform 13"/>
              <p:cNvSpPr>
                <a:spLocks/>
              </p:cNvSpPr>
              <p:nvPr/>
            </p:nvSpPr>
            <p:spPr bwMode="auto">
              <a:xfrm>
                <a:off x="6057983" y="4853827"/>
                <a:ext cx="186103" cy="231312"/>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262" name="Freeform 14"/>
              <p:cNvSpPr>
                <a:spLocks/>
              </p:cNvSpPr>
              <p:nvPr/>
            </p:nvSpPr>
            <p:spPr bwMode="auto">
              <a:xfrm>
                <a:off x="6023184" y="4799730"/>
                <a:ext cx="258729" cy="152963"/>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263" name="Freeform 15"/>
              <p:cNvSpPr>
                <a:spLocks/>
              </p:cNvSpPr>
              <p:nvPr/>
            </p:nvSpPr>
            <p:spPr bwMode="auto">
              <a:xfrm>
                <a:off x="6225931" y="4831442"/>
                <a:ext cx="25722" cy="65290"/>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grpSp>
        <p:grpSp>
          <p:nvGrpSpPr>
            <p:cNvPr id="249" name="Group 248"/>
            <p:cNvGrpSpPr>
              <a:grpSpLocks noChangeAspect="1"/>
            </p:cNvGrpSpPr>
            <p:nvPr/>
          </p:nvGrpSpPr>
          <p:grpSpPr>
            <a:xfrm>
              <a:off x="3146672" y="1680134"/>
              <a:ext cx="348423" cy="457211"/>
              <a:chOff x="7782619" y="4661756"/>
              <a:chExt cx="312779" cy="410437"/>
            </a:xfrm>
            <a:solidFill>
              <a:srgbClr val="13224F"/>
            </a:solidFill>
          </p:grpSpPr>
          <p:sp>
            <p:nvSpPr>
              <p:cNvPr id="254" name="Freeform 85"/>
              <p:cNvSpPr>
                <a:spLocks noEditPoints="1"/>
              </p:cNvSpPr>
              <p:nvPr/>
            </p:nvSpPr>
            <p:spPr bwMode="auto">
              <a:xfrm>
                <a:off x="7782619" y="4721717"/>
                <a:ext cx="312779" cy="29051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55" name="Freeform 86"/>
              <p:cNvSpPr>
                <a:spLocks noEditPoints="1"/>
              </p:cNvSpPr>
              <p:nvPr/>
            </p:nvSpPr>
            <p:spPr bwMode="auto">
              <a:xfrm>
                <a:off x="7884926" y="4661756"/>
                <a:ext cx="113205" cy="52726"/>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56" name="Freeform 87"/>
              <p:cNvSpPr>
                <a:spLocks noEditPoints="1"/>
              </p:cNvSpPr>
              <p:nvPr/>
            </p:nvSpPr>
            <p:spPr bwMode="auto">
              <a:xfrm>
                <a:off x="7884926" y="5019467"/>
                <a:ext cx="113205" cy="52726"/>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57" name="Freeform 88"/>
              <p:cNvSpPr>
                <a:spLocks/>
              </p:cNvSpPr>
              <p:nvPr/>
            </p:nvSpPr>
            <p:spPr bwMode="auto">
              <a:xfrm>
                <a:off x="7874863" y="4762039"/>
                <a:ext cx="41927" cy="52726"/>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58" name="Freeform 89"/>
              <p:cNvSpPr>
                <a:spLocks/>
              </p:cNvSpPr>
              <p:nvPr/>
            </p:nvSpPr>
            <p:spPr bwMode="auto">
              <a:xfrm>
                <a:off x="7858092" y="4816833"/>
                <a:ext cx="75469" cy="162314"/>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59" name="Freeform 90"/>
              <p:cNvSpPr>
                <a:spLocks/>
              </p:cNvSpPr>
              <p:nvPr/>
            </p:nvSpPr>
            <p:spPr bwMode="auto">
              <a:xfrm>
                <a:off x="7966265" y="4762039"/>
                <a:ext cx="42766" cy="52726"/>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60" name="Freeform 259"/>
              <p:cNvSpPr>
                <a:spLocks/>
              </p:cNvSpPr>
              <p:nvPr/>
            </p:nvSpPr>
            <p:spPr bwMode="auto">
              <a:xfrm>
                <a:off x="7949494" y="4816833"/>
                <a:ext cx="75469" cy="162314"/>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grpSp>
          <p:nvGrpSpPr>
            <p:cNvPr id="250" name="Group 249"/>
            <p:cNvGrpSpPr>
              <a:grpSpLocks noChangeAspect="1"/>
            </p:cNvGrpSpPr>
            <p:nvPr/>
          </p:nvGrpSpPr>
          <p:grpSpPr>
            <a:xfrm>
              <a:off x="4050753" y="2506949"/>
              <a:ext cx="301169" cy="457211"/>
              <a:chOff x="7843130" y="5753019"/>
              <a:chExt cx="260077" cy="394828"/>
            </a:xfrm>
            <a:solidFill>
              <a:srgbClr val="13224F"/>
            </a:solidFill>
          </p:grpSpPr>
          <p:sp>
            <p:nvSpPr>
              <p:cNvPr id="252" name="Freeform 79"/>
              <p:cNvSpPr>
                <a:spLocks noEditPoints="1"/>
              </p:cNvSpPr>
              <p:nvPr/>
            </p:nvSpPr>
            <p:spPr bwMode="auto">
              <a:xfrm>
                <a:off x="7885829" y="5753019"/>
                <a:ext cx="183413" cy="136395"/>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53" name="Freeform 80"/>
              <p:cNvSpPr>
                <a:spLocks noEditPoints="1"/>
              </p:cNvSpPr>
              <p:nvPr/>
            </p:nvSpPr>
            <p:spPr bwMode="auto">
              <a:xfrm>
                <a:off x="7843130" y="5887022"/>
                <a:ext cx="260077" cy="260825"/>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pic>
          <p:nvPicPr>
            <p:cNvPr id="251" name="Picture 250"/>
            <p:cNvPicPr>
              <a:picLocks noChangeAspect="1"/>
            </p:cNvPicPr>
            <p:nvPr/>
          </p:nvPicPr>
          <p:blipFill>
            <a:blip r:embed="rId3" cstate="print"/>
            <a:stretch>
              <a:fillRect/>
            </a:stretch>
          </p:blipFill>
          <p:spPr>
            <a:xfrm>
              <a:off x="1813570" y="2125335"/>
              <a:ext cx="666757" cy="388049"/>
            </a:xfrm>
            <a:prstGeom prst="rect">
              <a:avLst/>
            </a:prstGeom>
          </p:spPr>
        </p:pic>
      </p:grpSp>
      <p:pic>
        <p:nvPicPr>
          <p:cNvPr id="267" name="Picture 266"/>
          <p:cNvPicPr>
            <a:picLocks noChangeAspect="1"/>
          </p:cNvPicPr>
          <p:nvPr/>
        </p:nvPicPr>
        <p:blipFill>
          <a:blip r:embed="rId16" cstate="print">
            <a:alphaModFix amt="29000"/>
          </a:blip>
          <a:stretch>
            <a:fillRect/>
          </a:stretch>
        </p:blipFill>
        <p:spPr>
          <a:xfrm>
            <a:off x="3747078" y="2210167"/>
            <a:ext cx="1815522" cy="1219381"/>
          </a:xfrm>
          <a:prstGeom prst="rect">
            <a:avLst/>
          </a:prstGeom>
        </p:spPr>
      </p:pic>
      <p:pic>
        <p:nvPicPr>
          <p:cNvPr id="268" name="Picture 26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337133" y="2325904"/>
            <a:ext cx="2750656" cy="1604549"/>
          </a:xfrm>
          <a:prstGeom prst="rect">
            <a:avLst/>
          </a:prstGeom>
        </p:spPr>
      </p:pic>
      <p:sp>
        <p:nvSpPr>
          <p:cNvPr id="127" name="文字方塊 126"/>
          <p:cNvSpPr txBox="1"/>
          <p:nvPr/>
        </p:nvSpPr>
        <p:spPr>
          <a:xfrm>
            <a:off x="90948" y="-21782"/>
            <a:ext cx="6078463" cy="830997"/>
          </a:xfrm>
          <a:prstGeom prst="rect">
            <a:avLst/>
          </a:prstGeom>
          <a:noFill/>
        </p:spPr>
        <p:txBody>
          <a:bodyPr wrap="square" rtlCol="0">
            <a:spAutoFit/>
          </a:bodyPr>
          <a:lstStyle/>
          <a:p>
            <a:pPr defTabSz="457189"/>
            <a:r>
              <a:rPr lang="en-US" altLang="zh-HK" sz="2400" b="1" dirty="0" smtClean="0">
                <a:solidFill>
                  <a:prstClr val="black"/>
                </a:solidFill>
                <a:latin typeface="Calibri"/>
                <a:ea typeface="Heiti TC Light"/>
                <a:cs typeface="Calibri"/>
              </a:rPr>
              <a:t>10-15</a:t>
            </a:r>
            <a:r>
              <a:rPr lang="zh-HK" altLang="en-US" sz="2400" b="1" dirty="0" smtClean="0">
                <a:solidFill>
                  <a:prstClr val="black"/>
                </a:solidFill>
                <a:latin typeface="Calibri"/>
                <a:ea typeface="Heiti TC Light"/>
                <a:cs typeface="Calibri"/>
              </a:rPr>
              <a:t>個家庭轉移消費</a:t>
            </a:r>
            <a:endParaRPr lang="en-US" altLang="zh-HK" sz="2400" b="1" dirty="0" smtClean="0">
              <a:solidFill>
                <a:prstClr val="black"/>
              </a:solidFill>
              <a:latin typeface="Calibri"/>
              <a:ea typeface="Heiti TC Light"/>
              <a:cs typeface="Calibri"/>
            </a:endParaRPr>
          </a:p>
          <a:p>
            <a:pPr defTabSz="457189"/>
            <a:r>
              <a:rPr lang="en-US" altLang="zh-HK" sz="2400" b="1" dirty="0" smtClean="0">
                <a:solidFill>
                  <a:prstClr val="black"/>
                </a:solidFill>
                <a:latin typeface="Calibri"/>
                <a:ea typeface="Heiti TC Light"/>
                <a:cs typeface="Calibri"/>
              </a:rPr>
              <a:t>10-15 f</a:t>
            </a:r>
            <a:r>
              <a:rPr lang="en-US" altLang="zh-TW" sz="2400" b="1" dirty="0" smtClean="0">
                <a:solidFill>
                  <a:prstClr val="black"/>
                </a:solidFill>
                <a:latin typeface="Calibri"/>
                <a:ea typeface="Heiti TC Light"/>
                <a:cs typeface="Calibri"/>
              </a:rPr>
              <a:t>amilies convert their spending</a:t>
            </a:r>
            <a:endParaRPr lang="zh-HK" altLang="en-US" sz="2400" b="1" dirty="0">
              <a:solidFill>
                <a:prstClr val="black"/>
              </a:solidFill>
              <a:latin typeface="Calibri"/>
              <a:ea typeface="Heiti TC Light"/>
              <a:cs typeface="Calibri"/>
            </a:endParaRPr>
          </a:p>
        </p:txBody>
      </p:sp>
      <p:sp>
        <p:nvSpPr>
          <p:cNvPr id="128" name="橢圓 127"/>
          <p:cNvSpPr/>
          <p:nvPr/>
        </p:nvSpPr>
        <p:spPr>
          <a:xfrm>
            <a:off x="3176277" y="1856234"/>
            <a:ext cx="3030647" cy="207193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latin typeface="Calibri"/>
              <a:ea typeface="Heiti TC Light"/>
              <a:cs typeface="Calibri"/>
            </a:endParaRPr>
          </a:p>
        </p:txBody>
      </p:sp>
      <p:sp>
        <p:nvSpPr>
          <p:cNvPr id="7" name="文字方塊 6"/>
          <p:cNvSpPr txBox="1"/>
          <p:nvPr/>
        </p:nvSpPr>
        <p:spPr>
          <a:xfrm>
            <a:off x="3706403" y="2148195"/>
            <a:ext cx="2259328" cy="1631216"/>
          </a:xfrm>
          <a:prstGeom prst="rect">
            <a:avLst/>
          </a:prstGeom>
          <a:noFill/>
        </p:spPr>
        <p:txBody>
          <a:bodyPr wrap="square" rtlCol="0">
            <a:spAutoFit/>
          </a:bodyPr>
          <a:lstStyle/>
          <a:p>
            <a:pPr defTabSz="457189"/>
            <a:r>
              <a:rPr lang="zh-HK" altLang="en-US" sz="2000" b="1" dirty="0">
                <a:solidFill>
                  <a:prstClr val="black"/>
                </a:solidFill>
                <a:latin typeface="Calibri"/>
                <a:ea typeface="Heiti TC Light"/>
                <a:cs typeface="Calibri"/>
              </a:rPr>
              <a:t>每個家庭每月 </a:t>
            </a:r>
            <a:r>
              <a:rPr lang="en-US" altLang="zh-HK" sz="2000" b="1" dirty="0">
                <a:solidFill>
                  <a:prstClr val="black"/>
                </a:solidFill>
                <a:latin typeface="Calibri"/>
                <a:ea typeface="Heiti TC Light"/>
                <a:cs typeface="Calibri"/>
              </a:rPr>
              <a:t>$15,000</a:t>
            </a:r>
          </a:p>
          <a:p>
            <a:pPr defTabSz="457189"/>
            <a:r>
              <a:rPr lang="en-US" altLang="zh-HK" sz="2000" b="1" dirty="0">
                <a:solidFill>
                  <a:prstClr val="black"/>
                </a:solidFill>
                <a:latin typeface="Calibri"/>
                <a:ea typeface="Heiti TC Light"/>
                <a:cs typeface="Calibri"/>
              </a:rPr>
              <a:t>10 </a:t>
            </a:r>
            <a:r>
              <a:rPr lang="zh-HK" altLang="en-US" sz="2000" b="1" dirty="0">
                <a:solidFill>
                  <a:prstClr val="black"/>
                </a:solidFill>
                <a:latin typeface="Calibri"/>
                <a:ea typeface="Heiti TC Light"/>
                <a:cs typeface="Calibri"/>
              </a:rPr>
              <a:t>個家庭每月 </a:t>
            </a:r>
            <a:endParaRPr lang="en-US" altLang="zh-HK" sz="2000" b="1" dirty="0">
              <a:solidFill>
                <a:prstClr val="black"/>
              </a:solidFill>
              <a:latin typeface="Calibri"/>
              <a:ea typeface="Heiti TC Light"/>
              <a:cs typeface="Calibri"/>
            </a:endParaRPr>
          </a:p>
          <a:p>
            <a:pPr defTabSz="457189"/>
            <a:r>
              <a:rPr lang="en-US" altLang="zh-HK" sz="2000" b="1" dirty="0">
                <a:solidFill>
                  <a:prstClr val="black"/>
                </a:solidFill>
                <a:latin typeface="Calibri"/>
                <a:ea typeface="Heiti TC Light"/>
                <a:cs typeface="Calibri"/>
              </a:rPr>
              <a:t>$15,000 x 10 = $150,000 </a:t>
            </a:r>
            <a:endParaRPr lang="zh-HK" altLang="en-US" sz="2000" b="1" dirty="0">
              <a:solidFill>
                <a:prstClr val="black"/>
              </a:solidFill>
              <a:latin typeface="Calibri"/>
              <a:ea typeface="Heiti TC Light"/>
              <a:cs typeface="Calibri"/>
            </a:endParaRPr>
          </a:p>
        </p:txBody>
      </p:sp>
    </p:spTree>
    <p:extLst>
      <p:ext uri="{BB962C8B-B14F-4D97-AF65-F5344CB8AC3E}">
        <p14:creationId xmlns:p14="http://schemas.microsoft.com/office/powerpoint/2010/main" val="20564912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tailingBDC_SRS.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RetailingBDC_SRS_2.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descr="RetailingBDC_SRS_4.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ext Box 175"/>
          <p:cNvSpPr txBox="1">
            <a:spLocks noChangeArrowheads="1"/>
          </p:cNvSpPr>
          <p:nvPr>
            <p:custDataLst>
              <p:tags r:id="rId1"/>
            </p:custDataLst>
          </p:nvPr>
        </p:nvSpPr>
        <p:spPr bwMode="auto">
          <a:xfrm>
            <a:off x="81092" y="756566"/>
            <a:ext cx="9126728" cy="400110"/>
          </a:xfrm>
          <a:prstGeom prst="rect">
            <a:avLst/>
          </a:prstGeom>
          <a:noFill/>
          <a:ln w="9525">
            <a:noFill/>
            <a:miter lim="800000"/>
            <a:headEnd/>
            <a:tailEnd/>
          </a:ln>
          <a:effectLst/>
        </p:spPr>
        <p:txBody>
          <a:bodyPr wrap="square">
            <a:spAutoFit/>
          </a:bodyPr>
          <a:lstStyle/>
          <a:p>
            <a:pPr marL="234950" indent="-234950" algn="ctr" defTabSz="457189">
              <a:spcBef>
                <a:spcPct val="50000"/>
              </a:spcBef>
              <a:defRPr/>
            </a:pPr>
            <a:r>
              <a:rPr lang="en-US" sz="2000" b="1" dirty="0" smtClean="0">
                <a:solidFill>
                  <a:srgbClr val="122153"/>
                </a:solidFill>
                <a:latin typeface="Calibri"/>
                <a:ea typeface="Heiti TC Light"/>
                <a:cs typeface="Calibri"/>
              </a:rPr>
              <a:t> $4,600 </a:t>
            </a:r>
            <a:r>
              <a:rPr lang="zh-TW" altLang="en-US" sz="2000" b="1" dirty="0" smtClean="0">
                <a:solidFill>
                  <a:srgbClr val="122153"/>
                </a:solidFill>
                <a:latin typeface="Calibri"/>
                <a:ea typeface="Heiti TC Light"/>
                <a:cs typeface="Calibri"/>
              </a:rPr>
              <a:t>每月</a:t>
            </a:r>
            <a:r>
              <a:rPr lang="en-US" altLang="zh-TW" sz="2000" b="1" dirty="0">
                <a:solidFill>
                  <a:srgbClr val="122153"/>
                </a:solidFill>
                <a:latin typeface="Calibri"/>
                <a:ea typeface="Heiti TC Light"/>
                <a:cs typeface="Calibri"/>
              </a:rPr>
              <a:t>each </a:t>
            </a:r>
            <a:r>
              <a:rPr lang="en-US" altLang="zh-TW" sz="2000" b="1" dirty="0" smtClean="0">
                <a:solidFill>
                  <a:srgbClr val="122153"/>
                </a:solidFill>
                <a:latin typeface="Calibri"/>
                <a:ea typeface="Heiti TC Light"/>
                <a:cs typeface="Calibri"/>
              </a:rPr>
              <a:t>month</a:t>
            </a:r>
            <a:r>
              <a:rPr lang="en-US" sz="2000" b="1" dirty="0" smtClean="0">
                <a:solidFill>
                  <a:srgbClr val="122153"/>
                </a:solidFill>
                <a:latin typeface="Calibri"/>
                <a:ea typeface="Heiti TC Light"/>
                <a:cs typeface="Calibri"/>
              </a:rPr>
              <a:t> </a:t>
            </a:r>
            <a:r>
              <a:rPr lang="en-US" sz="2000" b="1" dirty="0" smtClean="0">
                <a:solidFill>
                  <a:srgbClr val="C12D22"/>
                </a:solidFill>
                <a:latin typeface="Calibri"/>
                <a:ea typeface="Heiti TC Light"/>
                <a:cs typeface="Calibri"/>
              </a:rPr>
              <a:t>(</a:t>
            </a:r>
            <a:r>
              <a:rPr lang="en-US" sz="2000" b="1" dirty="0">
                <a:solidFill>
                  <a:srgbClr val="C12D22"/>
                </a:solidFill>
                <a:latin typeface="Calibri"/>
                <a:ea typeface="Heiti TC Light"/>
                <a:cs typeface="Calibri"/>
              </a:rPr>
              <a:t>BV) </a:t>
            </a:r>
            <a:r>
              <a:rPr lang="en-US" sz="2000" b="1" dirty="0" smtClean="0">
                <a:solidFill>
                  <a:srgbClr val="122153"/>
                </a:solidFill>
                <a:latin typeface="Calibri"/>
                <a:ea typeface="Heiti TC Light"/>
                <a:cs typeface="Calibri"/>
              </a:rPr>
              <a:t>&amp; $2,300 </a:t>
            </a:r>
            <a:r>
              <a:rPr lang="zh-TW" altLang="en-US" sz="2000" b="1" dirty="0" smtClean="0">
                <a:solidFill>
                  <a:srgbClr val="122153"/>
                </a:solidFill>
                <a:latin typeface="Calibri"/>
                <a:ea typeface="Heiti TC Light"/>
                <a:cs typeface="Calibri"/>
              </a:rPr>
              <a:t>每第三個月</a:t>
            </a:r>
            <a:r>
              <a:rPr lang="en-US" altLang="zh-TW" sz="2000" b="1" dirty="0">
                <a:solidFill>
                  <a:srgbClr val="122153"/>
                </a:solidFill>
                <a:latin typeface="Calibri"/>
                <a:ea typeface="Heiti TC Light"/>
                <a:cs typeface="Calibri"/>
              </a:rPr>
              <a:t>every third month </a:t>
            </a:r>
            <a:r>
              <a:rPr lang="en-US" sz="2000" b="1" dirty="0" smtClean="0">
                <a:solidFill>
                  <a:srgbClr val="122153"/>
                </a:solidFill>
                <a:latin typeface="Calibri"/>
                <a:ea typeface="Heiti TC Light"/>
                <a:cs typeface="Calibri"/>
              </a:rPr>
              <a:t> </a:t>
            </a:r>
            <a:r>
              <a:rPr lang="en-US" sz="2000" b="1" dirty="0" smtClean="0">
                <a:solidFill>
                  <a:srgbClr val="83B937"/>
                </a:solidFill>
                <a:latin typeface="Calibri"/>
                <a:ea typeface="Heiti TC Light"/>
                <a:cs typeface="Calibri"/>
              </a:rPr>
              <a:t>(</a:t>
            </a:r>
            <a:r>
              <a:rPr lang="en-US" sz="2000" b="1" dirty="0">
                <a:solidFill>
                  <a:srgbClr val="83B937"/>
                </a:solidFill>
                <a:latin typeface="Calibri"/>
                <a:ea typeface="Heiti TC Light"/>
                <a:cs typeface="Calibri"/>
              </a:rPr>
              <a:t>IBV)</a:t>
            </a:r>
          </a:p>
        </p:txBody>
      </p:sp>
      <p:sp>
        <p:nvSpPr>
          <p:cNvPr id="3" name="TextBox 2"/>
          <p:cNvSpPr txBox="1"/>
          <p:nvPr/>
        </p:nvSpPr>
        <p:spPr>
          <a:xfrm>
            <a:off x="2421228" y="-15022"/>
            <a:ext cx="4848447" cy="584775"/>
          </a:xfrm>
          <a:prstGeom prst="rect">
            <a:avLst/>
          </a:prstGeom>
          <a:noFill/>
        </p:spPr>
        <p:txBody>
          <a:bodyPr wrap="square" rtlCol="0">
            <a:spAutoFit/>
          </a:bodyPr>
          <a:lstStyle/>
          <a:p>
            <a:pPr defTabSz="457189"/>
            <a:r>
              <a:rPr lang="zh-TW" altLang="en-US" sz="3200" b="1" dirty="0" smtClean="0">
                <a:solidFill>
                  <a:srgbClr val="0087A2"/>
                </a:solidFill>
                <a:latin typeface="Calibri"/>
                <a:ea typeface="Heiti TC Light"/>
                <a:cs typeface="Calibri"/>
              </a:rPr>
              <a:t>組織達到基本業務要求</a:t>
            </a:r>
            <a:endParaRPr lang="en-US" sz="3200" b="1" dirty="0">
              <a:solidFill>
                <a:srgbClr val="0087A2"/>
              </a:solidFill>
              <a:latin typeface="Calibri"/>
              <a:ea typeface="Heiti TC Light"/>
              <a:cs typeface="Calibri"/>
            </a:endParaRPr>
          </a:p>
        </p:txBody>
      </p:sp>
      <p:pic>
        <p:nvPicPr>
          <p:cNvPr id="15" name="Picture 5" descr="RetailingBDC_SRS_4.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06246" y="-182662"/>
            <a:ext cx="9144000" cy="5143500"/>
          </a:xfrm>
          <a:prstGeom prst="rect">
            <a:avLst/>
          </a:prstGeom>
        </p:spPr>
      </p:pic>
      <p:pic>
        <p:nvPicPr>
          <p:cNvPr id="16" name="Picture 15"/>
          <p:cNvPicPr>
            <a:picLocks noChangeAspect="1"/>
          </p:cNvPicPr>
          <p:nvPr/>
        </p:nvPicPr>
        <p:blipFill rotWithShape="1">
          <a:blip r:embed="rId11">
            <a:extLst>
              <a:ext uri="{28A0092B-C50C-407E-A947-70E740481C1C}">
                <a14:useLocalDpi xmlns:a14="http://schemas.microsoft.com/office/drawing/2010/main" val="0"/>
              </a:ext>
            </a:extLst>
          </a:blip>
          <a:srcRect t="14265" r="2464" b="22196"/>
          <a:stretch/>
        </p:blipFill>
        <p:spPr>
          <a:xfrm>
            <a:off x="1416496" y="474117"/>
            <a:ext cx="6156459" cy="315300"/>
          </a:xfrm>
          <a:prstGeom prst="rect">
            <a:avLst/>
          </a:prstGeom>
        </p:spPr>
      </p:pic>
      <p:sp>
        <p:nvSpPr>
          <p:cNvPr id="17" name="Text Box 176"/>
          <p:cNvSpPr txBox="1">
            <a:spLocks noChangeArrowheads="1"/>
          </p:cNvSpPr>
          <p:nvPr>
            <p:custDataLst>
              <p:tags r:id="rId2"/>
            </p:custDataLst>
          </p:nvPr>
        </p:nvSpPr>
        <p:spPr bwMode="auto">
          <a:xfrm>
            <a:off x="0" y="4629150"/>
            <a:ext cx="2251275" cy="307777"/>
          </a:xfrm>
          <a:prstGeom prst="rect">
            <a:avLst/>
          </a:prstGeom>
          <a:noFill/>
          <a:ln w="9525">
            <a:noFill/>
            <a:miter lim="800000"/>
            <a:headEnd/>
            <a:tailEnd/>
          </a:ln>
          <a:effectLst/>
        </p:spPr>
        <p:txBody>
          <a:bodyPr wrap="square">
            <a:spAutoFit/>
          </a:bodyPr>
          <a:lstStyle/>
          <a:p>
            <a:pPr algn="ctr" defTabSz="457189">
              <a:spcBef>
                <a:spcPct val="50000"/>
              </a:spcBef>
              <a:defRPr/>
            </a:pPr>
            <a:r>
              <a:rPr lang="en-US" b="1" dirty="0" smtClean="0">
                <a:solidFill>
                  <a:srgbClr val="000000"/>
                </a:solidFill>
                <a:latin typeface="Calibri"/>
                <a:ea typeface="Heiti TC Light"/>
                <a:cs typeface="Calibri"/>
              </a:rPr>
              <a:t>50 x 50 BV = 2,500 BV</a:t>
            </a:r>
            <a:endParaRPr lang="en-US" b="1" dirty="0">
              <a:solidFill>
                <a:srgbClr val="000000"/>
              </a:solidFill>
              <a:latin typeface="Calibri"/>
              <a:ea typeface="Heiti TC Light"/>
              <a:cs typeface="Calibri"/>
            </a:endParaRPr>
          </a:p>
        </p:txBody>
      </p:sp>
      <p:sp>
        <p:nvSpPr>
          <p:cNvPr id="18" name="Text Box 176"/>
          <p:cNvSpPr txBox="1">
            <a:spLocks noChangeArrowheads="1"/>
          </p:cNvSpPr>
          <p:nvPr>
            <p:custDataLst>
              <p:tags r:id="rId3"/>
            </p:custDataLst>
          </p:nvPr>
        </p:nvSpPr>
        <p:spPr bwMode="auto">
          <a:xfrm>
            <a:off x="2421228" y="4629150"/>
            <a:ext cx="2121431" cy="307777"/>
          </a:xfrm>
          <a:prstGeom prst="rect">
            <a:avLst/>
          </a:prstGeom>
          <a:noFill/>
          <a:ln w="9525">
            <a:noFill/>
            <a:miter lim="800000"/>
            <a:headEnd/>
            <a:tailEnd/>
          </a:ln>
          <a:effectLst/>
        </p:spPr>
        <p:txBody>
          <a:bodyPr wrap="square">
            <a:spAutoFit/>
          </a:bodyPr>
          <a:lstStyle/>
          <a:p>
            <a:pPr algn="ctr" defTabSz="457189">
              <a:spcBef>
                <a:spcPct val="50000"/>
              </a:spcBef>
              <a:defRPr/>
            </a:pPr>
            <a:r>
              <a:rPr lang="en-US" b="1" dirty="0">
                <a:solidFill>
                  <a:srgbClr val="000000"/>
                </a:solidFill>
                <a:latin typeface="Calibri"/>
                <a:ea typeface="Heiti TC Light"/>
                <a:cs typeface="Calibri"/>
              </a:rPr>
              <a:t>50 x </a:t>
            </a:r>
            <a:r>
              <a:rPr lang="en-US" b="1" dirty="0" smtClean="0">
                <a:solidFill>
                  <a:srgbClr val="000000"/>
                </a:solidFill>
                <a:latin typeface="Calibri"/>
                <a:ea typeface="Heiti TC Light"/>
                <a:cs typeface="Calibri"/>
              </a:rPr>
              <a:t>10 IBV = 500 </a:t>
            </a:r>
            <a:r>
              <a:rPr lang="en-US" b="1" dirty="0">
                <a:solidFill>
                  <a:srgbClr val="000000"/>
                </a:solidFill>
                <a:latin typeface="Calibri"/>
                <a:ea typeface="Heiti TC Light"/>
                <a:cs typeface="Calibri"/>
              </a:rPr>
              <a:t>I</a:t>
            </a:r>
            <a:r>
              <a:rPr lang="en-US" b="1" dirty="0" smtClean="0">
                <a:solidFill>
                  <a:srgbClr val="000000"/>
                </a:solidFill>
                <a:latin typeface="Calibri"/>
                <a:ea typeface="Heiti TC Light"/>
                <a:cs typeface="Calibri"/>
              </a:rPr>
              <a:t>BV</a:t>
            </a:r>
            <a:endParaRPr lang="en-US" b="1" dirty="0">
              <a:solidFill>
                <a:srgbClr val="000000"/>
              </a:solidFill>
              <a:latin typeface="Calibri"/>
              <a:ea typeface="Heiti TC Light"/>
              <a:cs typeface="Calibri"/>
            </a:endParaRPr>
          </a:p>
        </p:txBody>
      </p:sp>
      <p:sp>
        <p:nvSpPr>
          <p:cNvPr id="19" name="Text Box 176"/>
          <p:cNvSpPr txBox="1">
            <a:spLocks noChangeArrowheads="1"/>
          </p:cNvSpPr>
          <p:nvPr>
            <p:custDataLst>
              <p:tags r:id="rId4"/>
            </p:custDataLst>
          </p:nvPr>
        </p:nvSpPr>
        <p:spPr bwMode="auto">
          <a:xfrm>
            <a:off x="4494727" y="4629150"/>
            <a:ext cx="2239548" cy="307777"/>
          </a:xfrm>
          <a:prstGeom prst="rect">
            <a:avLst/>
          </a:prstGeom>
          <a:noFill/>
          <a:ln w="9525">
            <a:noFill/>
            <a:miter lim="800000"/>
            <a:headEnd/>
            <a:tailEnd/>
          </a:ln>
          <a:effectLst/>
        </p:spPr>
        <p:txBody>
          <a:bodyPr wrap="square">
            <a:spAutoFit/>
          </a:bodyPr>
          <a:lstStyle/>
          <a:p>
            <a:pPr algn="ctr" defTabSz="457189">
              <a:spcBef>
                <a:spcPct val="50000"/>
              </a:spcBef>
              <a:defRPr/>
            </a:pPr>
            <a:r>
              <a:rPr lang="en-US" b="1" dirty="0">
                <a:solidFill>
                  <a:srgbClr val="000000"/>
                </a:solidFill>
                <a:latin typeface="Calibri"/>
                <a:ea typeface="Heiti TC Light"/>
                <a:cs typeface="Calibri"/>
              </a:rPr>
              <a:t>50 x </a:t>
            </a:r>
            <a:r>
              <a:rPr lang="en-US" b="1" dirty="0" smtClean="0">
                <a:solidFill>
                  <a:srgbClr val="000000"/>
                </a:solidFill>
                <a:latin typeface="Calibri"/>
                <a:ea typeface="Heiti TC Light"/>
                <a:cs typeface="Calibri"/>
              </a:rPr>
              <a:t>50 BV = 2,500 BV</a:t>
            </a:r>
            <a:endParaRPr lang="en-US" b="1" dirty="0">
              <a:solidFill>
                <a:srgbClr val="000000"/>
              </a:solidFill>
              <a:latin typeface="Calibri"/>
              <a:ea typeface="Heiti TC Light"/>
              <a:cs typeface="Calibri"/>
            </a:endParaRPr>
          </a:p>
        </p:txBody>
      </p:sp>
      <p:sp>
        <p:nvSpPr>
          <p:cNvPr id="20" name="Text Box 176"/>
          <p:cNvSpPr txBox="1">
            <a:spLocks noChangeArrowheads="1"/>
          </p:cNvSpPr>
          <p:nvPr>
            <p:custDataLst>
              <p:tags r:id="rId5"/>
            </p:custDataLst>
          </p:nvPr>
        </p:nvSpPr>
        <p:spPr bwMode="auto">
          <a:xfrm>
            <a:off x="6980349" y="4629150"/>
            <a:ext cx="2122505" cy="307777"/>
          </a:xfrm>
          <a:prstGeom prst="rect">
            <a:avLst/>
          </a:prstGeom>
          <a:noFill/>
          <a:ln w="9525">
            <a:noFill/>
            <a:miter lim="800000"/>
            <a:headEnd/>
            <a:tailEnd/>
          </a:ln>
          <a:effectLst/>
        </p:spPr>
        <p:txBody>
          <a:bodyPr wrap="square">
            <a:spAutoFit/>
          </a:bodyPr>
          <a:lstStyle/>
          <a:p>
            <a:pPr algn="ctr" defTabSz="457189">
              <a:spcBef>
                <a:spcPct val="50000"/>
              </a:spcBef>
              <a:defRPr/>
            </a:pPr>
            <a:r>
              <a:rPr lang="en-US" b="1" dirty="0">
                <a:solidFill>
                  <a:srgbClr val="000000"/>
                </a:solidFill>
                <a:latin typeface="Calibri"/>
                <a:ea typeface="Heiti TC Light"/>
                <a:cs typeface="Calibri"/>
              </a:rPr>
              <a:t>50 x </a:t>
            </a:r>
            <a:r>
              <a:rPr lang="en-US" b="1" dirty="0" smtClean="0">
                <a:solidFill>
                  <a:srgbClr val="000000"/>
                </a:solidFill>
                <a:latin typeface="Calibri"/>
                <a:ea typeface="Heiti TC Light"/>
                <a:cs typeface="Calibri"/>
              </a:rPr>
              <a:t>10 IBV = 500 IBV</a:t>
            </a:r>
            <a:endParaRPr lang="en-US" b="1" dirty="0">
              <a:solidFill>
                <a:srgbClr val="000000"/>
              </a:solidFill>
              <a:latin typeface="Calibri"/>
              <a:ea typeface="Heiti TC Light"/>
              <a:cs typeface="Calibri"/>
            </a:endParaRPr>
          </a:p>
        </p:txBody>
      </p:sp>
      <p:sp>
        <p:nvSpPr>
          <p:cNvPr id="21" name="文字方塊 6"/>
          <p:cNvSpPr txBox="1"/>
          <p:nvPr/>
        </p:nvSpPr>
        <p:spPr>
          <a:xfrm>
            <a:off x="152400" y="4807000"/>
            <a:ext cx="2098875" cy="338554"/>
          </a:xfrm>
          <a:prstGeom prst="rect">
            <a:avLst/>
          </a:prstGeom>
          <a:noFill/>
        </p:spPr>
        <p:txBody>
          <a:bodyPr wrap="square" rtlCol="0">
            <a:spAutoFit/>
          </a:bodyPr>
          <a:lstStyle/>
          <a:p>
            <a:pPr defTabSz="457189"/>
            <a:r>
              <a:rPr lang="en-US" altLang="zh-HK" sz="1600" dirty="0" smtClean="0">
                <a:solidFill>
                  <a:prstClr val="black"/>
                </a:solidFill>
                <a:latin typeface="Calibri"/>
                <a:ea typeface="Heiti TC Light"/>
                <a:cs typeface="Calibri"/>
              </a:rPr>
              <a:t>(50x$600= $30,000)</a:t>
            </a:r>
            <a:endParaRPr lang="zh-HK" altLang="en-US" sz="1600" dirty="0">
              <a:solidFill>
                <a:prstClr val="black"/>
              </a:solidFill>
              <a:latin typeface="Calibri"/>
              <a:ea typeface="Heiti TC Light"/>
              <a:cs typeface="Calibri"/>
            </a:endParaRPr>
          </a:p>
        </p:txBody>
      </p:sp>
      <p:sp>
        <p:nvSpPr>
          <p:cNvPr id="22" name="文字方塊 15"/>
          <p:cNvSpPr txBox="1"/>
          <p:nvPr/>
        </p:nvSpPr>
        <p:spPr>
          <a:xfrm>
            <a:off x="2508705" y="4813816"/>
            <a:ext cx="1946475" cy="338554"/>
          </a:xfrm>
          <a:prstGeom prst="rect">
            <a:avLst/>
          </a:prstGeom>
          <a:noFill/>
        </p:spPr>
        <p:txBody>
          <a:bodyPr wrap="square" rtlCol="0">
            <a:spAutoFit/>
          </a:bodyPr>
          <a:lstStyle/>
          <a:p>
            <a:pPr defTabSz="457189"/>
            <a:r>
              <a:rPr lang="en-US" altLang="zh-HK" sz="1600" dirty="0" smtClean="0">
                <a:solidFill>
                  <a:prstClr val="black"/>
                </a:solidFill>
                <a:latin typeface="Calibri"/>
                <a:ea typeface="Heiti TC Light"/>
                <a:cs typeface="Calibri"/>
              </a:rPr>
              <a:t>(50x$120= $7,200)</a:t>
            </a:r>
            <a:endParaRPr lang="zh-HK" altLang="en-US" sz="1600" dirty="0">
              <a:solidFill>
                <a:prstClr val="black"/>
              </a:solidFill>
              <a:latin typeface="Calibri"/>
              <a:ea typeface="Heiti TC Light"/>
              <a:cs typeface="Calibri"/>
            </a:endParaRPr>
          </a:p>
        </p:txBody>
      </p:sp>
      <p:sp>
        <p:nvSpPr>
          <p:cNvPr id="23" name="文字方塊 16"/>
          <p:cNvSpPr txBox="1"/>
          <p:nvPr/>
        </p:nvSpPr>
        <p:spPr>
          <a:xfrm>
            <a:off x="4573736" y="4813816"/>
            <a:ext cx="2098875" cy="338554"/>
          </a:xfrm>
          <a:prstGeom prst="rect">
            <a:avLst/>
          </a:prstGeom>
          <a:noFill/>
        </p:spPr>
        <p:txBody>
          <a:bodyPr wrap="square" rtlCol="0">
            <a:spAutoFit/>
          </a:bodyPr>
          <a:lstStyle/>
          <a:p>
            <a:pPr defTabSz="457189"/>
            <a:r>
              <a:rPr lang="en-US" altLang="zh-HK" sz="1600" dirty="0" smtClean="0">
                <a:solidFill>
                  <a:prstClr val="black"/>
                </a:solidFill>
                <a:latin typeface="Calibri"/>
                <a:ea typeface="Heiti TC Light"/>
                <a:cs typeface="Calibri"/>
              </a:rPr>
              <a:t>(50x600= $30,000)</a:t>
            </a:r>
            <a:endParaRPr lang="zh-HK" altLang="en-US" sz="1600" dirty="0">
              <a:solidFill>
                <a:prstClr val="black"/>
              </a:solidFill>
              <a:latin typeface="Calibri"/>
              <a:ea typeface="Heiti TC Light"/>
              <a:cs typeface="Calibri"/>
            </a:endParaRPr>
          </a:p>
        </p:txBody>
      </p:sp>
      <p:sp>
        <p:nvSpPr>
          <p:cNvPr id="24" name="文字方塊 17"/>
          <p:cNvSpPr txBox="1"/>
          <p:nvPr/>
        </p:nvSpPr>
        <p:spPr>
          <a:xfrm>
            <a:off x="6980349" y="4832400"/>
            <a:ext cx="2098875" cy="338554"/>
          </a:xfrm>
          <a:prstGeom prst="rect">
            <a:avLst/>
          </a:prstGeom>
          <a:noFill/>
        </p:spPr>
        <p:txBody>
          <a:bodyPr wrap="square" rtlCol="0">
            <a:spAutoFit/>
          </a:bodyPr>
          <a:lstStyle/>
          <a:p>
            <a:pPr defTabSz="457189"/>
            <a:r>
              <a:rPr lang="en-US" altLang="zh-HK" sz="1600" dirty="0" smtClean="0">
                <a:solidFill>
                  <a:prstClr val="black"/>
                </a:solidFill>
                <a:latin typeface="Calibri"/>
                <a:ea typeface="Heiti TC Light"/>
                <a:cs typeface="Calibri"/>
              </a:rPr>
              <a:t>(50x$120= $7,200)</a:t>
            </a:r>
            <a:endParaRPr lang="zh-HK" altLang="en-US" sz="1600" dirty="0">
              <a:solidFill>
                <a:prstClr val="black"/>
              </a:solidFill>
              <a:latin typeface="Calibri"/>
              <a:ea typeface="Heiti TC Light"/>
              <a:cs typeface="Calibri"/>
            </a:endParaRPr>
          </a:p>
        </p:txBody>
      </p:sp>
    </p:spTree>
    <p:extLst>
      <p:ext uri="{BB962C8B-B14F-4D97-AF65-F5344CB8AC3E}">
        <p14:creationId xmlns:p14="http://schemas.microsoft.com/office/powerpoint/2010/main" val="250170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000"/>
                                        <p:tgtEl>
                                          <p:spTgt spid="5"/>
                                        </p:tgtEl>
                                      </p:cBhvr>
                                    </p:animEffect>
                                  </p:childTnLst>
                                </p:cTn>
                              </p:par>
                            </p:childTnLst>
                          </p:cTn>
                        </p:par>
                        <p:par>
                          <p:cTn id="12" fill="hold">
                            <p:stCondLst>
                              <p:cond delay="2500"/>
                            </p:stCondLst>
                            <p:childTnLst>
                              <p:par>
                                <p:cTn id="13" presetID="4" presetClass="entr" presetSubtype="3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out)">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tailingBDC_SRS.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RetailingBDC_SRS_2.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descr="RetailingBDC_SRS_4.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ext Box 176"/>
          <p:cNvSpPr txBox="1">
            <a:spLocks noChangeArrowheads="1"/>
          </p:cNvSpPr>
          <p:nvPr>
            <p:custDataLst>
              <p:tags r:id="rId1"/>
            </p:custDataLst>
          </p:nvPr>
        </p:nvSpPr>
        <p:spPr bwMode="auto">
          <a:xfrm>
            <a:off x="0" y="4629150"/>
            <a:ext cx="2251275" cy="307777"/>
          </a:xfrm>
          <a:prstGeom prst="rect">
            <a:avLst/>
          </a:prstGeom>
          <a:noFill/>
          <a:ln w="9525">
            <a:noFill/>
            <a:miter lim="800000"/>
            <a:headEnd/>
            <a:tailEnd/>
          </a:ln>
          <a:effectLst/>
        </p:spPr>
        <p:txBody>
          <a:bodyPr wrap="square">
            <a:spAutoFit/>
          </a:bodyPr>
          <a:lstStyle/>
          <a:p>
            <a:pPr algn="ctr" defTabSz="457189">
              <a:spcBef>
                <a:spcPct val="50000"/>
              </a:spcBef>
              <a:defRPr/>
            </a:pPr>
            <a:r>
              <a:rPr lang="en-US" b="1" dirty="0" smtClean="0">
                <a:solidFill>
                  <a:srgbClr val="000000"/>
                </a:solidFill>
                <a:latin typeface="Calibri"/>
                <a:ea typeface="Heiti TC Light"/>
                <a:cs typeface="Calibri"/>
              </a:rPr>
              <a:t>50 x 50 BV = 2,500 BV</a:t>
            </a:r>
            <a:endParaRPr lang="en-US" b="1" dirty="0">
              <a:solidFill>
                <a:srgbClr val="000000"/>
              </a:solidFill>
              <a:latin typeface="Calibri"/>
              <a:ea typeface="Heiti TC Light"/>
              <a:cs typeface="Calibri"/>
            </a:endParaRPr>
          </a:p>
        </p:txBody>
      </p:sp>
      <p:sp>
        <p:nvSpPr>
          <p:cNvPr id="12" name="Text Box 176"/>
          <p:cNvSpPr txBox="1">
            <a:spLocks noChangeArrowheads="1"/>
          </p:cNvSpPr>
          <p:nvPr>
            <p:custDataLst>
              <p:tags r:id="rId2"/>
            </p:custDataLst>
          </p:nvPr>
        </p:nvSpPr>
        <p:spPr bwMode="auto">
          <a:xfrm>
            <a:off x="2421228" y="4629150"/>
            <a:ext cx="2121431" cy="307777"/>
          </a:xfrm>
          <a:prstGeom prst="rect">
            <a:avLst/>
          </a:prstGeom>
          <a:noFill/>
          <a:ln w="9525">
            <a:noFill/>
            <a:miter lim="800000"/>
            <a:headEnd/>
            <a:tailEnd/>
          </a:ln>
          <a:effectLst/>
        </p:spPr>
        <p:txBody>
          <a:bodyPr wrap="square">
            <a:spAutoFit/>
          </a:bodyPr>
          <a:lstStyle/>
          <a:p>
            <a:pPr algn="ctr" defTabSz="457189">
              <a:spcBef>
                <a:spcPct val="50000"/>
              </a:spcBef>
              <a:defRPr/>
            </a:pPr>
            <a:r>
              <a:rPr lang="en-US" b="1" dirty="0">
                <a:solidFill>
                  <a:srgbClr val="000000"/>
                </a:solidFill>
                <a:latin typeface="Calibri"/>
                <a:ea typeface="Heiti TC Light"/>
                <a:cs typeface="Calibri"/>
              </a:rPr>
              <a:t>50 x </a:t>
            </a:r>
            <a:r>
              <a:rPr lang="en-US" b="1" dirty="0" smtClean="0">
                <a:solidFill>
                  <a:srgbClr val="000000"/>
                </a:solidFill>
                <a:latin typeface="Calibri"/>
                <a:ea typeface="Heiti TC Light"/>
                <a:cs typeface="Calibri"/>
              </a:rPr>
              <a:t>10 IBV = 500 </a:t>
            </a:r>
            <a:r>
              <a:rPr lang="en-US" b="1" dirty="0">
                <a:solidFill>
                  <a:srgbClr val="000000"/>
                </a:solidFill>
                <a:latin typeface="Calibri"/>
                <a:ea typeface="Heiti TC Light"/>
                <a:cs typeface="Calibri"/>
              </a:rPr>
              <a:t>I</a:t>
            </a:r>
            <a:r>
              <a:rPr lang="en-US" b="1" dirty="0" smtClean="0">
                <a:solidFill>
                  <a:srgbClr val="000000"/>
                </a:solidFill>
                <a:latin typeface="Calibri"/>
                <a:ea typeface="Heiti TC Light"/>
                <a:cs typeface="Calibri"/>
              </a:rPr>
              <a:t>BV</a:t>
            </a:r>
            <a:endParaRPr lang="en-US" b="1" dirty="0">
              <a:solidFill>
                <a:srgbClr val="000000"/>
              </a:solidFill>
              <a:latin typeface="Calibri"/>
              <a:ea typeface="Heiti TC Light"/>
              <a:cs typeface="Calibri"/>
            </a:endParaRPr>
          </a:p>
        </p:txBody>
      </p:sp>
      <p:sp>
        <p:nvSpPr>
          <p:cNvPr id="13" name="Text Box 176"/>
          <p:cNvSpPr txBox="1">
            <a:spLocks noChangeArrowheads="1"/>
          </p:cNvSpPr>
          <p:nvPr>
            <p:custDataLst>
              <p:tags r:id="rId3"/>
            </p:custDataLst>
          </p:nvPr>
        </p:nvSpPr>
        <p:spPr bwMode="auto">
          <a:xfrm>
            <a:off x="4494727" y="4629150"/>
            <a:ext cx="2239548" cy="307777"/>
          </a:xfrm>
          <a:prstGeom prst="rect">
            <a:avLst/>
          </a:prstGeom>
          <a:noFill/>
          <a:ln w="9525">
            <a:noFill/>
            <a:miter lim="800000"/>
            <a:headEnd/>
            <a:tailEnd/>
          </a:ln>
          <a:effectLst/>
        </p:spPr>
        <p:txBody>
          <a:bodyPr wrap="square">
            <a:spAutoFit/>
          </a:bodyPr>
          <a:lstStyle/>
          <a:p>
            <a:pPr algn="ctr" defTabSz="457189">
              <a:spcBef>
                <a:spcPct val="50000"/>
              </a:spcBef>
              <a:defRPr/>
            </a:pPr>
            <a:r>
              <a:rPr lang="en-US" b="1" dirty="0">
                <a:solidFill>
                  <a:srgbClr val="000000"/>
                </a:solidFill>
                <a:latin typeface="Calibri"/>
                <a:ea typeface="Heiti TC Light"/>
                <a:cs typeface="Calibri"/>
              </a:rPr>
              <a:t>50 x </a:t>
            </a:r>
            <a:r>
              <a:rPr lang="en-US" b="1" dirty="0" smtClean="0">
                <a:solidFill>
                  <a:srgbClr val="000000"/>
                </a:solidFill>
                <a:latin typeface="Calibri"/>
                <a:ea typeface="Heiti TC Light"/>
                <a:cs typeface="Calibri"/>
              </a:rPr>
              <a:t>50 BV = 2,500 BV</a:t>
            </a:r>
            <a:endParaRPr lang="en-US" b="1" dirty="0">
              <a:solidFill>
                <a:srgbClr val="000000"/>
              </a:solidFill>
              <a:latin typeface="Calibri"/>
              <a:ea typeface="Heiti TC Light"/>
              <a:cs typeface="Calibri"/>
            </a:endParaRPr>
          </a:p>
        </p:txBody>
      </p:sp>
      <p:sp>
        <p:nvSpPr>
          <p:cNvPr id="14" name="Text Box 176"/>
          <p:cNvSpPr txBox="1">
            <a:spLocks noChangeArrowheads="1"/>
          </p:cNvSpPr>
          <p:nvPr>
            <p:custDataLst>
              <p:tags r:id="rId4"/>
            </p:custDataLst>
          </p:nvPr>
        </p:nvSpPr>
        <p:spPr bwMode="auto">
          <a:xfrm>
            <a:off x="6980349" y="4629150"/>
            <a:ext cx="2122505" cy="307777"/>
          </a:xfrm>
          <a:prstGeom prst="rect">
            <a:avLst/>
          </a:prstGeom>
          <a:noFill/>
          <a:ln w="9525">
            <a:noFill/>
            <a:miter lim="800000"/>
            <a:headEnd/>
            <a:tailEnd/>
          </a:ln>
          <a:effectLst/>
        </p:spPr>
        <p:txBody>
          <a:bodyPr wrap="square">
            <a:spAutoFit/>
          </a:bodyPr>
          <a:lstStyle/>
          <a:p>
            <a:pPr algn="ctr" defTabSz="457189">
              <a:spcBef>
                <a:spcPct val="50000"/>
              </a:spcBef>
              <a:defRPr/>
            </a:pPr>
            <a:r>
              <a:rPr lang="en-US" b="1" dirty="0">
                <a:solidFill>
                  <a:srgbClr val="000000"/>
                </a:solidFill>
                <a:latin typeface="Calibri"/>
                <a:ea typeface="Heiti TC Light"/>
                <a:cs typeface="Calibri"/>
              </a:rPr>
              <a:t>50 x </a:t>
            </a:r>
            <a:r>
              <a:rPr lang="en-US" b="1" dirty="0" smtClean="0">
                <a:solidFill>
                  <a:srgbClr val="000000"/>
                </a:solidFill>
                <a:latin typeface="Calibri"/>
                <a:ea typeface="Heiti TC Light"/>
                <a:cs typeface="Calibri"/>
              </a:rPr>
              <a:t>10 IBV = 500 IBV</a:t>
            </a:r>
            <a:endParaRPr lang="en-US" b="1" dirty="0">
              <a:solidFill>
                <a:srgbClr val="000000"/>
              </a:solidFill>
              <a:latin typeface="Calibri"/>
              <a:ea typeface="Heiti TC Light"/>
              <a:cs typeface="Calibri"/>
            </a:endParaRPr>
          </a:p>
        </p:txBody>
      </p:sp>
      <p:pic>
        <p:nvPicPr>
          <p:cNvPr id="15" name="Picture 5" descr="RetailingBDC_SRS_4.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66959" y="1283161"/>
            <a:ext cx="9144000" cy="5143500"/>
          </a:xfrm>
          <a:prstGeom prst="rect">
            <a:avLst/>
          </a:prstGeom>
        </p:spPr>
      </p:pic>
      <p:grpSp>
        <p:nvGrpSpPr>
          <p:cNvPr id="16" name="Group 42"/>
          <p:cNvGrpSpPr>
            <a:grpSpLocks noChangeAspect="1"/>
          </p:cNvGrpSpPr>
          <p:nvPr/>
        </p:nvGrpSpPr>
        <p:grpSpPr>
          <a:xfrm flipH="1">
            <a:off x="5921761" y="1196541"/>
            <a:ext cx="749370" cy="562028"/>
            <a:chOff x="271904" y="1379807"/>
            <a:chExt cx="4785470" cy="4785470"/>
          </a:xfrm>
        </p:grpSpPr>
        <p:pic>
          <p:nvPicPr>
            <p:cNvPr id="17"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904" y="1379807"/>
              <a:ext cx="4785470" cy="4785470"/>
            </a:xfrm>
            <a:prstGeom prst="rect">
              <a:avLst/>
            </a:prstGeom>
          </p:spPr>
        </p:pic>
        <p:grpSp>
          <p:nvGrpSpPr>
            <p:cNvPr id="18" name="Group 44"/>
            <p:cNvGrpSpPr>
              <a:grpSpLocks noChangeAspect="1"/>
            </p:cNvGrpSpPr>
            <p:nvPr/>
          </p:nvGrpSpPr>
          <p:grpSpPr>
            <a:xfrm>
              <a:off x="4182267" y="3721981"/>
              <a:ext cx="558134" cy="457211"/>
              <a:chOff x="4522432" y="2285367"/>
              <a:chExt cx="269965" cy="221149"/>
            </a:xfrm>
            <a:solidFill>
              <a:srgbClr val="13224F"/>
            </a:solidFill>
            <a:effectLst>
              <a:outerShdw blurRad="50800" dist="38100" dir="5400000" algn="t" rotWithShape="0">
                <a:prstClr val="black">
                  <a:alpha val="40000"/>
                </a:prstClr>
              </a:outerShdw>
            </a:effectLst>
          </p:grpSpPr>
          <p:sp>
            <p:nvSpPr>
              <p:cNvPr id="39" name="Freeform 6"/>
              <p:cNvSpPr>
                <a:spLocks/>
              </p:cNvSpPr>
              <p:nvPr/>
            </p:nvSpPr>
            <p:spPr bwMode="auto">
              <a:xfrm>
                <a:off x="4522432" y="2439501"/>
                <a:ext cx="269965" cy="67015"/>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40" name="Freeform 7"/>
              <p:cNvSpPr>
                <a:spLocks/>
              </p:cNvSpPr>
              <p:nvPr/>
            </p:nvSpPr>
            <p:spPr bwMode="auto">
              <a:xfrm>
                <a:off x="4545080" y="2302121"/>
                <a:ext cx="206550" cy="150783"/>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41" name="Freeform 8"/>
              <p:cNvSpPr>
                <a:spLocks/>
              </p:cNvSpPr>
              <p:nvPr/>
            </p:nvSpPr>
            <p:spPr bwMode="auto">
              <a:xfrm>
                <a:off x="4671003" y="2285367"/>
                <a:ext cx="113240" cy="140731"/>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sp>
          <p:nvSpPr>
            <p:cNvPr id="19" name="Freeform 49"/>
            <p:cNvSpPr>
              <a:spLocks noChangeAspect="1" noEditPoints="1"/>
            </p:cNvSpPr>
            <p:nvPr/>
          </p:nvSpPr>
          <p:spPr bwMode="auto">
            <a:xfrm>
              <a:off x="2496487" y="5120886"/>
              <a:ext cx="341470" cy="457211"/>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0" name="Freeform 25"/>
            <p:cNvSpPr>
              <a:spLocks noChangeAspect="1" noEditPoints="1"/>
            </p:cNvSpPr>
            <p:nvPr/>
          </p:nvSpPr>
          <p:spPr bwMode="auto">
            <a:xfrm>
              <a:off x="1319385" y="4705920"/>
              <a:ext cx="377372" cy="457211"/>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1" name="Freeform 30"/>
            <p:cNvSpPr>
              <a:spLocks noChangeAspect="1"/>
            </p:cNvSpPr>
            <p:nvPr/>
          </p:nvSpPr>
          <p:spPr bwMode="auto">
            <a:xfrm>
              <a:off x="701865" y="3721981"/>
              <a:ext cx="399548" cy="457211"/>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2" name="Freeform 51"/>
            <p:cNvSpPr>
              <a:spLocks noChangeAspect="1" noEditPoints="1"/>
            </p:cNvSpPr>
            <p:nvPr/>
          </p:nvSpPr>
          <p:spPr bwMode="auto">
            <a:xfrm>
              <a:off x="903506" y="2506949"/>
              <a:ext cx="494453" cy="457211"/>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nvGrpSpPr>
            <p:cNvPr id="23" name="Group 60"/>
            <p:cNvGrpSpPr>
              <a:grpSpLocks noChangeAspect="1"/>
            </p:cNvGrpSpPr>
            <p:nvPr/>
          </p:nvGrpSpPr>
          <p:grpSpPr>
            <a:xfrm>
              <a:off x="3666959" y="4635481"/>
              <a:ext cx="414470" cy="457211"/>
              <a:chOff x="6023184" y="4799730"/>
              <a:chExt cx="258729" cy="285409"/>
            </a:xfrm>
            <a:solidFill>
              <a:srgbClr val="13224F"/>
            </a:solidFill>
          </p:grpSpPr>
          <p:sp>
            <p:nvSpPr>
              <p:cNvPr id="36" name="Freeform 13"/>
              <p:cNvSpPr>
                <a:spLocks/>
              </p:cNvSpPr>
              <p:nvPr/>
            </p:nvSpPr>
            <p:spPr bwMode="auto">
              <a:xfrm>
                <a:off x="6057983" y="4853827"/>
                <a:ext cx="186103" cy="231312"/>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37" name="Freeform 14"/>
              <p:cNvSpPr>
                <a:spLocks/>
              </p:cNvSpPr>
              <p:nvPr/>
            </p:nvSpPr>
            <p:spPr bwMode="auto">
              <a:xfrm>
                <a:off x="6023184" y="4799730"/>
                <a:ext cx="258729" cy="152963"/>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38" name="Freeform 15"/>
              <p:cNvSpPr>
                <a:spLocks/>
              </p:cNvSpPr>
              <p:nvPr/>
            </p:nvSpPr>
            <p:spPr bwMode="auto">
              <a:xfrm>
                <a:off x="6225931" y="4831442"/>
                <a:ext cx="25722" cy="65290"/>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grpSp>
        <p:grpSp>
          <p:nvGrpSpPr>
            <p:cNvPr id="24" name="Group 61"/>
            <p:cNvGrpSpPr>
              <a:grpSpLocks noChangeAspect="1"/>
            </p:cNvGrpSpPr>
            <p:nvPr/>
          </p:nvGrpSpPr>
          <p:grpSpPr>
            <a:xfrm>
              <a:off x="3146675" y="1680134"/>
              <a:ext cx="348423" cy="457211"/>
              <a:chOff x="7782622" y="4661756"/>
              <a:chExt cx="312779" cy="410437"/>
            </a:xfrm>
            <a:solidFill>
              <a:srgbClr val="13224F"/>
            </a:solidFill>
          </p:grpSpPr>
          <p:sp>
            <p:nvSpPr>
              <p:cNvPr id="29" name="Freeform 85"/>
              <p:cNvSpPr>
                <a:spLocks noEditPoints="1"/>
              </p:cNvSpPr>
              <p:nvPr/>
            </p:nvSpPr>
            <p:spPr bwMode="auto">
              <a:xfrm>
                <a:off x="7782622" y="4721714"/>
                <a:ext cx="312779" cy="29051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30" name="Freeform 86"/>
              <p:cNvSpPr>
                <a:spLocks noEditPoints="1"/>
              </p:cNvSpPr>
              <p:nvPr/>
            </p:nvSpPr>
            <p:spPr bwMode="auto">
              <a:xfrm>
                <a:off x="7884926" y="4661756"/>
                <a:ext cx="113205" cy="52726"/>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31" name="Freeform 87"/>
              <p:cNvSpPr>
                <a:spLocks noEditPoints="1"/>
              </p:cNvSpPr>
              <p:nvPr/>
            </p:nvSpPr>
            <p:spPr bwMode="auto">
              <a:xfrm>
                <a:off x="7884926" y="5019467"/>
                <a:ext cx="113205" cy="52726"/>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32" name="Freeform 88"/>
              <p:cNvSpPr>
                <a:spLocks/>
              </p:cNvSpPr>
              <p:nvPr/>
            </p:nvSpPr>
            <p:spPr bwMode="auto">
              <a:xfrm>
                <a:off x="7874863" y="4762039"/>
                <a:ext cx="41927" cy="52726"/>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33" name="Freeform 89"/>
              <p:cNvSpPr>
                <a:spLocks/>
              </p:cNvSpPr>
              <p:nvPr/>
            </p:nvSpPr>
            <p:spPr bwMode="auto">
              <a:xfrm>
                <a:off x="7858092" y="4816833"/>
                <a:ext cx="75469" cy="162314"/>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34" name="Freeform 90"/>
              <p:cNvSpPr>
                <a:spLocks/>
              </p:cNvSpPr>
              <p:nvPr/>
            </p:nvSpPr>
            <p:spPr bwMode="auto">
              <a:xfrm>
                <a:off x="7966265" y="4762039"/>
                <a:ext cx="42766" cy="52726"/>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35" name="Freeform 91"/>
              <p:cNvSpPr>
                <a:spLocks/>
              </p:cNvSpPr>
              <p:nvPr/>
            </p:nvSpPr>
            <p:spPr bwMode="auto">
              <a:xfrm>
                <a:off x="7949494" y="4816833"/>
                <a:ext cx="75469" cy="162314"/>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grpSp>
          <p:nvGrpSpPr>
            <p:cNvPr id="25" name="Group 62"/>
            <p:cNvGrpSpPr>
              <a:grpSpLocks noChangeAspect="1"/>
            </p:cNvGrpSpPr>
            <p:nvPr/>
          </p:nvGrpSpPr>
          <p:grpSpPr>
            <a:xfrm>
              <a:off x="4050753" y="2506949"/>
              <a:ext cx="301169" cy="457211"/>
              <a:chOff x="7843130" y="5753019"/>
              <a:chExt cx="260077" cy="394828"/>
            </a:xfrm>
            <a:solidFill>
              <a:srgbClr val="13224F"/>
            </a:solidFill>
          </p:grpSpPr>
          <p:sp>
            <p:nvSpPr>
              <p:cNvPr id="27" name="Freeform 79"/>
              <p:cNvSpPr>
                <a:spLocks noEditPoints="1"/>
              </p:cNvSpPr>
              <p:nvPr/>
            </p:nvSpPr>
            <p:spPr bwMode="auto">
              <a:xfrm>
                <a:off x="7885829" y="5753019"/>
                <a:ext cx="183413" cy="136395"/>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8" name="Freeform 80"/>
              <p:cNvSpPr>
                <a:spLocks noEditPoints="1"/>
              </p:cNvSpPr>
              <p:nvPr/>
            </p:nvSpPr>
            <p:spPr bwMode="auto">
              <a:xfrm>
                <a:off x="7843130" y="5887022"/>
                <a:ext cx="260077" cy="260825"/>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pic>
          <p:nvPicPr>
            <p:cNvPr id="26" name="Picture 76"/>
            <p:cNvPicPr>
              <a:picLocks noChangeAspect="1"/>
            </p:cNvPicPr>
            <p:nvPr/>
          </p:nvPicPr>
          <p:blipFill>
            <a:blip r:embed="rId12" cstate="print"/>
            <a:stretch>
              <a:fillRect/>
            </a:stretch>
          </p:blipFill>
          <p:spPr>
            <a:xfrm>
              <a:off x="1813570" y="2125335"/>
              <a:ext cx="666757" cy="388049"/>
            </a:xfrm>
            <a:prstGeom prst="rect">
              <a:avLst/>
            </a:prstGeom>
          </p:spPr>
        </p:pic>
      </p:grpSp>
      <p:sp>
        <p:nvSpPr>
          <p:cNvPr id="42" name="橢圓 41"/>
          <p:cNvSpPr/>
          <p:nvPr/>
        </p:nvSpPr>
        <p:spPr>
          <a:xfrm flipV="1">
            <a:off x="6082178" y="1329673"/>
            <a:ext cx="393769" cy="27044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dirty="0">
              <a:solidFill>
                <a:prstClr val="white"/>
              </a:solidFill>
              <a:latin typeface="Calibri"/>
              <a:ea typeface="Heiti TC Light"/>
              <a:cs typeface="Calibri"/>
            </a:endParaRPr>
          </a:p>
        </p:txBody>
      </p:sp>
      <p:grpSp>
        <p:nvGrpSpPr>
          <p:cNvPr id="43" name="Group 42"/>
          <p:cNvGrpSpPr>
            <a:grpSpLocks noChangeAspect="1"/>
          </p:cNvGrpSpPr>
          <p:nvPr/>
        </p:nvGrpSpPr>
        <p:grpSpPr>
          <a:xfrm flipH="1">
            <a:off x="1197186" y="1576889"/>
            <a:ext cx="749370" cy="562028"/>
            <a:chOff x="271904" y="1379807"/>
            <a:chExt cx="4785470" cy="4785470"/>
          </a:xfrm>
        </p:grpSpPr>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904" y="1379807"/>
              <a:ext cx="4785470" cy="4785470"/>
            </a:xfrm>
            <a:prstGeom prst="rect">
              <a:avLst/>
            </a:prstGeom>
          </p:spPr>
        </p:pic>
        <p:grpSp>
          <p:nvGrpSpPr>
            <p:cNvPr id="45" name="Group 44"/>
            <p:cNvGrpSpPr>
              <a:grpSpLocks noChangeAspect="1"/>
            </p:cNvGrpSpPr>
            <p:nvPr/>
          </p:nvGrpSpPr>
          <p:grpSpPr>
            <a:xfrm>
              <a:off x="4182267" y="3721981"/>
              <a:ext cx="558134" cy="457211"/>
              <a:chOff x="4522432" y="2285367"/>
              <a:chExt cx="269965" cy="221149"/>
            </a:xfrm>
            <a:solidFill>
              <a:srgbClr val="13224F"/>
            </a:solidFill>
            <a:effectLst>
              <a:outerShdw blurRad="50800" dist="38100" dir="5400000" algn="t" rotWithShape="0">
                <a:prstClr val="black">
                  <a:alpha val="40000"/>
                </a:prstClr>
              </a:outerShdw>
            </a:effectLst>
          </p:grpSpPr>
          <p:sp>
            <p:nvSpPr>
              <p:cNvPr id="66" name="Freeform 6"/>
              <p:cNvSpPr>
                <a:spLocks/>
              </p:cNvSpPr>
              <p:nvPr/>
            </p:nvSpPr>
            <p:spPr bwMode="auto">
              <a:xfrm>
                <a:off x="4522432" y="2439501"/>
                <a:ext cx="269965" cy="67015"/>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67" name="Freeform 7"/>
              <p:cNvSpPr>
                <a:spLocks/>
              </p:cNvSpPr>
              <p:nvPr/>
            </p:nvSpPr>
            <p:spPr bwMode="auto">
              <a:xfrm>
                <a:off x="4545080" y="2302121"/>
                <a:ext cx="206550" cy="150783"/>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68" name="Freeform 8"/>
              <p:cNvSpPr>
                <a:spLocks/>
              </p:cNvSpPr>
              <p:nvPr/>
            </p:nvSpPr>
            <p:spPr bwMode="auto">
              <a:xfrm>
                <a:off x="4671003" y="2285367"/>
                <a:ext cx="113240" cy="140731"/>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sp>
          <p:nvSpPr>
            <p:cNvPr id="46" name="Freeform 49"/>
            <p:cNvSpPr>
              <a:spLocks noChangeAspect="1" noEditPoints="1"/>
            </p:cNvSpPr>
            <p:nvPr/>
          </p:nvSpPr>
          <p:spPr bwMode="auto">
            <a:xfrm>
              <a:off x="2496487" y="5120886"/>
              <a:ext cx="341470" cy="457211"/>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47" name="Freeform 25"/>
            <p:cNvSpPr>
              <a:spLocks noChangeAspect="1" noEditPoints="1"/>
            </p:cNvSpPr>
            <p:nvPr/>
          </p:nvSpPr>
          <p:spPr bwMode="auto">
            <a:xfrm>
              <a:off x="1319385" y="4705920"/>
              <a:ext cx="377372" cy="457211"/>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48" name="Freeform 30"/>
            <p:cNvSpPr>
              <a:spLocks noChangeAspect="1"/>
            </p:cNvSpPr>
            <p:nvPr/>
          </p:nvSpPr>
          <p:spPr bwMode="auto">
            <a:xfrm>
              <a:off x="701865" y="3721981"/>
              <a:ext cx="399548" cy="457211"/>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49" name="Freeform 51"/>
            <p:cNvSpPr>
              <a:spLocks noChangeAspect="1" noEditPoints="1"/>
            </p:cNvSpPr>
            <p:nvPr/>
          </p:nvSpPr>
          <p:spPr bwMode="auto">
            <a:xfrm>
              <a:off x="903506" y="2506949"/>
              <a:ext cx="494453" cy="457211"/>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nvGrpSpPr>
            <p:cNvPr id="50" name="Group 60"/>
            <p:cNvGrpSpPr>
              <a:grpSpLocks noChangeAspect="1"/>
            </p:cNvGrpSpPr>
            <p:nvPr/>
          </p:nvGrpSpPr>
          <p:grpSpPr>
            <a:xfrm>
              <a:off x="3666959" y="4635481"/>
              <a:ext cx="414470" cy="457211"/>
              <a:chOff x="6023184" y="4799730"/>
              <a:chExt cx="258729" cy="285409"/>
            </a:xfrm>
            <a:solidFill>
              <a:srgbClr val="13224F"/>
            </a:solidFill>
          </p:grpSpPr>
          <p:sp>
            <p:nvSpPr>
              <p:cNvPr id="63" name="Freeform 13"/>
              <p:cNvSpPr>
                <a:spLocks/>
              </p:cNvSpPr>
              <p:nvPr/>
            </p:nvSpPr>
            <p:spPr bwMode="auto">
              <a:xfrm>
                <a:off x="6057983" y="4853827"/>
                <a:ext cx="186103" cy="231312"/>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64" name="Freeform 14"/>
              <p:cNvSpPr>
                <a:spLocks/>
              </p:cNvSpPr>
              <p:nvPr/>
            </p:nvSpPr>
            <p:spPr bwMode="auto">
              <a:xfrm>
                <a:off x="6023184" y="4799730"/>
                <a:ext cx="258729" cy="152963"/>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65" name="Freeform 15"/>
              <p:cNvSpPr>
                <a:spLocks/>
              </p:cNvSpPr>
              <p:nvPr/>
            </p:nvSpPr>
            <p:spPr bwMode="auto">
              <a:xfrm>
                <a:off x="6225931" y="4831442"/>
                <a:ext cx="25722" cy="65290"/>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grpSp>
        <p:grpSp>
          <p:nvGrpSpPr>
            <p:cNvPr id="51" name="Group 61"/>
            <p:cNvGrpSpPr>
              <a:grpSpLocks noChangeAspect="1"/>
            </p:cNvGrpSpPr>
            <p:nvPr/>
          </p:nvGrpSpPr>
          <p:grpSpPr>
            <a:xfrm>
              <a:off x="3146675" y="1680134"/>
              <a:ext cx="348423" cy="457211"/>
              <a:chOff x="7782622" y="4661756"/>
              <a:chExt cx="312779" cy="410437"/>
            </a:xfrm>
            <a:solidFill>
              <a:srgbClr val="13224F"/>
            </a:solidFill>
          </p:grpSpPr>
          <p:sp>
            <p:nvSpPr>
              <p:cNvPr id="56" name="Freeform 85"/>
              <p:cNvSpPr>
                <a:spLocks noEditPoints="1"/>
              </p:cNvSpPr>
              <p:nvPr/>
            </p:nvSpPr>
            <p:spPr bwMode="auto">
              <a:xfrm>
                <a:off x="7782622" y="4721714"/>
                <a:ext cx="312779" cy="29051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57" name="Freeform 86"/>
              <p:cNvSpPr>
                <a:spLocks noEditPoints="1"/>
              </p:cNvSpPr>
              <p:nvPr/>
            </p:nvSpPr>
            <p:spPr bwMode="auto">
              <a:xfrm>
                <a:off x="7884926" y="4661756"/>
                <a:ext cx="113205" cy="52726"/>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58" name="Freeform 87"/>
              <p:cNvSpPr>
                <a:spLocks noEditPoints="1"/>
              </p:cNvSpPr>
              <p:nvPr/>
            </p:nvSpPr>
            <p:spPr bwMode="auto">
              <a:xfrm>
                <a:off x="7884926" y="5019467"/>
                <a:ext cx="113205" cy="52726"/>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59" name="Freeform 88"/>
              <p:cNvSpPr>
                <a:spLocks/>
              </p:cNvSpPr>
              <p:nvPr/>
            </p:nvSpPr>
            <p:spPr bwMode="auto">
              <a:xfrm>
                <a:off x="7874863" y="4762039"/>
                <a:ext cx="41927" cy="52726"/>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60" name="Freeform 89"/>
              <p:cNvSpPr>
                <a:spLocks/>
              </p:cNvSpPr>
              <p:nvPr/>
            </p:nvSpPr>
            <p:spPr bwMode="auto">
              <a:xfrm>
                <a:off x="7858092" y="4816833"/>
                <a:ext cx="75469" cy="162314"/>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61" name="Freeform 90"/>
              <p:cNvSpPr>
                <a:spLocks/>
              </p:cNvSpPr>
              <p:nvPr/>
            </p:nvSpPr>
            <p:spPr bwMode="auto">
              <a:xfrm>
                <a:off x="7966265" y="4762039"/>
                <a:ext cx="42766" cy="52726"/>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62" name="Freeform 91"/>
              <p:cNvSpPr>
                <a:spLocks/>
              </p:cNvSpPr>
              <p:nvPr/>
            </p:nvSpPr>
            <p:spPr bwMode="auto">
              <a:xfrm>
                <a:off x="7949494" y="4816833"/>
                <a:ext cx="75469" cy="162314"/>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grpSp>
          <p:nvGrpSpPr>
            <p:cNvPr id="52" name="Group 62"/>
            <p:cNvGrpSpPr>
              <a:grpSpLocks noChangeAspect="1"/>
            </p:cNvGrpSpPr>
            <p:nvPr/>
          </p:nvGrpSpPr>
          <p:grpSpPr>
            <a:xfrm>
              <a:off x="4050753" y="2506949"/>
              <a:ext cx="301169" cy="457211"/>
              <a:chOff x="7843130" y="5753019"/>
              <a:chExt cx="260077" cy="394828"/>
            </a:xfrm>
            <a:solidFill>
              <a:srgbClr val="13224F"/>
            </a:solidFill>
          </p:grpSpPr>
          <p:sp>
            <p:nvSpPr>
              <p:cNvPr id="54" name="Freeform 79"/>
              <p:cNvSpPr>
                <a:spLocks noEditPoints="1"/>
              </p:cNvSpPr>
              <p:nvPr/>
            </p:nvSpPr>
            <p:spPr bwMode="auto">
              <a:xfrm>
                <a:off x="7885829" y="5753019"/>
                <a:ext cx="183413" cy="136395"/>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55" name="Freeform 80"/>
              <p:cNvSpPr>
                <a:spLocks noEditPoints="1"/>
              </p:cNvSpPr>
              <p:nvPr/>
            </p:nvSpPr>
            <p:spPr bwMode="auto">
              <a:xfrm>
                <a:off x="7843130" y="5887022"/>
                <a:ext cx="260077" cy="260825"/>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pic>
          <p:nvPicPr>
            <p:cNvPr id="53" name="Picture 76"/>
            <p:cNvPicPr>
              <a:picLocks noChangeAspect="1"/>
            </p:cNvPicPr>
            <p:nvPr/>
          </p:nvPicPr>
          <p:blipFill>
            <a:blip r:embed="rId12" cstate="print"/>
            <a:stretch>
              <a:fillRect/>
            </a:stretch>
          </p:blipFill>
          <p:spPr>
            <a:xfrm>
              <a:off x="1813570" y="2125335"/>
              <a:ext cx="666757" cy="388049"/>
            </a:xfrm>
            <a:prstGeom prst="rect">
              <a:avLst/>
            </a:prstGeom>
          </p:spPr>
        </p:pic>
      </p:grpSp>
      <p:sp>
        <p:nvSpPr>
          <p:cNvPr id="69" name="橢圓 68"/>
          <p:cNvSpPr/>
          <p:nvPr/>
        </p:nvSpPr>
        <p:spPr>
          <a:xfrm flipV="1">
            <a:off x="1357603" y="1710021"/>
            <a:ext cx="393769" cy="27044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dirty="0">
              <a:solidFill>
                <a:prstClr val="white"/>
              </a:solidFill>
              <a:latin typeface="Calibri"/>
              <a:ea typeface="Heiti TC Light"/>
              <a:cs typeface="Calibri"/>
            </a:endParaRPr>
          </a:p>
        </p:txBody>
      </p:sp>
      <p:grpSp>
        <p:nvGrpSpPr>
          <p:cNvPr id="70" name="Group 42"/>
          <p:cNvGrpSpPr>
            <a:grpSpLocks noChangeAspect="1"/>
          </p:cNvGrpSpPr>
          <p:nvPr/>
        </p:nvGrpSpPr>
        <p:grpSpPr>
          <a:xfrm flipH="1">
            <a:off x="7666916" y="1641102"/>
            <a:ext cx="749370" cy="562028"/>
            <a:chOff x="271904" y="1379807"/>
            <a:chExt cx="4785470" cy="4785470"/>
          </a:xfrm>
        </p:grpSpPr>
        <p:pic>
          <p:nvPicPr>
            <p:cNvPr id="71"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904" y="1379807"/>
              <a:ext cx="4785470" cy="4785470"/>
            </a:xfrm>
            <a:prstGeom prst="rect">
              <a:avLst/>
            </a:prstGeom>
          </p:spPr>
        </p:pic>
        <p:grpSp>
          <p:nvGrpSpPr>
            <p:cNvPr id="72" name="Group 44"/>
            <p:cNvGrpSpPr>
              <a:grpSpLocks noChangeAspect="1"/>
            </p:cNvGrpSpPr>
            <p:nvPr/>
          </p:nvGrpSpPr>
          <p:grpSpPr>
            <a:xfrm>
              <a:off x="4182267" y="3721981"/>
              <a:ext cx="558134" cy="457211"/>
              <a:chOff x="4522432" y="2285367"/>
              <a:chExt cx="269965" cy="221149"/>
            </a:xfrm>
            <a:solidFill>
              <a:srgbClr val="13224F"/>
            </a:solidFill>
            <a:effectLst>
              <a:outerShdw blurRad="50800" dist="38100" dir="5400000" algn="t" rotWithShape="0">
                <a:prstClr val="black">
                  <a:alpha val="40000"/>
                </a:prstClr>
              </a:outerShdw>
            </a:effectLst>
          </p:grpSpPr>
          <p:sp>
            <p:nvSpPr>
              <p:cNvPr id="93" name="Freeform 6"/>
              <p:cNvSpPr>
                <a:spLocks/>
              </p:cNvSpPr>
              <p:nvPr/>
            </p:nvSpPr>
            <p:spPr bwMode="auto">
              <a:xfrm>
                <a:off x="4522432" y="2439501"/>
                <a:ext cx="269965" cy="67015"/>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94" name="Freeform 7"/>
              <p:cNvSpPr>
                <a:spLocks/>
              </p:cNvSpPr>
              <p:nvPr/>
            </p:nvSpPr>
            <p:spPr bwMode="auto">
              <a:xfrm>
                <a:off x="4545080" y="2302121"/>
                <a:ext cx="206550" cy="150783"/>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95" name="Freeform 8"/>
              <p:cNvSpPr>
                <a:spLocks/>
              </p:cNvSpPr>
              <p:nvPr/>
            </p:nvSpPr>
            <p:spPr bwMode="auto">
              <a:xfrm>
                <a:off x="4671003" y="2285367"/>
                <a:ext cx="113240" cy="140731"/>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sp>
          <p:nvSpPr>
            <p:cNvPr id="73" name="Freeform 49"/>
            <p:cNvSpPr>
              <a:spLocks noChangeAspect="1" noEditPoints="1"/>
            </p:cNvSpPr>
            <p:nvPr/>
          </p:nvSpPr>
          <p:spPr bwMode="auto">
            <a:xfrm>
              <a:off x="2496487" y="5120886"/>
              <a:ext cx="341470" cy="457211"/>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74" name="Freeform 25"/>
            <p:cNvSpPr>
              <a:spLocks noChangeAspect="1" noEditPoints="1"/>
            </p:cNvSpPr>
            <p:nvPr/>
          </p:nvSpPr>
          <p:spPr bwMode="auto">
            <a:xfrm>
              <a:off x="1319385" y="4705920"/>
              <a:ext cx="377372" cy="457211"/>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75" name="Freeform 30"/>
            <p:cNvSpPr>
              <a:spLocks noChangeAspect="1"/>
            </p:cNvSpPr>
            <p:nvPr/>
          </p:nvSpPr>
          <p:spPr bwMode="auto">
            <a:xfrm>
              <a:off x="701865" y="3721981"/>
              <a:ext cx="399548" cy="457211"/>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76" name="Freeform 51"/>
            <p:cNvSpPr>
              <a:spLocks noChangeAspect="1" noEditPoints="1"/>
            </p:cNvSpPr>
            <p:nvPr/>
          </p:nvSpPr>
          <p:spPr bwMode="auto">
            <a:xfrm>
              <a:off x="903506" y="2506949"/>
              <a:ext cx="494453" cy="457211"/>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nvGrpSpPr>
            <p:cNvPr id="77" name="Group 60"/>
            <p:cNvGrpSpPr>
              <a:grpSpLocks noChangeAspect="1"/>
            </p:cNvGrpSpPr>
            <p:nvPr/>
          </p:nvGrpSpPr>
          <p:grpSpPr>
            <a:xfrm>
              <a:off x="3666959" y="4635481"/>
              <a:ext cx="414470" cy="457211"/>
              <a:chOff x="6023184" y="4799730"/>
              <a:chExt cx="258729" cy="285409"/>
            </a:xfrm>
            <a:solidFill>
              <a:srgbClr val="13224F"/>
            </a:solidFill>
          </p:grpSpPr>
          <p:sp>
            <p:nvSpPr>
              <p:cNvPr id="90" name="Freeform 13"/>
              <p:cNvSpPr>
                <a:spLocks/>
              </p:cNvSpPr>
              <p:nvPr/>
            </p:nvSpPr>
            <p:spPr bwMode="auto">
              <a:xfrm>
                <a:off x="6057983" y="4853827"/>
                <a:ext cx="186103" cy="231312"/>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91" name="Freeform 14"/>
              <p:cNvSpPr>
                <a:spLocks/>
              </p:cNvSpPr>
              <p:nvPr/>
            </p:nvSpPr>
            <p:spPr bwMode="auto">
              <a:xfrm>
                <a:off x="6023184" y="4799730"/>
                <a:ext cx="258729" cy="152963"/>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92" name="Freeform 15"/>
              <p:cNvSpPr>
                <a:spLocks/>
              </p:cNvSpPr>
              <p:nvPr/>
            </p:nvSpPr>
            <p:spPr bwMode="auto">
              <a:xfrm>
                <a:off x="6225931" y="4831442"/>
                <a:ext cx="25722" cy="65290"/>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grpSp>
        <p:grpSp>
          <p:nvGrpSpPr>
            <p:cNvPr id="78" name="Group 61"/>
            <p:cNvGrpSpPr>
              <a:grpSpLocks noChangeAspect="1"/>
            </p:cNvGrpSpPr>
            <p:nvPr/>
          </p:nvGrpSpPr>
          <p:grpSpPr>
            <a:xfrm>
              <a:off x="3146675" y="1680134"/>
              <a:ext cx="348423" cy="457211"/>
              <a:chOff x="7782622" y="4661756"/>
              <a:chExt cx="312779" cy="410437"/>
            </a:xfrm>
            <a:solidFill>
              <a:srgbClr val="13224F"/>
            </a:solidFill>
          </p:grpSpPr>
          <p:sp>
            <p:nvSpPr>
              <p:cNvPr id="83" name="Freeform 85"/>
              <p:cNvSpPr>
                <a:spLocks noEditPoints="1"/>
              </p:cNvSpPr>
              <p:nvPr/>
            </p:nvSpPr>
            <p:spPr bwMode="auto">
              <a:xfrm>
                <a:off x="7782622" y="4721714"/>
                <a:ext cx="312779" cy="29051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84" name="Freeform 86"/>
              <p:cNvSpPr>
                <a:spLocks noEditPoints="1"/>
              </p:cNvSpPr>
              <p:nvPr/>
            </p:nvSpPr>
            <p:spPr bwMode="auto">
              <a:xfrm>
                <a:off x="7884926" y="4661756"/>
                <a:ext cx="113205" cy="52726"/>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85" name="Freeform 87"/>
              <p:cNvSpPr>
                <a:spLocks noEditPoints="1"/>
              </p:cNvSpPr>
              <p:nvPr/>
            </p:nvSpPr>
            <p:spPr bwMode="auto">
              <a:xfrm>
                <a:off x="7884926" y="5019467"/>
                <a:ext cx="113205" cy="52726"/>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86" name="Freeform 88"/>
              <p:cNvSpPr>
                <a:spLocks/>
              </p:cNvSpPr>
              <p:nvPr/>
            </p:nvSpPr>
            <p:spPr bwMode="auto">
              <a:xfrm>
                <a:off x="7874863" y="4762039"/>
                <a:ext cx="41927" cy="52726"/>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87" name="Freeform 89"/>
              <p:cNvSpPr>
                <a:spLocks/>
              </p:cNvSpPr>
              <p:nvPr/>
            </p:nvSpPr>
            <p:spPr bwMode="auto">
              <a:xfrm>
                <a:off x="7858092" y="4816833"/>
                <a:ext cx="75469" cy="162314"/>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88" name="Freeform 90"/>
              <p:cNvSpPr>
                <a:spLocks/>
              </p:cNvSpPr>
              <p:nvPr/>
            </p:nvSpPr>
            <p:spPr bwMode="auto">
              <a:xfrm>
                <a:off x="7966265" y="4762039"/>
                <a:ext cx="42766" cy="52726"/>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89" name="Freeform 91"/>
              <p:cNvSpPr>
                <a:spLocks/>
              </p:cNvSpPr>
              <p:nvPr/>
            </p:nvSpPr>
            <p:spPr bwMode="auto">
              <a:xfrm>
                <a:off x="7949494" y="4816833"/>
                <a:ext cx="75469" cy="162314"/>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grpSp>
          <p:nvGrpSpPr>
            <p:cNvPr id="79" name="Group 62"/>
            <p:cNvGrpSpPr>
              <a:grpSpLocks noChangeAspect="1"/>
            </p:cNvGrpSpPr>
            <p:nvPr/>
          </p:nvGrpSpPr>
          <p:grpSpPr>
            <a:xfrm>
              <a:off x="4050753" y="2506949"/>
              <a:ext cx="301169" cy="457211"/>
              <a:chOff x="7843130" y="5753019"/>
              <a:chExt cx="260077" cy="394828"/>
            </a:xfrm>
            <a:solidFill>
              <a:srgbClr val="13224F"/>
            </a:solidFill>
          </p:grpSpPr>
          <p:sp>
            <p:nvSpPr>
              <p:cNvPr id="81" name="Freeform 79"/>
              <p:cNvSpPr>
                <a:spLocks noEditPoints="1"/>
              </p:cNvSpPr>
              <p:nvPr/>
            </p:nvSpPr>
            <p:spPr bwMode="auto">
              <a:xfrm>
                <a:off x="7885829" y="5753019"/>
                <a:ext cx="183413" cy="136395"/>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82" name="Freeform 80"/>
              <p:cNvSpPr>
                <a:spLocks noEditPoints="1"/>
              </p:cNvSpPr>
              <p:nvPr/>
            </p:nvSpPr>
            <p:spPr bwMode="auto">
              <a:xfrm>
                <a:off x="7843130" y="5887022"/>
                <a:ext cx="260077" cy="260825"/>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pic>
          <p:nvPicPr>
            <p:cNvPr id="80" name="Picture 76"/>
            <p:cNvPicPr>
              <a:picLocks noChangeAspect="1"/>
            </p:cNvPicPr>
            <p:nvPr/>
          </p:nvPicPr>
          <p:blipFill>
            <a:blip r:embed="rId12" cstate="print"/>
            <a:stretch>
              <a:fillRect/>
            </a:stretch>
          </p:blipFill>
          <p:spPr>
            <a:xfrm>
              <a:off x="1813570" y="2125335"/>
              <a:ext cx="666757" cy="388049"/>
            </a:xfrm>
            <a:prstGeom prst="rect">
              <a:avLst/>
            </a:prstGeom>
          </p:spPr>
        </p:pic>
      </p:grpSp>
      <p:sp>
        <p:nvSpPr>
          <p:cNvPr id="96" name="橢圓 95"/>
          <p:cNvSpPr/>
          <p:nvPr/>
        </p:nvSpPr>
        <p:spPr>
          <a:xfrm flipV="1">
            <a:off x="7858489" y="1761294"/>
            <a:ext cx="393769" cy="27044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latin typeface="Calibri"/>
              <a:ea typeface="Heiti TC Light"/>
              <a:cs typeface="Calibri"/>
            </a:endParaRPr>
          </a:p>
        </p:txBody>
      </p:sp>
      <p:grpSp>
        <p:nvGrpSpPr>
          <p:cNvPr id="97" name="Group 42"/>
          <p:cNvGrpSpPr>
            <a:grpSpLocks noChangeAspect="1"/>
          </p:cNvGrpSpPr>
          <p:nvPr/>
        </p:nvGrpSpPr>
        <p:grpSpPr>
          <a:xfrm flipH="1">
            <a:off x="1949451" y="3139641"/>
            <a:ext cx="749370" cy="562028"/>
            <a:chOff x="271904" y="1379807"/>
            <a:chExt cx="4785470" cy="4785470"/>
          </a:xfrm>
        </p:grpSpPr>
        <p:pic>
          <p:nvPicPr>
            <p:cNvPr id="98"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904" y="1379807"/>
              <a:ext cx="4785470" cy="4785470"/>
            </a:xfrm>
            <a:prstGeom prst="rect">
              <a:avLst/>
            </a:prstGeom>
          </p:spPr>
        </p:pic>
        <p:grpSp>
          <p:nvGrpSpPr>
            <p:cNvPr id="99" name="Group 44"/>
            <p:cNvGrpSpPr>
              <a:grpSpLocks noChangeAspect="1"/>
            </p:cNvGrpSpPr>
            <p:nvPr/>
          </p:nvGrpSpPr>
          <p:grpSpPr>
            <a:xfrm>
              <a:off x="4182267" y="3721981"/>
              <a:ext cx="558134" cy="457211"/>
              <a:chOff x="4522432" y="2285367"/>
              <a:chExt cx="269965" cy="221149"/>
            </a:xfrm>
            <a:solidFill>
              <a:srgbClr val="13224F"/>
            </a:solidFill>
            <a:effectLst>
              <a:outerShdw blurRad="50800" dist="38100" dir="5400000" algn="t" rotWithShape="0">
                <a:prstClr val="black">
                  <a:alpha val="40000"/>
                </a:prstClr>
              </a:outerShdw>
            </a:effectLst>
          </p:grpSpPr>
          <p:sp>
            <p:nvSpPr>
              <p:cNvPr id="120" name="Freeform 6"/>
              <p:cNvSpPr>
                <a:spLocks/>
              </p:cNvSpPr>
              <p:nvPr/>
            </p:nvSpPr>
            <p:spPr bwMode="auto">
              <a:xfrm>
                <a:off x="4522432" y="2439501"/>
                <a:ext cx="269965" cy="67015"/>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21" name="Freeform 7"/>
              <p:cNvSpPr>
                <a:spLocks/>
              </p:cNvSpPr>
              <p:nvPr/>
            </p:nvSpPr>
            <p:spPr bwMode="auto">
              <a:xfrm>
                <a:off x="4545080" y="2302121"/>
                <a:ext cx="206550" cy="150783"/>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22" name="Freeform 8"/>
              <p:cNvSpPr>
                <a:spLocks/>
              </p:cNvSpPr>
              <p:nvPr/>
            </p:nvSpPr>
            <p:spPr bwMode="auto">
              <a:xfrm>
                <a:off x="4671003" y="2285367"/>
                <a:ext cx="113240" cy="140731"/>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sp>
          <p:nvSpPr>
            <p:cNvPr id="100" name="Freeform 49"/>
            <p:cNvSpPr>
              <a:spLocks noChangeAspect="1" noEditPoints="1"/>
            </p:cNvSpPr>
            <p:nvPr/>
          </p:nvSpPr>
          <p:spPr bwMode="auto">
            <a:xfrm>
              <a:off x="2496487" y="5120886"/>
              <a:ext cx="341470" cy="457211"/>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01" name="Freeform 25"/>
            <p:cNvSpPr>
              <a:spLocks noChangeAspect="1" noEditPoints="1"/>
            </p:cNvSpPr>
            <p:nvPr/>
          </p:nvSpPr>
          <p:spPr bwMode="auto">
            <a:xfrm>
              <a:off x="1319385" y="4705920"/>
              <a:ext cx="377372" cy="457211"/>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02" name="Freeform 30"/>
            <p:cNvSpPr>
              <a:spLocks noChangeAspect="1"/>
            </p:cNvSpPr>
            <p:nvPr/>
          </p:nvSpPr>
          <p:spPr bwMode="auto">
            <a:xfrm>
              <a:off x="701865" y="3721981"/>
              <a:ext cx="399548" cy="457211"/>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03" name="Freeform 51"/>
            <p:cNvSpPr>
              <a:spLocks noChangeAspect="1" noEditPoints="1"/>
            </p:cNvSpPr>
            <p:nvPr/>
          </p:nvSpPr>
          <p:spPr bwMode="auto">
            <a:xfrm>
              <a:off x="903506" y="2506949"/>
              <a:ext cx="494453" cy="457211"/>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nvGrpSpPr>
            <p:cNvPr id="104" name="Group 60"/>
            <p:cNvGrpSpPr>
              <a:grpSpLocks noChangeAspect="1"/>
            </p:cNvGrpSpPr>
            <p:nvPr/>
          </p:nvGrpSpPr>
          <p:grpSpPr>
            <a:xfrm>
              <a:off x="3666959" y="4635481"/>
              <a:ext cx="414470" cy="457211"/>
              <a:chOff x="6023184" y="4799730"/>
              <a:chExt cx="258729" cy="285409"/>
            </a:xfrm>
            <a:solidFill>
              <a:srgbClr val="13224F"/>
            </a:solidFill>
          </p:grpSpPr>
          <p:sp>
            <p:nvSpPr>
              <p:cNvPr id="117" name="Freeform 13"/>
              <p:cNvSpPr>
                <a:spLocks/>
              </p:cNvSpPr>
              <p:nvPr/>
            </p:nvSpPr>
            <p:spPr bwMode="auto">
              <a:xfrm>
                <a:off x="6057983" y="4853827"/>
                <a:ext cx="186103" cy="231312"/>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118" name="Freeform 14"/>
              <p:cNvSpPr>
                <a:spLocks/>
              </p:cNvSpPr>
              <p:nvPr/>
            </p:nvSpPr>
            <p:spPr bwMode="auto">
              <a:xfrm>
                <a:off x="6023184" y="4799730"/>
                <a:ext cx="258729" cy="152963"/>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119" name="Freeform 15"/>
              <p:cNvSpPr>
                <a:spLocks/>
              </p:cNvSpPr>
              <p:nvPr/>
            </p:nvSpPr>
            <p:spPr bwMode="auto">
              <a:xfrm>
                <a:off x="6225931" y="4831442"/>
                <a:ext cx="25722" cy="65290"/>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grpSp>
        <p:grpSp>
          <p:nvGrpSpPr>
            <p:cNvPr id="105" name="Group 61"/>
            <p:cNvGrpSpPr>
              <a:grpSpLocks noChangeAspect="1"/>
            </p:cNvGrpSpPr>
            <p:nvPr/>
          </p:nvGrpSpPr>
          <p:grpSpPr>
            <a:xfrm>
              <a:off x="3146675" y="1680134"/>
              <a:ext cx="348423" cy="457211"/>
              <a:chOff x="7782622" y="4661756"/>
              <a:chExt cx="312779" cy="410437"/>
            </a:xfrm>
            <a:solidFill>
              <a:srgbClr val="13224F"/>
            </a:solidFill>
          </p:grpSpPr>
          <p:sp>
            <p:nvSpPr>
              <p:cNvPr id="110" name="Freeform 85"/>
              <p:cNvSpPr>
                <a:spLocks noEditPoints="1"/>
              </p:cNvSpPr>
              <p:nvPr/>
            </p:nvSpPr>
            <p:spPr bwMode="auto">
              <a:xfrm>
                <a:off x="7782622" y="4721714"/>
                <a:ext cx="312779" cy="29051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11" name="Freeform 86"/>
              <p:cNvSpPr>
                <a:spLocks noEditPoints="1"/>
              </p:cNvSpPr>
              <p:nvPr/>
            </p:nvSpPr>
            <p:spPr bwMode="auto">
              <a:xfrm>
                <a:off x="7884926" y="4661756"/>
                <a:ext cx="113205" cy="52726"/>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12" name="Freeform 87"/>
              <p:cNvSpPr>
                <a:spLocks noEditPoints="1"/>
              </p:cNvSpPr>
              <p:nvPr/>
            </p:nvSpPr>
            <p:spPr bwMode="auto">
              <a:xfrm>
                <a:off x="7884926" y="5019467"/>
                <a:ext cx="113205" cy="52726"/>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13" name="Freeform 88"/>
              <p:cNvSpPr>
                <a:spLocks/>
              </p:cNvSpPr>
              <p:nvPr/>
            </p:nvSpPr>
            <p:spPr bwMode="auto">
              <a:xfrm>
                <a:off x="7874863" y="4762039"/>
                <a:ext cx="41927" cy="52726"/>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14" name="Freeform 89"/>
              <p:cNvSpPr>
                <a:spLocks/>
              </p:cNvSpPr>
              <p:nvPr/>
            </p:nvSpPr>
            <p:spPr bwMode="auto">
              <a:xfrm>
                <a:off x="7858092" y="4816833"/>
                <a:ext cx="75469" cy="162314"/>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15" name="Freeform 90"/>
              <p:cNvSpPr>
                <a:spLocks/>
              </p:cNvSpPr>
              <p:nvPr/>
            </p:nvSpPr>
            <p:spPr bwMode="auto">
              <a:xfrm>
                <a:off x="7966265" y="4762039"/>
                <a:ext cx="42766" cy="52726"/>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16" name="Freeform 91"/>
              <p:cNvSpPr>
                <a:spLocks/>
              </p:cNvSpPr>
              <p:nvPr/>
            </p:nvSpPr>
            <p:spPr bwMode="auto">
              <a:xfrm>
                <a:off x="7949494" y="4816833"/>
                <a:ext cx="75469" cy="162314"/>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grpSp>
          <p:nvGrpSpPr>
            <p:cNvPr id="106" name="Group 62"/>
            <p:cNvGrpSpPr>
              <a:grpSpLocks noChangeAspect="1"/>
            </p:cNvGrpSpPr>
            <p:nvPr/>
          </p:nvGrpSpPr>
          <p:grpSpPr>
            <a:xfrm>
              <a:off x="4050753" y="2506949"/>
              <a:ext cx="301169" cy="457211"/>
              <a:chOff x="7843130" y="5753019"/>
              <a:chExt cx="260077" cy="394828"/>
            </a:xfrm>
            <a:solidFill>
              <a:srgbClr val="13224F"/>
            </a:solidFill>
          </p:grpSpPr>
          <p:sp>
            <p:nvSpPr>
              <p:cNvPr id="108" name="Freeform 79"/>
              <p:cNvSpPr>
                <a:spLocks noEditPoints="1"/>
              </p:cNvSpPr>
              <p:nvPr/>
            </p:nvSpPr>
            <p:spPr bwMode="auto">
              <a:xfrm>
                <a:off x="7885829" y="5753019"/>
                <a:ext cx="183413" cy="136395"/>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09" name="Freeform 80"/>
              <p:cNvSpPr>
                <a:spLocks noEditPoints="1"/>
              </p:cNvSpPr>
              <p:nvPr/>
            </p:nvSpPr>
            <p:spPr bwMode="auto">
              <a:xfrm>
                <a:off x="7843130" y="5887022"/>
                <a:ext cx="260077" cy="260825"/>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pic>
          <p:nvPicPr>
            <p:cNvPr id="107" name="Picture 76"/>
            <p:cNvPicPr>
              <a:picLocks noChangeAspect="1"/>
            </p:cNvPicPr>
            <p:nvPr/>
          </p:nvPicPr>
          <p:blipFill>
            <a:blip r:embed="rId12" cstate="print"/>
            <a:stretch>
              <a:fillRect/>
            </a:stretch>
          </p:blipFill>
          <p:spPr>
            <a:xfrm>
              <a:off x="1813570" y="2125335"/>
              <a:ext cx="666757" cy="388049"/>
            </a:xfrm>
            <a:prstGeom prst="rect">
              <a:avLst/>
            </a:prstGeom>
          </p:spPr>
        </p:pic>
      </p:grpSp>
      <p:sp>
        <p:nvSpPr>
          <p:cNvPr id="123" name="橢圓 122"/>
          <p:cNvSpPr/>
          <p:nvPr/>
        </p:nvSpPr>
        <p:spPr>
          <a:xfrm flipV="1">
            <a:off x="2109868" y="3272773"/>
            <a:ext cx="393769" cy="27044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latin typeface="Calibri"/>
              <a:ea typeface="Heiti TC Light"/>
              <a:cs typeface="Calibri"/>
            </a:endParaRPr>
          </a:p>
        </p:txBody>
      </p:sp>
      <p:grpSp>
        <p:nvGrpSpPr>
          <p:cNvPr id="124" name="Group 42"/>
          <p:cNvGrpSpPr>
            <a:grpSpLocks noChangeAspect="1"/>
          </p:cNvGrpSpPr>
          <p:nvPr/>
        </p:nvGrpSpPr>
        <p:grpSpPr>
          <a:xfrm flipH="1">
            <a:off x="3793289" y="2644082"/>
            <a:ext cx="749370" cy="562028"/>
            <a:chOff x="271904" y="1379807"/>
            <a:chExt cx="4785470" cy="4785470"/>
          </a:xfrm>
        </p:grpSpPr>
        <p:pic>
          <p:nvPicPr>
            <p:cNvPr id="125"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904" y="1379807"/>
              <a:ext cx="4785470" cy="4785470"/>
            </a:xfrm>
            <a:prstGeom prst="rect">
              <a:avLst/>
            </a:prstGeom>
          </p:spPr>
        </p:pic>
        <p:grpSp>
          <p:nvGrpSpPr>
            <p:cNvPr id="126" name="Group 44"/>
            <p:cNvGrpSpPr>
              <a:grpSpLocks noChangeAspect="1"/>
            </p:cNvGrpSpPr>
            <p:nvPr/>
          </p:nvGrpSpPr>
          <p:grpSpPr>
            <a:xfrm>
              <a:off x="4182267" y="3721981"/>
              <a:ext cx="558134" cy="457211"/>
              <a:chOff x="4522432" y="2285367"/>
              <a:chExt cx="269965" cy="221149"/>
            </a:xfrm>
            <a:solidFill>
              <a:srgbClr val="13224F"/>
            </a:solidFill>
            <a:effectLst>
              <a:outerShdw blurRad="50800" dist="38100" dir="5400000" algn="t" rotWithShape="0">
                <a:prstClr val="black">
                  <a:alpha val="40000"/>
                </a:prstClr>
              </a:outerShdw>
            </a:effectLst>
          </p:grpSpPr>
          <p:sp>
            <p:nvSpPr>
              <p:cNvPr id="147" name="Freeform 6"/>
              <p:cNvSpPr>
                <a:spLocks/>
              </p:cNvSpPr>
              <p:nvPr/>
            </p:nvSpPr>
            <p:spPr bwMode="auto">
              <a:xfrm>
                <a:off x="4522432" y="2439501"/>
                <a:ext cx="269965" cy="67015"/>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48" name="Freeform 7"/>
              <p:cNvSpPr>
                <a:spLocks/>
              </p:cNvSpPr>
              <p:nvPr/>
            </p:nvSpPr>
            <p:spPr bwMode="auto">
              <a:xfrm>
                <a:off x="4545080" y="2302121"/>
                <a:ext cx="206550" cy="150783"/>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49" name="Freeform 8"/>
              <p:cNvSpPr>
                <a:spLocks/>
              </p:cNvSpPr>
              <p:nvPr/>
            </p:nvSpPr>
            <p:spPr bwMode="auto">
              <a:xfrm>
                <a:off x="4671003" y="2285367"/>
                <a:ext cx="113240" cy="140731"/>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sp>
          <p:nvSpPr>
            <p:cNvPr id="127" name="Freeform 49"/>
            <p:cNvSpPr>
              <a:spLocks noChangeAspect="1" noEditPoints="1"/>
            </p:cNvSpPr>
            <p:nvPr/>
          </p:nvSpPr>
          <p:spPr bwMode="auto">
            <a:xfrm>
              <a:off x="2496487" y="5120886"/>
              <a:ext cx="341470" cy="457211"/>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28" name="Freeform 25"/>
            <p:cNvSpPr>
              <a:spLocks noChangeAspect="1" noEditPoints="1"/>
            </p:cNvSpPr>
            <p:nvPr/>
          </p:nvSpPr>
          <p:spPr bwMode="auto">
            <a:xfrm>
              <a:off x="1319385" y="4705920"/>
              <a:ext cx="377372" cy="457211"/>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29" name="Freeform 30"/>
            <p:cNvSpPr>
              <a:spLocks noChangeAspect="1"/>
            </p:cNvSpPr>
            <p:nvPr/>
          </p:nvSpPr>
          <p:spPr bwMode="auto">
            <a:xfrm>
              <a:off x="701865" y="3721981"/>
              <a:ext cx="399548" cy="457211"/>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30" name="Freeform 51"/>
            <p:cNvSpPr>
              <a:spLocks noChangeAspect="1" noEditPoints="1"/>
            </p:cNvSpPr>
            <p:nvPr/>
          </p:nvSpPr>
          <p:spPr bwMode="auto">
            <a:xfrm>
              <a:off x="903506" y="2506949"/>
              <a:ext cx="494453" cy="457211"/>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nvGrpSpPr>
            <p:cNvPr id="131" name="Group 60"/>
            <p:cNvGrpSpPr>
              <a:grpSpLocks noChangeAspect="1"/>
            </p:cNvGrpSpPr>
            <p:nvPr/>
          </p:nvGrpSpPr>
          <p:grpSpPr>
            <a:xfrm>
              <a:off x="3666959" y="4635481"/>
              <a:ext cx="414470" cy="457211"/>
              <a:chOff x="6023184" y="4799730"/>
              <a:chExt cx="258729" cy="285409"/>
            </a:xfrm>
            <a:solidFill>
              <a:srgbClr val="13224F"/>
            </a:solidFill>
          </p:grpSpPr>
          <p:sp>
            <p:nvSpPr>
              <p:cNvPr id="144" name="Freeform 13"/>
              <p:cNvSpPr>
                <a:spLocks/>
              </p:cNvSpPr>
              <p:nvPr/>
            </p:nvSpPr>
            <p:spPr bwMode="auto">
              <a:xfrm>
                <a:off x="6057983" y="4853827"/>
                <a:ext cx="186103" cy="231312"/>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145" name="Freeform 14"/>
              <p:cNvSpPr>
                <a:spLocks/>
              </p:cNvSpPr>
              <p:nvPr/>
            </p:nvSpPr>
            <p:spPr bwMode="auto">
              <a:xfrm>
                <a:off x="6023184" y="4799730"/>
                <a:ext cx="258729" cy="152963"/>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146" name="Freeform 15"/>
              <p:cNvSpPr>
                <a:spLocks/>
              </p:cNvSpPr>
              <p:nvPr/>
            </p:nvSpPr>
            <p:spPr bwMode="auto">
              <a:xfrm>
                <a:off x="6225931" y="4831442"/>
                <a:ext cx="25722" cy="65290"/>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grpSp>
        <p:grpSp>
          <p:nvGrpSpPr>
            <p:cNvPr id="132" name="Group 61"/>
            <p:cNvGrpSpPr>
              <a:grpSpLocks noChangeAspect="1"/>
            </p:cNvGrpSpPr>
            <p:nvPr/>
          </p:nvGrpSpPr>
          <p:grpSpPr>
            <a:xfrm>
              <a:off x="3146675" y="1680134"/>
              <a:ext cx="348423" cy="457211"/>
              <a:chOff x="7782622" y="4661756"/>
              <a:chExt cx="312779" cy="410437"/>
            </a:xfrm>
            <a:solidFill>
              <a:srgbClr val="13224F"/>
            </a:solidFill>
          </p:grpSpPr>
          <p:sp>
            <p:nvSpPr>
              <p:cNvPr id="137" name="Freeform 85"/>
              <p:cNvSpPr>
                <a:spLocks noEditPoints="1"/>
              </p:cNvSpPr>
              <p:nvPr/>
            </p:nvSpPr>
            <p:spPr bwMode="auto">
              <a:xfrm>
                <a:off x="7782622" y="4721714"/>
                <a:ext cx="312779" cy="29051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38" name="Freeform 86"/>
              <p:cNvSpPr>
                <a:spLocks noEditPoints="1"/>
              </p:cNvSpPr>
              <p:nvPr/>
            </p:nvSpPr>
            <p:spPr bwMode="auto">
              <a:xfrm>
                <a:off x="7884926" y="4661756"/>
                <a:ext cx="113205" cy="52726"/>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39" name="Freeform 87"/>
              <p:cNvSpPr>
                <a:spLocks noEditPoints="1"/>
              </p:cNvSpPr>
              <p:nvPr/>
            </p:nvSpPr>
            <p:spPr bwMode="auto">
              <a:xfrm>
                <a:off x="7884926" y="5019467"/>
                <a:ext cx="113205" cy="52726"/>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40" name="Freeform 88"/>
              <p:cNvSpPr>
                <a:spLocks/>
              </p:cNvSpPr>
              <p:nvPr/>
            </p:nvSpPr>
            <p:spPr bwMode="auto">
              <a:xfrm>
                <a:off x="7874863" y="4762039"/>
                <a:ext cx="41927" cy="52726"/>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41" name="Freeform 89"/>
              <p:cNvSpPr>
                <a:spLocks/>
              </p:cNvSpPr>
              <p:nvPr/>
            </p:nvSpPr>
            <p:spPr bwMode="auto">
              <a:xfrm>
                <a:off x="7858092" y="4816833"/>
                <a:ext cx="75469" cy="162314"/>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42" name="Freeform 90"/>
              <p:cNvSpPr>
                <a:spLocks/>
              </p:cNvSpPr>
              <p:nvPr/>
            </p:nvSpPr>
            <p:spPr bwMode="auto">
              <a:xfrm>
                <a:off x="7966265" y="4762039"/>
                <a:ext cx="42766" cy="52726"/>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43" name="Freeform 91"/>
              <p:cNvSpPr>
                <a:spLocks/>
              </p:cNvSpPr>
              <p:nvPr/>
            </p:nvSpPr>
            <p:spPr bwMode="auto">
              <a:xfrm>
                <a:off x="7949494" y="4816833"/>
                <a:ext cx="75469" cy="162314"/>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grpSp>
          <p:nvGrpSpPr>
            <p:cNvPr id="133" name="Group 62"/>
            <p:cNvGrpSpPr>
              <a:grpSpLocks noChangeAspect="1"/>
            </p:cNvGrpSpPr>
            <p:nvPr/>
          </p:nvGrpSpPr>
          <p:grpSpPr>
            <a:xfrm>
              <a:off x="4050753" y="2506949"/>
              <a:ext cx="301169" cy="457211"/>
              <a:chOff x="7843130" y="5753019"/>
              <a:chExt cx="260077" cy="394828"/>
            </a:xfrm>
            <a:solidFill>
              <a:srgbClr val="13224F"/>
            </a:solidFill>
          </p:grpSpPr>
          <p:sp>
            <p:nvSpPr>
              <p:cNvPr id="135" name="Freeform 79"/>
              <p:cNvSpPr>
                <a:spLocks noEditPoints="1"/>
              </p:cNvSpPr>
              <p:nvPr/>
            </p:nvSpPr>
            <p:spPr bwMode="auto">
              <a:xfrm>
                <a:off x="7885829" y="5753019"/>
                <a:ext cx="183413" cy="136395"/>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36" name="Freeform 80"/>
              <p:cNvSpPr>
                <a:spLocks noEditPoints="1"/>
              </p:cNvSpPr>
              <p:nvPr/>
            </p:nvSpPr>
            <p:spPr bwMode="auto">
              <a:xfrm>
                <a:off x="7843130" y="5887022"/>
                <a:ext cx="260077" cy="260825"/>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pic>
          <p:nvPicPr>
            <p:cNvPr id="134" name="Picture 76"/>
            <p:cNvPicPr>
              <a:picLocks noChangeAspect="1"/>
            </p:cNvPicPr>
            <p:nvPr/>
          </p:nvPicPr>
          <p:blipFill>
            <a:blip r:embed="rId12" cstate="print"/>
            <a:stretch>
              <a:fillRect/>
            </a:stretch>
          </p:blipFill>
          <p:spPr>
            <a:xfrm>
              <a:off x="1813570" y="2125335"/>
              <a:ext cx="666757" cy="388049"/>
            </a:xfrm>
            <a:prstGeom prst="rect">
              <a:avLst/>
            </a:prstGeom>
          </p:spPr>
        </p:pic>
      </p:grpSp>
      <p:sp>
        <p:nvSpPr>
          <p:cNvPr id="150" name="橢圓 149"/>
          <p:cNvSpPr/>
          <p:nvPr/>
        </p:nvSpPr>
        <p:spPr>
          <a:xfrm flipV="1">
            <a:off x="3953706" y="2777214"/>
            <a:ext cx="393769" cy="27044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latin typeface="Calibri"/>
              <a:ea typeface="Heiti TC Light"/>
              <a:cs typeface="Calibri"/>
            </a:endParaRPr>
          </a:p>
        </p:txBody>
      </p:sp>
      <p:grpSp>
        <p:nvGrpSpPr>
          <p:cNvPr id="151" name="Group 42"/>
          <p:cNvGrpSpPr>
            <a:grpSpLocks noChangeAspect="1"/>
          </p:cNvGrpSpPr>
          <p:nvPr/>
        </p:nvGrpSpPr>
        <p:grpSpPr>
          <a:xfrm flipH="1">
            <a:off x="6163098" y="3026444"/>
            <a:ext cx="749370" cy="562028"/>
            <a:chOff x="271904" y="1379807"/>
            <a:chExt cx="4785470" cy="4785470"/>
          </a:xfrm>
        </p:grpSpPr>
        <p:pic>
          <p:nvPicPr>
            <p:cNvPr id="152"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904" y="1379807"/>
              <a:ext cx="4785470" cy="4785470"/>
            </a:xfrm>
            <a:prstGeom prst="rect">
              <a:avLst/>
            </a:prstGeom>
          </p:spPr>
        </p:pic>
        <p:grpSp>
          <p:nvGrpSpPr>
            <p:cNvPr id="153" name="Group 44"/>
            <p:cNvGrpSpPr>
              <a:grpSpLocks noChangeAspect="1"/>
            </p:cNvGrpSpPr>
            <p:nvPr/>
          </p:nvGrpSpPr>
          <p:grpSpPr>
            <a:xfrm>
              <a:off x="4182267" y="3721981"/>
              <a:ext cx="558134" cy="457211"/>
              <a:chOff x="4522432" y="2285367"/>
              <a:chExt cx="269965" cy="221149"/>
            </a:xfrm>
            <a:solidFill>
              <a:srgbClr val="13224F"/>
            </a:solidFill>
            <a:effectLst>
              <a:outerShdw blurRad="50800" dist="38100" dir="5400000" algn="t" rotWithShape="0">
                <a:prstClr val="black">
                  <a:alpha val="40000"/>
                </a:prstClr>
              </a:outerShdw>
            </a:effectLst>
          </p:grpSpPr>
          <p:sp>
            <p:nvSpPr>
              <p:cNvPr id="174" name="Freeform 6"/>
              <p:cNvSpPr>
                <a:spLocks/>
              </p:cNvSpPr>
              <p:nvPr/>
            </p:nvSpPr>
            <p:spPr bwMode="auto">
              <a:xfrm>
                <a:off x="4522432" y="2439501"/>
                <a:ext cx="269965" cy="67015"/>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75" name="Freeform 7"/>
              <p:cNvSpPr>
                <a:spLocks/>
              </p:cNvSpPr>
              <p:nvPr/>
            </p:nvSpPr>
            <p:spPr bwMode="auto">
              <a:xfrm>
                <a:off x="4545080" y="2302121"/>
                <a:ext cx="206550" cy="150783"/>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76" name="Freeform 8"/>
              <p:cNvSpPr>
                <a:spLocks/>
              </p:cNvSpPr>
              <p:nvPr/>
            </p:nvSpPr>
            <p:spPr bwMode="auto">
              <a:xfrm>
                <a:off x="4671003" y="2285367"/>
                <a:ext cx="113240" cy="140731"/>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sp>
          <p:nvSpPr>
            <p:cNvPr id="154" name="Freeform 49"/>
            <p:cNvSpPr>
              <a:spLocks noChangeAspect="1" noEditPoints="1"/>
            </p:cNvSpPr>
            <p:nvPr/>
          </p:nvSpPr>
          <p:spPr bwMode="auto">
            <a:xfrm>
              <a:off x="2496487" y="5120886"/>
              <a:ext cx="341470" cy="457211"/>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55" name="Freeform 25"/>
            <p:cNvSpPr>
              <a:spLocks noChangeAspect="1" noEditPoints="1"/>
            </p:cNvSpPr>
            <p:nvPr/>
          </p:nvSpPr>
          <p:spPr bwMode="auto">
            <a:xfrm>
              <a:off x="1319385" y="4705920"/>
              <a:ext cx="377372" cy="457211"/>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56" name="Freeform 30"/>
            <p:cNvSpPr>
              <a:spLocks noChangeAspect="1"/>
            </p:cNvSpPr>
            <p:nvPr/>
          </p:nvSpPr>
          <p:spPr bwMode="auto">
            <a:xfrm>
              <a:off x="701865" y="3721981"/>
              <a:ext cx="399548" cy="457211"/>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57" name="Freeform 51"/>
            <p:cNvSpPr>
              <a:spLocks noChangeAspect="1" noEditPoints="1"/>
            </p:cNvSpPr>
            <p:nvPr/>
          </p:nvSpPr>
          <p:spPr bwMode="auto">
            <a:xfrm>
              <a:off x="903506" y="2506949"/>
              <a:ext cx="494453" cy="457211"/>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nvGrpSpPr>
            <p:cNvPr id="158" name="Group 60"/>
            <p:cNvGrpSpPr>
              <a:grpSpLocks noChangeAspect="1"/>
            </p:cNvGrpSpPr>
            <p:nvPr/>
          </p:nvGrpSpPr>
          <p:grpSpPr>
            <a:xfrm>
              <a:off x="3666959" y="4635481"/>
              <a:ext cx="414470" cy="457211"/>
              <a:chOff x="6023184" y="4799730"/>
              <a:chExt cx="258729" cy="285409"/>
            </a:xfrm>
            <a:solidFill>
              <a:srgbClr val="13224F"/>
            </a:solidFill>
          </p:grpSpPr>
          <p:sp>
            <p:nvSpPr>
              <p:cNvPr id="171" name="Freeform 13"/>
              <p:cNvSpPr>
                <a:spLocks/>
              </p:cNvSpPr>
              <p:nvPr/>
            </p:nvSpPr>
            <p:spPr bwMode="auto">
              <a:xfrm>
                <a:off x="6057983" y="4853827"/>
                <a:ext cx="186103" cy="231312"/>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172" name="Freeform 14"/>
              <p:cNvSpPr>
                <a:spLocks/>
              </p:cNvSpPr>
              <p:nvPr/>
            </p:nvSpPr>
            <p:spPr bwMode="auto">
              <a:xfrm>
                <a:off x="6023184" y="4799730"/>
                <a:ext cx="258729" cy="152963"/>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173" name="Freeform 15"/>
              <p:cNvSpPr>
                <a:spLocks/>
              </p:cNvSpPr>
              <p:nvPr/>
            </p:nvSpPr>
            <p:spPr bwMode="auto">
              <a:xfrm>
                <a:off x="6225931" y="4831442"/>
                <a:ext cx="25722" cy="65290"/>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grpSp>
        <p:grpSp>
          <p:nvGrpSpPr>
            <p:cNvPr id="159" name="Group 61"/>
            <p:cNvGrpSpPr>
              <a:grpSpLocks noChangeAspect="1"/>
            </p:cNvGrpSpPr>
            <p:nvPr/>
          </p:nvGrpSpPr>
          <p:grpSpPr>
            <a:xfrm>
              <a:off x="3146675" y="1680134"/>
              <a:ext cx="348423" cy="457211"/>
              <a:chOff x="7782622" y="4661756"/>
              <a:chExt cx="312779" cy="410437"/>
            </a:xfrm>
            <a:solidFill>
              <a:srgbClr val="13224F"/>
            </a:solidFill>
          </p:grpSpPr>
          <p:sp>
            <p:nvSpPr>
              <p:cNvPr id="164" name="Freeform 85"/>
              <p:cNvSpPr>
                <a:spLocks noEditPoints="1"/>
              </p:cNvSpPr>
              <p:nvPr/>
            </p:nvSpPr>
            <p:spPr bwMode="auto">
              <a:xfrm>
                <a:off x="7782622" y="4721714"/>
                <a:ext cx="312779" cy="29051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65" name="Freeform 86"/>
              <p:cNvSpPr>
                <a:spLocks noEditPoints="1"/>
              </p:cNvSpPr>
              <p:nvPr/>
            </p:nvSpPr>
            <p:spPr bwMode="auto">
              <a:xfrm>
                <a:off x="7884926" y="4661756"/>
                <a:ext cx="113205" cy="52726"/>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66" name="Freeform 87"/>
              <p:cNvSpPr>
                <a:spLocks noEditPoints="1"/>
              </p:cNvSpPr>
              <p:nvPr/>
            </p:nvSpPr>
            <p:spPr bwMode="auto">
              <a:xfrm>
                <a:off x="7884926" y="5019467"/>
                <a:ext cx="113205" cy="52726"/>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67" name="Freeform 88"/>
              <p:cNvSpPr>
                <a:spLocks/>
              </p:cNvSpPr>
              <p:nvPr/>
            </p:nvSpPr>
            <p:spPr bwMode="auto">
              <a:xfrm>
                <a:off x="7874863" y="4762039"/>
                <a:ext cx="41927" cy="52726"/>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68" name="Freeform 89"/>
              <p:cNvSpPr>
                <a:spLocks/>
              </p:cNvSpPr>
              <p:nvPr/>
            </p:nvSpPr>
            <p:spPr bwMode="auto">
              <a:xfrm>
                <a:off x="7858092" y="4816833"/>
                <a:ext cx="75469" cy="162314"/>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69" name="Freeform 90"/>
              <p:cNvSpPr>
                <a:spLocks/>
              </p:cNvSpPr>
              <p:nvPr/>
            </p:nvSpPr>
            <p:spPr bwMode="auto">
              <a:xfrm>
                <a:off x="7966265" y="4762039"/>
                <a:ext cx="42766" cy="52726"/>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70" name="Freeform 91"/>
              <p:cNvSpPr>
                <a:spLocks/>
              </p:cNvSpPr>
              <p:nvPr/>
            </p:nvSpPr>
            <p:spPr bwMode="auto">
              <a:xfrm>
                <a:off x="7949494" y="4816833"/>
                <a:ext cx="75469" cy="162314"/>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grpSp>
          <p:nvGrpSpPr>
            <p:cNvPr id="160" name="Group 62"/>
            <p:cNvGrpSpPr>
              <a:grpSpLocks noChangeAspect="1"/>
            </p:cNvGrpSpPr>
            <p:nvPr/>
          </p:nvGrpSpPr>
          <p:grpSpPr>
            <a:xfrm>
              <a:off x="4050753" y="2506949"/>
              <a:ext cx="301169" cy="457211"/>
              <a:chOff x="7843130" y="5753019"/>
              <a:chExt cx="260077" cy="394828"/>
            </a:xfrm>
            <a:solidFill>
              <a:srgbClr val="13224F"/>
            </a:solidFill>
          </p:grpSpPr>
          <p:sp>
            <p:nvSpPr>
              <p:cNvPr id="162" name="Freeform 79"/>
              <p:cNvSpPr>
                <a:spLocks noEditPoints="1"/>
              </p:cNvSpPr>
              <p:nvPr/>
            </p:nvSpPr>
            <p:spPr bwMode="auto">
              <a:xfrm>
                <a:off x="7885829" y="5753019"/>
                <a:ext cx="183413" cy="136395"/>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63" name="Freeform 80"/>
              <p:cNvSpPr>
                <a:spLocks noEditPoints="1"/>
              </p:cNvSpPr>
              <p:nvPr/>
            </p:nvSpPr>
            <p:spPr bwMode="auto">
              <a:xfrm>
                <a:off x="7843130" y="5887022"/>
                <a:ext cx="260077" cy="260825"/>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pic>
          <p:nvPicPr>
            <p:cNvPr id="161" name="Picture 76"/>
            <p:cNvPicPr>
              <a:picLocks noChangeAspect="1"/>
            </p:cNvPicPr>
            <p:nvPr/>
          </p:nvPicPr>
          <p:blipFill>
            <a:blip r:embed="rId12" cstate="print"/>
            <a:stretch>
              <a:fillRect/>
            </a:stretch>
          </p:blipFill>
          <p:spPr>
            <a:xfrm>
              <a:off x="1813570" y="2125335"/>
              <a:ext cx="666757" cy="388049"/>
            </a:xfrm>
            <a:prstGeom prst="rect">
              <a:avLst/>
            </a:prstGeom>
          </p:spPr>
        </p:pic>
      </p:grpSp>
      <p:sp>
        <p:nvSpPr>
          <p:cNvPr id="177" name="橢圓 176"/>
          <p:cNvSpPr/>
          <p:nvPr/>
        </p:nvSpPr>
        <p:spPr>
          <a:xfrm flipV="1">
            <a:off x="6323515" y="3159576"/>
            <a:ext cx="393769" cy="27044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latin typeface="Calibri"/>
              <a:ea typeface="Heiti TC Light"/>
              <a:cs typeface="Calibri"/>
            </a:endParaRPr>
          </a:p>
        </p:txBody>
      </p:sp>
      <p:grpSp>
        <p:nvGrpSpPr>
          <p:cNvPr id="178" name="Group 42"/>
          <p:cNvGrpSpPr>
            <a:grpSpLocks noChangeAspect="1"/>
          </p:cNvGrpSpPr>
          <p:nvPr/>
        </p:nvGrpSpPr>
        <p:grpSpPr>
          <a:xfrm flipH="1">
            <a:off x="8286391" y="2694982"/>
            <a:ext cx="749370" cy="562028"/>
            <a:chOff x="271904" y="1379807"/>
            <a:chExt cx="4785470" cy="4785470"/>
          </a:xfrm>
        </p:grpSpPr>
        <p:pic>
          <p:nvPicPr>
            <p:cNvPr id="179"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904" y="1379807"/>
              <a:ext cx="4785470" cy="4785470"/>
            </a:xfrm>
            <a:prstGeom prst="rect">
              <a:avLst/>
            </a:prstGeom>
          </p:spPr>
        </p:pic>
        <p:grpSp>
          <p:nvGrpSpPr>
            <p:cNvPr id="180" name="Group 44"/>
            <p:cNvGrpSpPr>
              <a:grpSpLocks noChangeAspect="1"/>
            </p:cNvGrpSpPr>
            <p:nvPr/>
          </p:nvGrpSpPr>
          <p:grpSpPr>
            <a:xfrm>
              <a:off x="4182267" y="3721981"/>
              <a:ext cx="558134" cy="457211"/>
              <a:chOff x="4522432" y="2285367"/>
              <a:chExt cx="269965" cy="221149"/>
            </a:xfrm>
            <a:solidFill>
              <a:srgbClr val="13224F"/>
            </a:solidFill>
            <a:effectLst>
              <a:outerShdw blurRad="50800" dist="38100" dir="5400000" algn="t" rotWithShape="0">
                <a:prstClr val="black">
                  <a:alpha val="40000"/>
                </a:prstClr>
              </a:outerShdw>
            </a:effectLst>
          </p:grpSpPr>
          <p:sp>
            <p:nvSpPr>
              <p:cNvPr id="201" name="Freeform 6"/>
              <p:cNvSpPr>
                <a:spLocks/>
              </p:cNvSpPr>
              <p:nvPr/>
            </p:nvSpPr>
            <p:spPr bwMode="auto">
              <a:xfrm>
                <a:off x="4522432" y="2439501"/>
                <a:ext cx="269965" cy="67015"/>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02" name="Freeform 7"/>
              <p:cNvSpPr>
                <a:spLocks/>
              </p:cNvSpPr>
              <p:nvPr/>
            </p:nvSpPr>
            <p:spPr bwMode="auto">
              <a:xfrm>
                <a:off x="4545080" y="2302121"/>
                <a:ext cx="206550" cy="150783"/>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03" name="Freeform 8"/>
              <p:cNvSpPr>
                <a:spLocks/>
              </p:cNvSpPr>
              <p:nvPr/>
            </p:nvSpPr>
            <p:spPr bwMode="auto">
              <a:xfrm>
                <a:off x="4671003" y="2285367"/>
                <a:ext cx="113240" cy="140731"/>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sp>
          <p:nvSpPr>
            <p:cNvPr id="181" name="Freeform 49"/>
            <p:cNvSpPr>
              <a:spLocks noChangeAspect="1" noEditPoints="1"/>
            </p:cNvSpPr>
            <p:nvPr/>
          </p:nvSpPr>
          <p:spPr bwMode="auto">
            <a:xfrm>
              <a:off x="2496487" y="5120886"/>
              <a:ext cx="341470" cy="457211"/>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82" name="Freeform 25"/>
            <p:cNvSpPr>
              <a:spLocks noChangeAspect="1" noEditPoints="1"/>
            </p:cNvSpPr>
            <p:nvPr/>
          </p:nvSpPr>
          <p:spPr bwMode="auto">
            <a:xfrm>
              <a:off x="1319385" y="4705920"/>
              <a:ext cx="377372" cy="457211"/>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83" name="Freeform 30"/>
            <p:cNvSpPr>
              <a:spLocks noChangeAspect="1"/>
            </p:cNvSpPr>
            <p:nvPr/>
          </p:nvSpPr>
          <p:spPr bwMode="auto">
            <a:xfrm>
              <a:off x="701865" y="3721981"/>
              <a:ext cx="399548" cy="457211"/>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84" name="Freeform 51"/>
            <p:cNvSpPr>
              <a:spLocks noChangeAspect="1" noEditPoints="1"/>
            </p:cNvSpPr>
            <p:nvPr/>
          </p:nvSpPr>
          <p:spPr bwMode="auto">
            <a:xfrm>
              <a:off x="903506" y="2506949"/>
              <a:ext cx="494453" cy="457211"/>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nvGrpSpPr>
            <p:cNvPr id="185" name="Group 60"/>
            <p:cNvGrpSpPr>
              <a:grpSpLocks noChangeAspect="1"/>
            </p:cNvGrpSpPr>
            <p:nvPr/>
          </p:nvGrpSpPr>
          <p:grpSpPr>
            <a:xfrm>
              <a:off x="3666959" y="4635481"/>
              <a:ext cx="414470" cy="457211"/>
              <a:chOff x="6023184" y="4799730"/>
              <a:chExt cx="258729" cy="285409"/>
            </a:xfrm>
            <a:solidFill>
              <a:srgbClr val="13224F"/>
            </a:solidFill>
          </p:grpSpPr>
          <p:sp>
            <p:nvSpPr>
              <p:cNvPr id="198" name="Freeform 13"/>
              <p:cNvSpPr>
                <a:spLocks/>
              </p:cNvSpPr>
              <p:nvPr/>
            </p:nvSpPr>
            <p:spPr bwMode="auto">
              <a:xfrm>
                <a:off x="6057983" y="4853827"/>
                <a:ext cx="186103" cy="231312"/>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199" name="Freeform 14"/>
              <p:cNvSpPr>
                <a:spLocks/>
              </p:cNvSpPr>
              <p:nvPr/>
            </p:nvSpPr>
            <p:spPr bwMode="auto">
              <a:xfrm>
                <a:off x="6023184" y="4799730"/>
                <a:ext cx="258729" cy="152963"/>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200" name="Freeform 15"/>
              <p:cNvSpPr>
                <a:spLocks/>
              </p:cNvSpPr>
              <p:nvPr/>
            </p:nvSpPr>
            <p:spPr bwMode="auto">
              <a:xfrm>
                <a:off x="6225931" y="4831442"/>
                <a:ext cx="25722" cy="65290"/>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grpSp>
        <p:grpSp>
          <p:nvGrpSpPr>
            <p:cNvPr id="186" name="Group 61"/>
            <p:cNvGrpSpPr>
              <a:grpSpLocks noChangeAspect="1"/>
            </p:cNvGrpSpPr>
            <p:nvPr/>
          </p:nvGrpSpPr>
          <p:grpSpPr>
            <a:xfrm>
              <a:off x="3146675" y="1680134"/>
              <a:ext cx="348423" cy="457211"/>
              <a:chOff x="7782622" y="4661756"/>
              <a:chExt cx="312779" cy="410437"/>
            </a:xfrm>
            <a:solidFill>
              <a:srgbClr val="13224F"/>
            </a:solidFill>
          </p:grpSpPr>
          <p:sp>
            <p:nvSpPr>
              <p:cNvPr id="191" name="Freeform 85"/>
              <p:cNvSpPr>
                <a:spLocks noEditPoints="1"/>
              </p:cNvSpPr>
              <p:nvPr/>
            </p:nvSpPr>
            <p:spPr bwMode="auto">
              <a:xfrm>
                <a:off x="7782622" y="4721714"/>
                <a:ext cx="312779" cy="29051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92" name="Freeform 86"/>
              <p:cNvSpPr>
                <a:spLocks noEditPoints="1"/>
              </p:cNvSpPr>
              <p:nvPr/>
            </p:nvSpPr>
            <p:spPr bwMode="auto">
              <a:xfrm>
                <a:off x="7884926" y="4661756"/>
                <a:ext cx="113205" cy="52726"/>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93" name="Freeform 87"/>
              <p:cNvSpPr>
                <a:spLocks noEditPoints="1"/>
              </p:cNvSpPr>
              <p:nvPr/>
            </p:nvSpPr>
            <p:spPr bwMode="auto">
              <a:xfrm>
                <a:off x="7884926" y="5019467"/>
                <a:ext cx="113205" cy="52726"/>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94" name="Freeform 88"/>
              <p:cNvSpPr>
                <a:spLocks/>
              </p:cNvSpPr>
              <p:nvPr/>
            </p:nvSpPr>
            <p:spPr bwMode="auto">
              <a:xfrm>
                <a:off x="7874863" y="4762039"/>
                <a:ext cx="41927" cy="52726"/>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95" name="Freeform 89"/>
              <p:cNvSpPr>
                <a:spLocks/>
              </p:cNvSpPr>
              <p:nvPr/>
            </p:nvSpPr>
            <p:spPr bwMode="auto">
              <a:xfrm>
                <a:off x="7858092" y="4816833"/>
                <a:ext cx="75469" cy="162314"/>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96" name="Freeform 90"/>
              <p:cNvSpPr>
                <a:spLocks/>
              </p:cNvSpPr>
              <p:nvPr/>
            </p:nvSpPr>
            <p:spPr bwMode="auto">
              <a:xfrm>
                <a:off x="7966265" y="4762039"/>
                <a:ext cx="42766" cy="52726"/>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97" name="Freeform 91"/>
              <p:cNvSpPr>
                <a:spLocks/>
              </p:cNvSpPr>
              <p:nvPr/>
            </p:nvSpPr>
            <p:spPr bwMode="auto">
              <a:xfrm>
                <a:off x="7949494" y="4816833"/>
                <a:ext cx="75469" cy="162314"/>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grpSp>
          <p:nvGrpSpPr>
            <p:cNvPr id="187" name="Group 62"/>
            <p:cNvGrpSpPr>
              <a:grpSpLocks noChangeAspect="1"/>
            </p:cNvGrpSpPr>
            <p:nvPr/>
          </p:nvGrpSpPr>
          <p:grpSpPr>
            <a:xfrm>
              <a:off x="4050753" y="2506949"/>
              <a:ext cx="301169" cy="457211"/>
              <a:chOff x="7843130" y="5753019"/>
              <a:chExt cx="260077" cy="394828"/>
            </a:xfrm>
            <a:solidFill>
              <a:srgbClr val="13224F"/>
            </a:solidFill>
          </p:grpSpPr>
          <p:sp>
            <p:nvSpPr>
              <p:cNvPr id="189" name="Freeform 79"/>
              <p:cNvSpPr>
                <a:spLocks noEditPoints="1"/>
              </p:cNvSpPr>
              <p:nvPr/>
            </p:nvSpPr>
            <p:spPr bwMode="auto">
              <a:xfrm>
                <a:off x="7885829" y="5753019"/>
                <a:ext cx="183413" cy="136395"/>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190" name="Freeform 80"/>
              <p:cNvSpPr>
                <a:spLocks noEditPoints="1"/>
              </p:cNvSpPr>
              <p:nvPr/>
            </p:nvSpPr>
            <p:spPr bwMode="auto">
              <a:xfrm>
                <a:off x="7843130" y="5887022"/>
                <a:ext cx="260077" cy="260825"/>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pic>
          <p:nvPicPr>
            <p:cNvPr id="188" name="Picture 76"/>
            <p:cNvPicPr>
              <a:picLocks noChangeAspect="1"/>
            </p:cNvPicPr>
            <p:nvPr/>
          </p:nvPicPr>
          <p:blipFill>
            <a:blip r:embed="rId12" cstate="print"/>
            <a:stretch>
              <a:fillRect/>
            </a:stretch>
          </p:blipFill>
          <p:spPr>
            <a:xfrm>
              <a:off x="1813570" y="2125335"/>
              <a:ext cx="666757" cy="388049"/>
            </a:xfrm>
            <a:prstGeom prst="rect">
              <a:avLst/>
            </a:prstGeom>
          </p:spPr>
        </p:pic>
      </p:grpSp>
      <p:sp>
        <p:nvSpPr>
          <p:cNvPr id="204" name="橢圓 203"/>
          <p:cNvSpPr/>
          <p:nvPr/>
        </p:nvSpPr>
        <p:spPr>
          <a:xfrm flipV="1">
            <a:off x="8446808" y="2828114"/>
            <a:ext cx="393769" cy="27044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latin typeface="Calibri"/>
              <a:ea typeface="Heiti TC Light"/>
              <a:cs typeface="Calibri"/>
            </a:endParaRPr>
          </a:p>
        </p:txBody>
      </p:sp>
      <p:grpSp>
        <p:nvGrpSpPr>
          <p:cNvPr id="205" name="Group 42"/>
          <p:cNvGrpSpPr>
            <a:grpSpLocks noChangeAspect="1"/>
          </p:cNvGrpSpPr>
          <p:nvPr/>
        </p:nvGrpSpPr>
        <p:grpSpPr>
          <a:xfrm flipH="1">
            <a:off x="1668102" y="3812741"/>
            <a:ext cx="749370" cy="562028"/>
            <a:chOff x="271904" y="1379807"/>
            <a:chExt cx="4785470" cy="4785470"/>
          </a:xfrm>
        </p:grpSpPr>
        <p:pic>
          <p:nvPicPr>
            <p:cNvPr id="206"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904" y="1379807"/>
              <a:ext cx="4785470" cy="4785470"/>
            </a:xfrm>
            <a:prstGeom prst="rect">
              <a:avLst/>
            </a:prstGeom>
          </p:spPr>
        </p:pic>
        <p:grpSp>
          <p:nvGrpSpPr>
            <p:cNvPr id="207" name="Group 44"/>
            <p:cNvGrpSpPr>
              <a:grpSpLocks noChangeAspect="1"/>
            </p:cNvGrpSpPr>
            <p:nvPr/>
          </p:nvGrpSpPr>
          <p:grpSpPr>
            <a:xfrm>
              <a:off x="4182267" y="3721981"/>
              <a:ext cx="558134" cy="457211"/>
              <a:chOff x="4522432" y="2285367"/>
              <a:chExt cx="269965" cy="221149"/>
            </a:xfrm>
            <a:solidFill>
              <a:srgbClr val="13224F"/>
            </a:solidFill>
            <a:effectLst>
              <a:outerShdw blurRad="50800" dist="38100" dir="5400000" algn="t" rotWithShape="0">
                <a:prstClr val="black">
                  <a:alpha val="40000"/>
                </a:prstClr>
              </a:outerShdw>
            </a:effectLst>
          </p:grpSpPr>
          <p:sp>
            <p:nvSpPr>
              <p:cNvPr id="228" name="Freeform 6"/>
              <p:cNvSpPr>
                <a:spLocks/>
              </p:cNvSpPr>
              <p:nvPr/>
            </p:nvSpPr>
            <p:spPr bwMode="auto">
              <a:xfrm>
                <a:off x="4522432" y="2439501"/>
                <a:ext cx="269965" cy="67015"/>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29" name="Freeform 7"/>
              <p:cNvSpPr>
                <a:spLocks/>
              </p:cNvSpPr>
              <p:nvPr/>
            </p:nvSpPr>
            <p:spPr bwMode="auto">
              <a:xfrm>
                <a:off x="4545080" y="2302121"/>
                <a:ext cx="206550" cy="150783"/>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30" name="Freeform 8"/>
              <p:cNvSpPr>
                <a:spLocks/>
              </p:cNvSpPr>
              <p:nvPr/>
            </p:nvSpPr>
            <p:spPr bwMode="auto">
              <a:xfrm>
                <a:off x="4671003" y="2285367"/>
                <a:ext cx="113240" cy="140731"/>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sp>
          <p:nvSpPr>
            <p:cNvPr id="208" name="Freeform 49"/>
            <p:cNvSpPr>
              <a:spLocks noChangeAspect="1" noEditPoints="1"/>
            </p:cNvSpPr>
            <p:nvPr/>
          </p:nvSpPr>
          <p:spPr bwMode="auto">
            <a:xfrm>
              <a:off x="2496487" y="5120886"/>
              <a:ext cx="341470" cy="457211"/>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09" name="Freeform 25"/>
            <p:cNvSpPr>
              <a:spLocks noChangeAspect="1" noEditPoints="1"/>
            </p:cNvSpPr>
            <p:nvPr/>
          </p:nvSpPr>
          <p:spPr bwMode="auto">
            <a:xfrm>
              <a:off x="1319385" y="4705920"/>
              <a:ext cx="377372" cy="457211"/>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10" name="Freeform 30"/>
            <p:cNvSpPr>
              <a:spLocks noChangeAspect="1"/>
            </p:cNvSpPr>
            <p:nvPr/>
          </p:nvSpPr>
          <p:spPr bwMode="auto">
            <a:xfrm>
              <a:off x="701865" y="3721981"/>
              <a:ext cx="399548" cy="457211"/>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11" name="Freeform 51"/>
            <p:cNvSpPr>
              <a:spLocks noChangeAspect="1" noEditPoints="1"/>
            </p:cNvSpPr>
            <p:nvPr/>
          </p:nvSpPr>
          <p:spPr bwMode="auto">
            <a:xfrm>
              <a:off x="903506" y="2506949"/>
              <a:ext cx="494453" cy="457211"/>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nvGrpSpPr>
            <p:cNvPr id="212" name="Group 60"/>
            <p:cNvGrpSpPr>
              <a:grpSpLocks noChangeAspect="1"/>
            </p:cNvGrpSpPr>
            <p:nvPr/>
          </p:nvGrpSpPr>
          <p:grpSpPr>
            <a:xfrm>
              <a:off x="3666959" y="4635481"/>
              <a:ext cx="414470" cy="457211"/>
              <a:chOff x="6023184" y="4799730"/>
              <a:chExt cx="258729" cy="285409"/>
            </a:xfrm>
            <a:solidFill>
              <a:srgbClr val="13224F"/>
            </a:solidFill>
          </p:grpSpPr>
          <p:sp>
            <p:nvSpPr>
              <p:cNvPr id="225" name="Freeform 13"/>
              <p:cNvSpPr>
                <a:spLocks/>
              </p:cNvSpPr>
              <p:nvPr/>
            </p:nvSpPr>
            <p:spPr bwMode="auto">
              <a:xfrm>
                <a:off x="6057983" y="4853827"/>
                <a:ext cx="186103" cy="231312"/>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226" name="Freeform 14"/>
              <p:cNvSpPr>
                <a:spLocks/>
              </p:cNvSpPr>
              <p:nvPr/>
            </p:nvSpPr>
            <p:spPr bwMode="auto">
              <a:xfrm>
                <a:off x="6023184" y="4799730"/>
                <a:ext cx="258729" cy="152963"/>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227" name="Freeform 15"/>
              <p:cNvSpPr>
                <a:spLocks/>
              </p:cNvSpPr>
              <p:nvPr/>
            </p:nvSpPr>
            <p:spPr bwMode="auto">
              <a:xfrm>
                <a:off x="6225931" y="4831442"/>
                <a:ext cx="25722" cy="65290"/>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grpSp>
        <p:grpSp>
          <p:nvGrpSpPr>
            <p:cNvPr id="213" name="Group 61"/>
            <p:cNvGrpSpPr>
              <a:grpSpLocks noChangeAspect="1"/>
            </p:cNvGrpSpPr>
            <p:nvPr/>
          </p:nvGrpSpPr>
          <p:grpSpPr>
            <a:xfrm>
              <a:off x="3146675" y="1680134"/>
              <a:ext cx="348423" cy="457211"/>
              <a:chOff x="7782622" y="4661756"/>
              <a:chExt cx="312779" cy="410437"/>
            </a:xfrm>
            <a:solidFill>
              <a:srgbClr val="13224F"/>
            </a:solidFill>
          </p:grpSpPr>
          <p:sp>
            <p:nvSpPr>
              <p:cNvPr id="218" name="Freeform 85"/>
              <p:cNvSpPr>
                <a:spLocks noEditPoints="1"/>
              </p:cNvSpPr>
              <p:nvPr/>
            </p:nvSpPr>
            <p:spPr bwMode="auto">
              <a:xfrm>
                <a:off x="7782622" y="4721714"/>
                <a:ext cx="312779" cy="29051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19" name="Freeform 86"/>
              <p:cNvSpPr>
                <a:spLocks noEditPoints="1"/>
              </p:cNvSpPr>
              <p:nvPr/>
            </p:nvSpPr>
            <p:spPr bwMode="auto">
              <a:xfrm>
                <a:off x="7884926" y="4661756"/>
                <a:ext cx="113205" cy="52726"/>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20" name="Freeform 87"/>
              <p:cNvSpPr>
                <a:spLocks noEditPoints="1"/>
              </p:cNvSpPr>
              <p:nvPr/>
            </p:nvSpPr>
            <p:spPr bwMode="auto">
              <a:xfrm>
                <a:off x="7884926" y="5019467"/>
                <a:ext cx="113205" cy="52726"/>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21" name="Freeform 88"/>
              <p:cNvSpPr>
                <a:spLocks/>
              </p:cNvSpPr>
              <p:nvPr/>
            </p:nvSpPr>
            <p:spPr bwMode="auto">
              <a:xfrm>
                <a:off x="7874863" y="4762039"/>
                <a:ext cx="41927" cy="52726"/>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22" name="Freeform 89"/>
              <p:cNvSpPr>
                <a:spLocks/>
              </p:cNvSpPr>
              <p:nvPr/>
            </p:nvSpPr>
            <p:spPr bwMode="auto">
              <a:xfrm>
                <a:off x="7858092" y="4816833"/>
                <a:ext cx="75469" cy="162314"/>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23" name="Freeform 90"/>
              <p:cNvSpPr>
                <a:spLocks/>
              </p:cNvSpPr>
              <p:nvPr/>
            </p:nvSpPr>
            <p:spPr bwMode="auto">
              <a:xfrm>
                <a:off x="7966265" y="4762039"/>
                <a:ext cx="42766" cy="52726"/>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24" name="Freeform 91"/>
              <p:cNvSpPr>
                <a:spLocks/>
              </p:cNvSpPr>
              <p:nvPr/>
            </p:nvSpPr>
            <p:spPr bwMode="auto">
              <a:xfrm>
                <a:off x="7949494" y="4816833"/>
                <a:ext cx="75469" cy="162314"/>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grpSp>
          <p:nvGrpSpPr>
            <p:cNvPr id="214" name="Group 62"/>
            <p:cNvGrpSpPr>
              <a:grpSpLocks noChangeAspect="1"/>
            </p:cNvGrpSpPr>
            <p:nvPr/>
          </p:nvGrpSpPr>
          <p:grpSpPr>
            <a:xfrm>
              <a:off x="4050753" y="2506949"/>
              <a:ext cx="301169" cy="457211"/>
              <a:chOff x="7843130" y="5753019"/>
              <a:chExt cx="260077" cy="394828"/>
            </a:xfrm>
            <a:solidFill>
              <a:srgbClr val="13224F"/>
            </a:solidFill>
          </p:grpSpPr>
          <p:sp>
            <p:nvSpPr>
              <p:cNvPr id="216" name="Freeform 79"/>
              <p:cNvSpPr>
                <a:spLocks noEditPoints="1"/>
              </p:cNvSpPr>
              <p:nvPr/>
            </p:nvSpPr>
            <p:spPr bwMode="auto">
              <a:xfrm>
                <a:off x="7885829" y="5753019"/>
                <a:ext cx="183413" cy="136395"/>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17" name="Freeform 80"/>
              <p:cNvSpPr>
                <a:spLocks noEditPoints="1"/>
              </p:cNvSpPr>
              <p:nvPr/>
            </p:nvSpPr>
            <p:spPr bwMode="auto">
              <a:xfrm>
                <a:off x="7843130" y="5887022"/>
                <a:ext cx="260077" cy="260825"/>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pic>
          <p:nvPicPr>
            <p:cNvPr id="215" name="Picture 76"/>
            <p:cNvPicPr>
              <a:picLocks noChangeAspect="1"/>
            </p:cNvPicPr>
            <p:nvPr/>
          </p:nvPicPr>
          <p:blipFill>
            <a:blip r:embed="rId12" cstate="print"/>
            <a:stretch>
              <a:fillRect/>
            </a:stretch>
          </p:blipFill>
          <p:spPr>
            <a:xfrm>
              <a:off x="1813570" y="2125335"/>
              <a:ext cx="666757" cy="388049"/>
            </a:xfrm>
            <a:prstGeom prst="rect">
              <a:avLst/>
            </a:prstGeom>
          </p:spPr>
        </p:pic>
      </p:grpSp>
      <p:sp>
        <p:nvSpPr>
          <p:cNvPr id="231" name="橢圓 230"/>
          <p:cNvSpPr/>
          <p:nvPr/>
        </p:nvSpPr>
        <p:spPr>
          <a:xfrm flipV="1">
            <a:off x="1828519" y="3945873"/>
            <a:ext cx="393769" cy="27044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latin typeface="Calibri"/>
              <a:ea typeface="Heiti TC Light"/>
              <a:cs typeface="Calibri"/>
            </a:endParaRPr>
          </a:p>
        </p:txBody>
      </p:sp>
      <p:grpSp>
        <p:nvGrpSpPr>
          <p:cNvPr id="232" name="Group 42"/>
          <p:cNvGrpSpPr>
            <a:grpSpLocks noChangeAspect="1"/>
          </p:cNvGrpSpPr>
          <p:nvPr/>
        </p:nvGrpSpPr>
        <p:grpSpPr>
          <a:xfrm flipH="1">
            <a:off x="6086737" y="3717801"/>
            <a:ext cx="749370" cy="562028"/>
            <a:chOff x="271904" y="1379807"/>
            <a:chExt cx="4785470" cy="4785470"/>
          </a:xfrm>
        </p:grpSpPr>
        <p:pic>
          <p:nvPicPr>
            <p:cNvPr id="233"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904" y="1379807"/>
              <a:ext cx="4785470" cy="4785470"/>
            </a:xfrm>
            <a:prstGeom prst="rect">
              <a:avLst/>
            </a:prstGeom>
          </p:spPr>
        </p:pic>
        <p:grpSp>
          <p:nvGrpSpPr>
            <p:cNvPr id="234" name="Group 44"/>
            <p:cNvGrpSpPr>
              <a:grpSpLocks noChangeAspect="1"/>
            </p:cNvGrpSpPr>
            <p:nvPr/>
          </p:nvGrpSpPr>
          <p:grpSpPr>
            <a:xfrm>
              <a:off x="4182267" y="3721981"/>
              <a:ext cx="558134" cy="457211"/>
              <a:chOff x="4522432" y="2285367"/>
              <a:chExt cx="269965" cy="221149"/>
            </a:xfrm>
            <a:solidFill>
              <a:srgbClr val="13224F"/>
            </a:solidFill>
            <a:effectLst>
              <a:outerShdw blurRad="50800" dist="38100" dir="5400000" algn="t" rotWithShape="0">
                <a:prstClr val="black">
                  <a:alpha val="40000"/>
                </a:prstClr>
              </a:outerShdw>
            </a:effectLst>
          </p:grpSpPr>
          <p:sp>
            <p:nvSpPr>
              <p:cNvPr id="255" name="Freeform 6"/>
              <p:cNvSpPr>
                <a:spLocks/>
              </p:cNvSpPr>
              <p:nvPr/>
            </p:nvSpPr>
            <p:spPr bwMode="auto">
              <a:xfrm>
                <a:off x="4522432" y="2439501"/>
                <a:ext cx="269965" cy="67015"/>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56" name="Freeform 7"/>
              <p:cNvSpPr>
                <a:spLocks/>
              </p:cNvSpPr>
              <p:nvPr/>
            </p:nvSpPr>
            <p:spPr bwMode="auto">
              <a:xfrm>
                <a:off x="4545080" y="2302121"/>
                <a:ext cx="206550" cy="150783"/>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57" name="Freeform 8"/>
              <p:cNvSpPr>
                <a:spLocks/>
              </p:cNvSpPr>
              <p:nvPr/>
            </p:nvSpPr>
            <p:spPr bwMode="auto">
              <a:xfrm>
                <a:off x="4671003" y="2285367"/>
                <a:ext cx="113240" cy="140731"/>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sp>
          <p:nvSpPr>
            <p:cNvPr id="235" name="Freeform 49"/>
            <p:cNvSpPr>
              <a:spLocks noChangeAspect="1" noEditPoints="1"/>
            </p:cNvSpPr>
            <p:nvPr/>
          </p:nvSpPr>
          <p:spPr bwMode="auto">
            <a:xfrm>
              <a:off x="2496487" y="5120886"/>
              <a:ext cx="341470" cy="457211"/>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36" name="Freeform 25"/>
            <p:cNvSpPr>
              <a:spLocks noChangeAspect="1" noEditPoints="1"/>
            </p:cNvSpPr>
            <p:nvPr/>
          </p:nvSpPr>
          <p:spPr bwMode="auto">
            <a:xfrm>
              <a:off x="1319385" y="4705920"/>
              <a:ext cx="377372" cy="457211"/>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37" name="Freeform 30"/>
            <p:cNvSpPr>
              <a:spLocks noChangeAspect="1"/>
            </p:cNvSpPr>
            <p:nvPr/>
          </p:nvSpPr>
          <p:spPr bwMode="auto">
            <a:xfrm>
              <a:off x="701865" y="3721981"/>
              <a:ext cx="399548" cy="457211"/>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38" name="Freeform 51"/>
            <p:cNvSpPr>
              <a:spLocks noChangeAspect="1" noEditPoints="1"/>
            </p:cNvSpPr>
            <p:nvPr/>
          </p:nvSpPr>
          <p:spPr bwMode="auto">
            <a:xfrm>
              <a:off x="903506" y="2506949"/>
              <a:ext cx="494453" cy="457211"/>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nvGrpSpPr>
            <p:cNvPr id="239" name="Group 60"/>
            <p:cNvGrpSpPr>
              <a:grpSpLocks noChangeAspect="1"/>
            </p:cNvGrpSpPr>
            <p:nvPr/>
          </p:nvGrpSpPr>
          <p:grpSpPr>
            <a:xfrm>
              <a:off x="3666959" y="4635481"/>
              <a:ext cx="414470" cy="457211"/>
              <a:chOff x="6023184" y="4799730"/>
              <a:chExt cx="258729" cy="285409"/>
            </a:xfrm>
            <a:solidFill>
              <a:srgbClr val="13224F"/>
            </a:solidFill>
          </p:grpSpPr>
          <p:sp>
            <p:nvSpPr>
              <p:cNvPr id="252" name="Freeform 13"/>
              <p:cNvSpPr>
                <a:spLocks/>
              </p:cNvSpPr>
              <p:nvPr/>
            </p:nvSpPr>
            <p:spPr bwMode="auto">
              <a:xfrm>
                <a:off x="6057983" y="4853827"/>
                <a:ext cx="186103" cy="231312"/>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253" name="Freeform 14"/>
              <p:cNvSpPr>
                <a:spLocks/>
              </p:cNvSpPr>
              <p:nvPr/>
            </p:nvSpPr>
            <p:spPr bwMode="auto">
              <a:xfrm>
                <a:off x="6023184" y="4799730"/>
                <a:ext cx="258729" cy="152963"/>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254" name="Freeform 15"/>
              <p:cNvSpPr>
                <a:spLocks/>
              </p:cNvSpPr>
              <p:nvPr/>
            </p:nvSpPr>
            <p:spPr bwMode="auto">
              <a:xfrm>
                <a:off x="6225931" y="4831442"/>
                <a:ext cx="25722" cy="65290"/>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grpSp>
        <p:grpSp>
          <p:nvGrpSpPr>
            <p:cNvPr id="240" name="Group 61"/>
            <p:cNvGrpSpPr>
              <a:grpSpLocks noChangeAspect="1"/>
            </p:cNvGrpSpPr>
            <p:nvPr/>
          </p:nvGrpSpPr>
          <p:grpSpPr>
            <a:xfrm>
              <a:off x="3146675" y="1680134"/>
              <a:ext cx="348423" cy="457211"/>
              <a:chOff x="7782622" y="4661756"/>
              <a:chExt cx="312779" cy="410437"/>
            </a:xfrm>
            <a:solidFill>
              <a:srgbClr val="13224F"/>
            </a:solidFill>
          </p:grpSpPr>
          <p:sp>
            <p:nvSpPr>
              <p:cNvPr id="245" name="Freeform 85"/>
              <p:cNvSpPr>
                <a:spLocks noEditPoints="1"/>
              </p:cNvSpPr>
              <p:nvPr/>
            </p:nvSpPr>
            <p:spPr bwMode="auto">
              <a:xfrm>
                <a:off x="7782622" y="4721714"/>
                <a:ext cx="312779" cy="29051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46" name="Freeform 86"/>
              <p:cNvSpPr>
                <a:spLocks noEditPoints="1"/>
              </p:cNvSpPr>
              <p:nvPr/>
            </p:nvSpPr>
            <p:spPr bwMode="auto">
              <a:xfrm>
                <a:off x="7884926" y="4661756"/>
                <a:ext cx="113205" cy="52726"/>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47" name="Freeform 87"/>
              <p:cNvSpPr>
                <a:spLocks noEditPoints="1"/>
              </p:cNvSpPr>
              <p:nvPr/>
            </p:nvSpPr>
            <p:spPr bwMode="auto">
              <a:xfrm>
                <a:off x="7884926" y="5019467"/>
                <a:ext cx="113205" cy="52726"/>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48" name="Freeform 88"/>
              <p:cNvSpPr>
                <a:spLocks/>
              </p:cNvSpPr>
              <p:nvPr/>
            </p:nvSpPr>
            <p:spPr bwMode="auto">
              <a:xfrm>
                <a:off x="7874863" y="4762039"/>
                <a:ext cx="41927" cy="52726"/>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49" name="Freeform 89"/>
              <p:cNvSpPr>
                <a:spLocks/>
              </p:cNvSpPr>
              <p:nvPr/>
            </p:nvSpPr>
            <p:spPr bwMode="auto">
              <a:xfrm>
                <a:off x="7858092" y="4816833"/>
                <a:ext cx="75469" cy="162314"/>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50" name="Freeform 90"/>
              <p:cNvSpPr>
                <a:spLocks/>
              </p:cNvSpPr>
              <p:nvPr/>
            </p:nvSpPr>
            <p:spPr bwMode="auto">
              <a:xfrm>
                <a:off x="7966265" y="4762039"/>
                <a:ext cx="42766" cy="52726"/>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51" name="Freeform 91"/>
              <p:cNvSpPr>
                <a:spLocks/>
              </p:cNvSpPr>
              <p:nvPr/>
            </p:nvSpPr>
            <p:spPr bwMode="auto">
              <a:xfrm>
                <a:off x="7949494" y="4816833"/>
                <a:ext cx="75469" cy="162314"/>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grpSp>
          <p:nvGrpSpPr>
            <p:cNvPr id="241" name="Group 62"/>
            <p:cNvGrpSpPr>
              <a:grpSpLocks noChangeAspect="1"/>
            </p:cNvGrpSpPr>
            <p:nvPr/>
          </p:nvGrpSpPr>
          <p:grpSpPr>
            <a:xfrm>
              <a:off x="4050753" y="2506949"/>
              <a:ext cx="301169" cy="457211"/>
              <a:chOff x="7843130" y="5753019"/>
              <a:chExt cx="260077" cy="394828"/>
            </a:xfrm>
            <a:solidFill>
              <a:srgbClr val="13224F"/>
            </a:solidFill>
          </p:grpSpPr>
          <p:sp>
            <p:nvSpPr>
              <p:cNvPr id="243" name="Freeform 79"/>
              <p:cNvSpPr>
                <a:spLocks noEditPoints="1"/>
              </p:cNvSpPr>
              <p:nvPr/>
            </p:nvSpPr>
            <p:spPr bwMode="auto">
              <a:xfrm>
                <a:off x="7885829" y="5753019"/>
                <a:ext cx="183413" cy="136395"/>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44" name="Freeform 80"/>
              <p:cNvSpPr>
                <a:spLocks noEditPoints="1"/>
              </p:cNvSpPr>
              <p:nvPr/>
            </p:nvSpPr>
            <p:spPr bwMode="auto">
              <a:xfrm>
                <a:off x="7843130" y="5887022"/>
                <a:ext cx="260077" cy="260825"/>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pic>
          <p:nvPicPr>
            <p:cNvPr id="242" name="Picture 76"/>
            <p:cNvPicPr>
              <a:picLocks noChangeAspect="1"/>
            </p:cNvPicPr>
            <p:nvPr/>
          </p:nvPicPr>
          <p:blipFill>
            <a:blip r:embed="rId12" cstate="print"/>
            <a:stretch>
              <a:fillRect/>
            </a:stretch>
          </p:blipFill>
          <p:spPr>
            <a:xfrm>
              <a:off x="1813570" y="2125335"/>
              <a:ext cx="666757" cy="388049"/>
            </a:xfrm>
            <a:prstGeom prst="rect">
              <a:avLst/>
            </a:prstGeom>
          </p:spPr>
        </p:pic>
      </p:grpSp>
      <p:sp>
        <p:nvSpPr>
          <p:cNvPr id="258" name="橢圓 257"/>
          <p:cNvSpPr/>
          <p:nvPr/>
        </p:nvSpPr>
        <p:spPr>
          <a:xfrm flipV="1">
            <a:off x="6247154" y="3850933"/>
            <a:ext cx="393769" cy="27044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latin typeface="Calibri"/>
              <a:ea typeface="Heiti TC Light"/>
              <a:cs typeface="Calibri"/>
            </a:endParaRPr>
          </a:p>
        </p:txBody>
      </p:sp>
      <p:grpSp>
        <p:nvGrpSpPr>
          <p:cNvPr id="259" name="Group 42"/>
          <p:cNvGrpSpPr>
            <a:grpSpLocks noChangeAspect="1"/>
          </p:cNvGrpSpPr>
          <p:nvPr/>
        </p:nvGrpSpPr>
        <p:grpSpPr>
          <a:xfrm flipH="1">
            <a:off x="6912468" y="3728948"/>
            <a:ext cx="749370" cy="562028"/>
            <a:chOff x="271904" y="1379807"/>
            <a:chExt cx="4785470" cy="4785470"/>
          </a:xfrm>
        </p:grpSpPr>
        <p:pic>
          <p:nvPicPr>
            <p:cNvPr id="260"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904" y="1379807"/>
              <a:ext cx="4785470" cy="4785470"/>
            </a:xfrm>
            <a:prstGeom prst="rect">
              <a:avLst/>
            </a:prstGeom>
          </p:spPr>
        </p:pic>
        <p:grpSp>
          <p:nvGrpSpPr>
            <p:cNvPr id="261" name="Group 44"/>
            <p:cNvGrpSpPr>
              <a:grpSpLocks noChangeAspect="1"/>
            </p:cNvGrpSpPr>
            <p:nvPr/>
          </p:nvGrpSpPr>
          <p:grpSpPr>
            <a:xfrm>
              <a:off x="4182267" y="3721981"/>
              <a:ext cx="558134" cy="457211"/>
              <a:chOff x="4522432" y="2285367"/>
              <a:chExt cx="269965" cy="221149"/>
            </a:xfrm>
            <a:solidFill>
              <a:srgbClr val="13224F"/>
            </a:solidFill>
            <a:effectLst>
              <a:outerShdw blurRad="50800" dist="38100" dir="5400000" algn="t" rotWithShape="0">
                <a:prstClr val="black">
                  <a:alpha val="40000"/>
                </a:prstClr>
              </a:outerShdw>
            </a:effectLst>
          </p:grpSpPr>
          <p:sp>
            <p:nvSpPr>
              <p:cNvPr id="282" name="Freeform 6"/>
              <p:cNvSpPr>
                <a:spLocks/>
              </p:cNvSpPr>
              <p:nvPr/>
            </p:nvSpPr>
            <p:spPr bwMode="auto">
              <a:xfrm>
                <a:off x="4522432" y="2439501"/>
                <a:ext cx="269965" cy="67015"/>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83" name="Freeform 7"/>
              <p:cNvSpPr>
                <a:spLocks/>
              </p:cNvSpPr>
              <p:nvPr/>
            </p:nvSpPr>
            <p:spPr bwMode="auto">
              <a:xfrm>
                <a:off x="4545080" y="2302121"/>
                <a:ext cx="206550" cy="150783"/>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84" name="Freeform 8"/>
              <p:cNvSpPr>
                <a:spLocks/>
              </p:cNvSpPr>
              <p:nvPr/>
            </p:nvSpPr>
            <p:spPr bwMode="auto">
              <a:xfrm>
                <a:off x="4671003" y="2285367"/>
                <a:ext cx="113240" cy="140731"/>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sp>
          <p:nvSpPr>
            <p:cNvPr id="262" name="Freeform 49"/>
            <p:cNvSpPr>
              <a:spLocks noChangeAspect="1" noEditPoints="1"/>
            </p:cNvSpPr>
            <p:nvPr/>
          </p:nvSpPr>
          <p:spPr bwMode="auto">
            <a:xfrm>
              <a:off x="2496487" y="5120886"/>
              <a:ext cx="341470" cy="457211"/>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63" name="Freeform 25"/>
            <p:cNvSpPr>
              <a:spLocks noChangeAspect="1" noEditPoints="1"/>
            </p:cNvSpPr>
            <p:nvPr/>
          </p:nvSpPr>
          <p:spPr bwMode="auto">
            <a:xfrm>
              <a:off x="1319385" y="4705920"/>
              <a:ext cx="377372" cy="457211"/>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64" name="Freeform 30"/>
            <p:cNvSpPr>
              <a:spLocks noChangeAspect="1"/>
            </p:cNvSpPr>
            <p:nvPr/>
          </p:nvSpPr>
          <p:spPr bwMode="auto">
            <a:xfrm>
              <a:off x="701865" y="3721981"/>
              <a:ext cx="399548" cy="457211"/>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65" name="Freeform 51"/>
            <p:cNvSpPr>
              <a:spLocks noChangeAspect="1" noEditPoints="1"/>
            </p:cNvSpPr>
            <p:nvPr/>
          </p:nvSpPr>
          <p:spPr bwMode="auto">
            <a:xfrm>
              <a:off x="903506" y="2506949"/>
              <a:ext cx="494453" cy="457211"/>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nvGrpSpPr>
            <p:cNvPr id="266" name="Group 60"/>
            <p:cNvGrpSpPr>
              <a:grpSpLocks noChangeAspect="1"/>
            </p:cNvGrpSpPr>
            <p:nvPr/>
          </p:nvGrpSpPr>
          <p:grpSpPr>
            <a:xfrm>
              <a:off x="3666959" y="4635481"/>
              <a:ext cx="414470" cy="457211"/>
              <a:chOff x="6023184" y="4799730"/>
              <a:chExt cx="258729" cy="285409"/>
            </a:xfrm>
            <a:solidFill>
              <a:srgbClr val="13224F"/>
            </a:solidFill>
          </p:grpSpPr>
          <p:sp>
            <p:nvSpPr>
              <p:cNvPr id="279" name="Freeform 13"/>
              <p:cNvSpPr>
                <a:spLocks/>
              </p:cNvSpPr>
              <p:nvPr/>
            </p:nvSpPr>
            <p:spPr bwMode="auto">
              <a:xfrm>
                <a:off x="6057983" y="4853827"/>
                <a:ext cx="186103" cy="231312"/>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280" name="Freeform 14"/>
              <p:cNvSpPr>
                <a:spLocks/>
              </p:cNvSpPr>
              <p:nvPr/>
            </p:nvSpPr>
            <p:spPr bwMode="auto">
              <a:xfrm>
                <a:off x="6023184" y="4799730"/>
                <a:ext cx="258729" cy="152963"/>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281" name="Freeform 15"/>
              <p:cNvSpPr>
                <a:spLocks/>
              </p:cNvSpPr>
              <p:nvPr/>
            </p:nvSpPr>
            <p:spPr bwMode="auto">
              <a:xfrm>
                <a:off x="6225931" y="4831442"/>
                <a:ext cx="25722" cy="65290"/>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grpSp>
        <p:grpSp>
          <p:nvGrpSpPr>
            <p:cNvPr id="267" name="Group 61"/>
            <p:cNvGrpSpPr>
              <a:grpSpLocks noChangeAspect="1"/>
            </p:cNvGrpSpPr>
            <p:nvPr/>
          </p:nvGrpSpPr>
          <p:grpSpPr>
            <a:xfrm>
              <a:off x="3146675" y="1680134"/>
              <a:ext cx="348423" cy="457211"/>
              <a:chOff x="7782622" y="4661756"/>
              <a:chExt cx="312779" cy="410437"/>
            </a:xfrm>
            <a:solidFill>
              <a:srgbClr val="13224F"/>
            </a:solidFill>
          </p:grpSpPr>
          <p:sp>
            <p:nvSpPr>
              <p:cNvPr id="272" name="Freeform 85"/>
              <p:cNvSpPr>
                <a:spLocks noEditPoints="1"/>
              </p:cNvSpPr>
              <p:nvPr/>
            </p:nvSpPr>
            <p:spPr bwMode="auto">
              <a:xfrm>
                <a:off x="7782622" y="4721714"/>
                <a:ext cx="312779" cy="29051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73" name="Freeform 86"/>
              <p:cNvSpPr>
                <a:spLocks noEditPoints="1"/>
              </p:cNvSpPr>
              <p:nvPr/>
            </p:nvSpPr>
            <p:spPr bwMode="auto">
              <a:xfrm>
                <a:off x="7884926" y="4661756"/>
                <a:ext cx="113205" cy="52726"/>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74" name="Freeform 87"/>
              <p:cNvSpPr>
                <a:spLocks noEditPoints="1"/>
              </p:cNvSpPr>
              <p:nvPr/>
            </p:nvSpPr>
            <p:spPr bwMode="auto">
              <a:xfrm>
                <a:off x="7884926" y="5019467"/>
                <a:ext cx="113205" cy="52726"/>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75" name="Freeform 88"/>
              <p:cNvSpPr>
                <a:spLocks/>
              </p:cNvSpPr>
              <p:nvPr/>
            </p:nvSpPr>
            <p:spPr bwMode="auto">
              <a:xfrm>
                <a:off x="7874863" y="4762039"/>
                <a:ext cx="41927" cy="52726"/>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76" name="Freeform 89"/>
              <p:cNvSpPr>
                <a:spLocks/>
              </p:cNvSpPr>
              <p:nvPr/>
            </p:nvSpPr>
            <p:spPr bwMode="auto">
              <a:xfrm>
                <a:off x="7858092" y="4816833"/>
                <a:ext cx="75469" cy="162314"/>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77" name="Freeform 90"/>
              <p:cNvSpPr>
                <a:spLocks/>
              </p:cNvSpPr>
              <p:nvPr/>
            </p:nvSpPr>
            <p:spPr bwMode="auto">
              <a:xfrm>
                <a:off x="7966265" y="4762039"/>
                <a:ext cx="42766" cy="52726"/>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78" name="Freeform 91"/>
              <p:cNvSpPr>
                <a:spLocks/>
              </p:cNvSpPr>
              <p:nvPr/>
            </p:nvSpPr>
            <p:spPr bwMode="auto">
              <a:xfrm>
                <a:off x="7949494" y="4816833"/>
                <a:ext cx="75469" cy="162314"/>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grpSp>
          <p:nvGrpSpPr>
            <p:cNvPr id="268" name="Group 62"/>
            <p:cNvGrpSpPr>
              <a:grpSpLocks noChangeAspect="1"/>
            </p:cNvGrpSpPr>
            <p:nvPr/>
          </p:nvGrpSpPr>
          <p:grpSpPr>
            <a:xfrm>
              <a:off x="4050753" y="2506949"/>
              <a:ext cx="301169" cy="457211"/>
              <a:chOff x="7843130" y="5753019"/>
              <a:chExt cx="260077" cy="394828"/>
            </a:xfrm>
            <a:solidFill>
              <a:srgbClr val="13224F"/>
            </a:solidFill>
          </p:grpSpPr>
          <p:sp>
            <p:nvSpPr>
              <p:cNvPr id="270" name="Freeform 79"/>
              <p:cNvSpPr>
                <a:spLocks noEditPoints="1"/>
              </p:cNvSpPr>
              <p:nvPr/>
            </p:nvSpPr>
            <p:spPr bwMode="auto">
              <a:xfrm>
                <a:off x="7885829" y="5753019"/>
                <a:ext cx="183413" cy="136395"/>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71" name="Freeform 80"/>
              <p:cNvSpPr>
                <a:spLocks noEditPoints="1"/>
              </p:cNvSpPr>
              <p:nvPr/>
            </p:nvSpPr>
            <p:spPr bwMode="auto">
              <a:xfrm>
                <a:off x="7843130" y="5887022"/>
                <a:ext cx="260077" cy="260825"/>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pic>
          <p:nvPicPr>
            <p:cNvPr id="269" name="Picture 76"/>
            <p:cNvPicPr>
              <a:picLocks noChangeAspect="1"/>
            </p:cNvPicPr>
            <p:nvPr/>
          </p:nvPicPr>
          <p:blipFill>
            <a:blip r:embed="rId12" cstate="print"/>
            <a:stretch>
              <a:fillRect/>
            </a:stretch>
          </p:blipFill>
          <p:spPr>
            <a:xfrm>
              <a:off x="1813570" y="2125335"/>
              <a:ext cx="666757" cy="388049"/>
            </a:xfrm>
            <a:prstGeom prst="rect">
              <a:avLst/>
            </a:prstGeom>
          </p:spPr>
        </p:pic>
      </p:grpSp>
      <p:sp>
        <p:nvSpPr>
          <p:cNvPr id="285" name="橢圓 284"/>
          <p:cNvSpPr/>
          <p:nvPr/>
        </p:nvSpPr>
        <p:spPr>
          <a:xfrm flipV="1">
            <a:off x="7072885" y="3857656"/>
            <a:ext cx="393769" cy="27044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latin typeface="Calibri"/>
              <a:ea typeface="Heiti TC Light"/>
              <a:cs typeface="Calibri"/>
            </a:endParaRPr>
          </a:p>
        </p:txBody>
      </p:sp>
      <p:grpSp>
        <p:nvGrpSpPr>
          <p:cNvPr id="286" name="Group 42"/>
          <p:cNvGrpSpPr>
            <a:grpSpLocks noChangeAspect="1"/>
          </p:cNvGrpSpPr>
          <p:nvPr/>
        </p:nvGrpSpPr>
        <p:grpSpPr>
          <a:xfrm flipH="1">
            <a:off x="2457407" y="3749288"/>
            <a:ext cx="749370" cy="562028"/>
            <a:chOff x="271904" y="1379807"/>
            <a:chExt cx="4785470" cy="4785470"/>
          </a:xfrm>
        </p:grpSpPr>
        <p:pic>
          <p:nvPicPr>
            <p:cNvPr id="287"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904" y="1379807"/>
              <a:ext cx="4785470" cy="4785470"/>
            </a:xfrm>
            <a:prstGeom prst="rect">
              <a:avLst/>
            </a:prstGeom>
          </p:spPr>
        </p:pic>
        <p:grpSp>
          <p:nvGrpSpPr>
            <p:cNvPr id="288" name="Group 44"/>
            <p:cNvGrpSpPr>
              <a:grpSpLocks noChangeAspect="1"/>
            </p:cNvGrpSpPr>
            <p:nvPr/>
          </p:nvGrpSpPr>
          <p:grpSpPr>
            <a:xfrm>
              <a:off x="4182267" y="3721981"/>
              <a:ext cx="558134" cy="457211"/>
              <a:chOff x="4522432" y="2285367"/>
              <a:chExt cx="269965" cy="221149"/>
            </a:xfrm>
            <a:solidFill>
              <a:srgbClr val="13224F"/>
            </a:solidFill>
            <a:effectLst>
              <a:outerShdw blurRad="50800" dist="38100" dir="5400000" algn="t" rotWithShape="0">
                <a:prstClr val="black">
                  <a:alpha val="40000"/>
                </a:prstClr>
              </a:outerShdw>
            </a:effectLst>
          </p:grpSpPr>
          <p:sp>
            <p:nvSpPr>
              <p:cNvPr id="309" name="Freeform 6"/>
              <p:cNvSpPr>
                <a:spLocks/>
              </p:cNvSpPr>
              <p:nvPr/>
            </p:nvSpPr>
            <p:spPr bwMode="auto">
              <a:xfrm>
                <a:off x="4522432" y="2439501"/>
                <a:ext cx="269965" cy="67015"/>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310" name="Freeform 7"/>
              <p:cNvSpPr>
                <a:spLocks/>
              </p:cNvSpPr>
              <p:nvPr/>
            </p:nvSpPr>
            <p:spPr bwMode="auto">
              <a:xfrm>
                <a:off x="4545080" y="2302121"/>
                <a:ext cx="206550" cy="150783"/>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311" name="Freeform 8"/>
              <p:cNvSpPr>
                <a:spLocks/>
              </p:cNvSpPr>
              <p:nvPr/>
            </p:nvSpPr>
            <p:spPr bwMode="auto">
              <a:xfrm>
                <a:off x="4671003" y="2285367"/>
                <a:ext cx="113240" cy="140731"/>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sp>
          <p:nvSpPr>
            <p:cNvPr id="289" name="Freeform 49"/>
            <p:cNvSpPr>
              <a:spLocks noChangeAspect="1" noEditPoints="1"/>
            </p:cNvSpPr>
            <p:nvPr/>
          </p:nvSpPr>
          <p:spPr bwMode="auto">
            <a:xfrm>
              <a:off x="2496487" y="5120886"/>
              <a:ext cx="341470" cy="457211"/>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90" name="Freeform 25"/>
            <p:cNvSpPr>
              <a:spLocks noChangeAspect="1" noEditPoints="1"/>
            </p:cNvSpPr>
            <p:nvPr/>
          </p:nvSpPr>
          <p:spPr bwMode="auto">
            <a:xfrm>
              <a:off x="1319385" y="4705920"/>
              <a:ext cx="377372" cy="457211"/>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91" name="Freeform 30"/>
            <p:cNvSpPr>
              <a:spLocks noChangeAspect="1"/>
            </p:cNvSpPr>
            <p:nvPr/>
          </p:nvSpPr>
          <p:spPr bwMode="auto">
            <a:xfrm>
              <a:off x="701865" y="3721981"/>
              <a:ext cx="399548" cy="457211"/>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92" name="Freeform 51"/>
            <p:cNvSpPr>
              <a:spLocks noChangeAspect="1" noEditPoints="1"/>
            </p:cNvSpPr>
            <p:nvPr/>
          </p:nvSpPr>
          <p:spPr bwMode="auto">
            <a:xfrm>
              <a:off x="903506" y="2506949"/>
              <a:ext cx="494453" cy="457211"/>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13224F"/>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nvGrpSpPr>
            <p:cNvPr id="293" name="Group 60"/>
            <p:cNvGrpSpPr>
              <a:grpSpLocks noChangeAspect="1"/>
            </p:cNvGrpSpPr>
            <p:nvPr/>
          </p:nvGrpSpPr>
          <p:grpSpPr>
            <a:xfrm>
              <a:off x="3666959" y="4635481"/>
              <a:ext cx="414470" cy="457211"/>
              <a:chOff x="6023184" y="4799730"/>
              <a:chExt cx="258729" cy="285409"/>
            </a:xfrm>
            <a:solidFill>
              <a:srgbClr val="13224F"/>
            </a:solidFill>
          </p:grpSpPr>
          <p:sp>
            <p:nvSpPr>
              <p:cNvPr id="306" name="Freeform 13"/>
              <p:cNvSpPr>
                <a:spLocks/>
              </p:cNvSpPr>
              <p:nvPr/>
            </p:nvSpPr>
            <p:spPr bwMode="auto">
              <a:xfrm>
                <a:off x="6057983" y="4853827"/>
                <a:ext cx="186103" cy="231312"/>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307" name="Freeform 14"/>
              <p:cNvSpPr>
                <a:spLocks/>
              </p:cNvSpPr>
              <p:nvPr/>
            </p:nvSpPr>
            <p:spPr bwMode="auto">
              <a:xfrm>
                <a:off x="6023184" y="4799730"/>
                <a:ext cx="258729" cy="152963"/>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sp>
            <p:nvSpPr>
              <p:cNvPr id="308" name="Freeform 15"/>
              <p:cNvSpPr>
                <a:spLocks/>
              </p:cNvSpPr>
              <p:nvPr/>
            </p:nvSpPr>
            <p:spPr bwMode="auto">
              <a:xfrm>
                <a:off x="6225931" y="4831442"/>
                <a:ext cx="25722" cy="65290"/>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srgbClr val="122153"/>
                  </a:solidFill>
                  <a:latin typeface="Calibri"/>
                  <a:ea typeface="Heiti TC Light"/>
                  <a:cs typeface="Calibri"/>
                </a:endParaRPr>
              </a:p>
            </p:txBody>
          </p:sp>
        </p:grpSp>
        <p:grpSp>
          <p:nvGrpSpPr>
            <p:cNvPr id="294" name="Group 61"/>
            <p:cNvGrpSpPr>
              <a:grpSpLocks noChangeAspect="1"/>
            </p:cNvGrpSpPr>
            <p:nvPr/>
          </p:nvGrpSpPr>
          <p:grpSpPr>
            <a:xfrm>
              <a:off x="3146675" y="1680134"/>
              <a:ext cx="348423" cy="457211"/>
              <a:chOff x="7782622" y="4661756"/>
              <a:chExt cx="312779" cy="410437"/>
            </a:xfrm>
            <a:solidFill>
              <a:srgbClr val="13224F"/>
            </a:solidFill>
          </p:grpSpPr>
          <p:sp>
            <p:nvSpPr>
              <p:cNvPr id="299" name="Freeform 85"/>
              <p:cNvSpPr>
                <a:spLocks noEditPoints="1"/>
              </p:cNvSpPr>
              <p:nvPr/>
            </p:nvSpPr>
            <p:spPr bwMode="auto">
              <a:xfrm>
                <a:off x="7782622" y="4721714"/>
                <a:ext cx="312779" cy="29051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300" name="Freeform 86"/>
              <p:cNvSpPr>
                <a:spLocks noEditPoints="1"/>
              </p:cNvSpPr>
              <p:nvPr/>
            </p:nvSpPr>
            <p:spPr bwMode="auto">
              <a:xfrm>
                <a:off x="7884926" y="4661756"/>
                <a:ext cx="113205" cy="52726"/>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301" name="Freeform 87"/>
              <p:cNvSpPr>
                <a:spLocks noEditPoints="1"/>
              </p:cNvSpPr>
              <p:nvPr/>
            </p:nvSpPr>
            <p:spPr bwMode="auto">
              <a:xfrm>
                <a:off x="7884926" y="5019467"/>
                <a:ext cx="113205" cy="52726"/>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302" name="Freeform 88"/>
              <p:cNvSpPr>
                <a:spLocks/>
              </p:cNvSpPr>
              <p:nvPr/>
            </p:nvSpPr>
            <p:spPr bwMode="auto">
              <a:xfrm>
                <a:off x="7874863" y="4762039"/>
                <a:ext cx="41927" cy="52726"/>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303" name="Freeform 89"/>
              <p:cNvSpPr>
                <a:spLocks/>
              </p:cNvSpPr>
              <p:nvPr/>
            </p:nvSpPr>
            <p:spPr bwMode="auto">
              <a:xfrm>
                <a:off x="7858092" y="4816833"/>
                <a:ext cx="75469" cy="162314"/>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304" name="Freeform 90"/>
              <p:cNvSpPr>
                <a:spLocks/>
              </p:cNvSpPr>
              <p:nvPr/>
            </p:nvSpPr>
            <p:spPr bwMode="auto">
              <a:xfrm>
                <a:off x="7966265" y="4762039"/>
                <a:ext cx="42766" cy="52726"/>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305" name="Freeform 91"/>
              <p:cNvSpPr>
                <a:spLocks/>
              </p:cNvSpPr>
              <p:nvPr/>
            </p:nvSpPr>
            <p:spPr bwMode="auto">
              <a:xfrm>
                <a:off x="7949494" y="4816833"/>
                <a:ext cx="75469" cy="162314"/>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grpSp>
          <p:nvGrpSpPr>
            <p:cNvPr id="295" name="Group 62"/>
            <p:cNvGrpSpPr>
              <a:grpSpLocks noChangeAspect="1"/>
            </p:cNvGrpSpPr>
            <p:nvPr/>
          </p:nvGrpSpPr>
          <p:grpSpPr>
            <a:xfrm>
              <a:off x="4050753" y="2506949"/>
              <a:ext cx="301169" cy="457211"/>
              <a:chOff x="7843130" y="5753019"/>
              <a:chExt cx="260077" cy="394828"/>
            </a:xfrm>
            <a:solidFill>
              <a:srgbClr val="13224F"/>
            </a:solidFill>
          </p:grpSpPr>
          <p:sp>
            <p:nvSpPr>
              <p:cNvPr id="297" name="Freeform 79"/>
              <p:cNvSpPr>
                <a:spLocks noEditPoints="1"/>
              </p:cNvSpPr>
              <p:nvPr/>
            </p:nvSpPr>
            <p:spPr bwMode="auto">
              <a:xfrm>
                <a:off x="7885829" y="5753019"/>
                <a:ext cx="183413" cy="136395"/>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sp>
            <p:nvSpPr>
              <p:cNvPr id="298" name="Freeform 80"/>
              <p:cNvSpPr>
                <a:spLocks noEditPoints="1"/>
              </p:cNvSpPr>
              <p:nvPr/>
            </p:nvSpPr>
            <p:spPr bwMode="auto">
              <a:xfrm>
                <a:off x="7843130" y="5887022"/>
                <a:ext cx="260077" cy="260825"/>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kern="0" dirty="0">
                  <a:solidFill>
                    <a:prstClr val="black"/>
                  </a:solidFill>
                  <a:latin typeface="Calibri"/>
                  <a:ea typeface="Heiti TC Light"/>
                  <a:cs typeface="Calibri"/>
                </a:endParaRPr>
              </a:p>
            </p:txBody>
          </p:sp>
        </p:grpSp>
        <p:pic>
          <p:nvPicPr>
            <p:cNvPr id="296" name="Picture 76"/>
            <p:cNvPicPr>
              <a:picLocks noChangeAspect="1"/>
            </p:cNvPicPr>
            <p:nvPr/>
          </p:nvPicPr>
          <p:blipFill>
            <a:blip r:embed="rId12" cstate="print"/>
            <a:stretch>
              <a:fillRect/>
            </a:stretch>
          </p:blipFill>
          <p:spPr>
            <a:xfrm>
              <a:off x="1813570" y="2125335"/>
              <a:ext cx="666757" cy="388049"/>
            </a:xfrm>
            <a:prstGeom prst="rect">
              <a:avLst/>
            </a:prstGeom>
          </p:spPr>
        </p:pic>
      </p:grpSp>
      <p:sp>
        <p:nvSpPr>
          <p:cNvPr id="312" name="橢圓 311"/>
          <p:cNvSpPr/>
          <p:nvPr/>
        </p:nvSpPr>
        <p:spPr>
          <a:xfrm flipV="1">
            <a:off x="2617824" y="3882420"/>
            <a:ext cx="393769" cy="27044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HK" altLang="en-US" sz="1800">
              <a:solidFill>
                <a:prstClr val="white"/>
              </a:solidFill>
              <a:latin typeface="Calibri"/>
              <a:ea typeface="Heiti TC Light"/>
              <a:cs typeface="Calibri"/>
            </a:endParaRPr>
          </a:p>
        </p:txBody>
      </p:sp>
      <p:sp>
        <p:nvSpPr>
          <p:cNvPr id="314" name="Text Box 175"/>
          <p:cNvSpPr txBox="1">
            <a:spLocks noChangeArrowheads="1"/>
          </p:cNvSpPr>
          <p:nvPr>
            <p:custDataLst>
              <p:tags r:id="rId5"/>
            </p:custDataLst>
          </p:nvPr>
        </p:nvSpPr>
        <p:spPr bwMode="auto">
          <a:xfrm>
            <a:off x="70677" y="729580"/>
            <a:ext cx="9126728" cy="400110"/>
          </a:xfrm>
          <a:prstGeom prst="rect">
            <a:avLst/>
          </a:prstGeom>
          <a:noFill/>
          <a:ln w="9525">
            <a:noFill/>
            <a:miter lim="800000"/>
            <a:headEnd/>
            <a:tailEnd/>
          </a:ln>
          <a:effectLst/>
        </p:spPr>
        <p:txBody>
          <a:bodyPr wrap="square">
            <a:spAutoFit/>
          </a:bodyPr>
          <a:lstStyle/>
          <a:p>
            <a:pPr marL="234950" indent="-234950" algn="ctr" defTabSz="457189">
              <a:spcBef>
                <a:spcPct val="50000"/>
              </a:spcBef>
              <a:defRPr/>
            </a:pPr>
            <a:r>
              <a:rPr lang="en-US" sz="2000" b="1" dirty="0" smtClean="0">
                <a:solidFill>
                  <a:srgbClr val="122153"/>
                </a:solidFill>
                <a:latin typeface="Calibri"/>
                <a:ea typeface="Heiti TC Light"/>
                <a:cs typeface="Calibri"/>
              </a:rPr>
              <a:t> $4,600 </a:t>
            </a:r>
            <a:r>
              <a:rPr lang="zh-TW" altLang="en-US" sz="2000" b="1" dirty="0" smtClean="0">
                <a:solidFill>
                  <a:srgbClr val="122153"/>
                </a:solidFill>
                <a:latin typeface="Calibri"/>
                <a:ea typeface="Heiti TC Light"/>
                <a:cs typeface="Calibri"/>
              </a:rPr>
              <a:t>每月</a:t>
            </a:r>
            <a:r>
              <a:rPr lang="en-US" altLang="zh-TW" sz="2000" b="1" dirty="0">
                <a:solidFill>
                  <a:srgbClr val="122153"/>
                </a:solidFill>
                <a:latin typeface="Calibri"/>
                <a:ea typeface="Heiti TC Light"/>
                <a:cs typeface="Calibri"/>
              </a:rPr>
              <a:t>each </a:t>
            </a:r>
            <a:r>
              <a:rPr lang="en-US" altLang="zh-TW" sz="2000" b="1" dirty="0" smtClean="0">
                <a:solidFill>
                  <a:srgbClr val="122153"/>
                </a:solidFill>
                <a:latin typeface="Calibri"/>
                <a:ea typeface="Heiti TC Light"/>
                <a:cs typeface="Calibri"/>
              </a:rPr>
              <a:t>month</a:t>
            </a:r>
            <a:r>
              <a:rPr lang="en-US" sz="2000" b="1" dirty="0" smtClean="0">
                <a:solidFill>
                  <a:srgbClr val="122153"/>
                </a:solidFill>
                <a:latin typeface="Calibri"/>
                <a:ea typeface="Heiti TC Light"/>
                <a:cs typeface="Calibri"/>
              </a:rPr>
              <a:t> </a:t>
            </a:r>
            <a:r>
              <a:rPr lang="en-US" sz="2000" b="1" dirty="0" smtClean="0">
                <a:solidFill>
                  <a:srgbClr val="C12D22"/>
                </a:solidFill>
                <a:latin typeface="Calibri"/>
                <a:ea typeface="Heiti TC Light"/>
                <a:cs typeface="Calibri"/>
              </a:rPr>
              <a:t>(</a:t>
            </a:r>
            <a:r>
              <a:rPr lang="en-US" sz="2000" b="1" dirty="0">
                <a:solidFill>
                  <a:srgbClr val="C12D22"/>
                </a:solidFill>
                <a:latin typeface="Calibri"/>
                <a:ea typeface="Heiti TC Light"/>
                <a:cs typeface="Calibri"/>
              </a:rPr>
              <a:t>BV) </a:t>
            </a:r>
            <a:r>
              <a:rPr lang="en-US" sz="2000" b="1" dirty="0" smtClean="0">
                <a:solidFill>
                  <a:srgbClr val="122153"/>
                </a:solidFill>
                <a:latin typeface="Calibri"/>
                <a:ea typeface="Heiti TC Light"/>
                <a:cs typeface="Calibri"/>
              </a:rPr>
              <a:t>&amp; $2,300 </a:t>
            </a:r>
            <a:r>
              <a:rPr lang="zh-TW" altLang="en-US" sz="2000" b="1" dirty="0" smtClean="0">
                <a:solidFill>
                  <a:srgbClr val="122153"/>
                </a:solidFill>
                <a:latin typeface="Calibri"/>
                <a:ea typeface="Heiti TC Light"/>
                <a:cs typeface="Calibri"/>
              </a:rPr>
              <a:t>每第三個月</a:t>
            </a:r>
            <a:r>
              <a:rPr lang="en-US" altLang="zh-TW" sz="2000" b="1" dirty="0">
                <a:solidFill>
                  <a:srgbClr val="122153"/>
                </a:solidFill>
                <a:latin typeface="Calibri"/>
                <a:ea typeface="Heiti TC Light"/>
                <a:cs typeface="Calibri"/>
              </a:rPr>
              <a:t>every third month </a:t>
            </a:r>
            <a:r>
              <a:rPr lang="en-US" sz="2000" b="1" dirty="0" smtClean="0">
                <a:solidFill>
                  <a:srgbClr val="122153"/>
                </a:solidFill>
                <a:latin typeface="Calibri"/>
                <a:ea typeface="Heiti TC Light"/>
                <a:cs typeface="Calibri"/>
              </a:rPr>
              <a:t> </a:t>
            </a:r>
            <a:r>
              <a:rPr lang="en-US" sz="2000" b="1" dirty="0" smtClean="0">
                <a:solidFill>
                  <a:srgbClr val="83B937"/>
                </a:solidFill>
                <a:latin typeface="Calibri"/>
                <a:ea typeface="Heiti TC Light"/>
                <a:cs typeface="Calibri"/>
              </a:rPr>
              <a:t>(</a:t>
            </a:r>
            <a:r>
              <a:rPr lang="en-US" sz="2000" b="1" dirty="0">
                <a:solidFill>
                  <a:srgbClr val="83B937"/>
                </a:solidFill>
                <a:latin typeface="Calibri"/>
                <a:ea typeface="Heiti TC Light"/>
                <a:cs typeface="Calibri"/>
              </a:rPr>
              <a:t>IBV)</a:t>
            </a:r>
          </a:p>
        </p:txBody>
      </p:sp>
      <p:sp>
        <p:nvSpPr>
          <p:cNvPr id="315" name="TextBox 314"/>
          <p:cNvSpPr txBox="1"/>
          <p:nvPr/>
        </p:nvSpPr>
        <p:spPr>
          <a:xfrm>
            <a:off x="2421228" y="-15022"/>
            <a:ext cx="4848447" cy="584775"/>
          </a:xfrm>
          <a:prstGeom prst="rect">
            <a:avLst/>
          </a:prstGeom>
          <a:noFill/>
        </p:spPr>
        <p:txBody>
          <a:bodyPr wrap="square" rtlCol="0">
            <a:spAutoFit/>
          </a:bodyPr>
          <a:lstStyle/>
          <a:p>
            <a:pPr defTabSz="457189"/>
            <a:r>
              <a:rPr lang="zh-TW" altLang="en-US" sz="3200" b="1" dirty="0" smtClean="0">
                <a:solidFill>
                  <a:srgbClr val="0087A2"/>
                </a:solidFill>
                <a:latin typeface="Calibri"/>
                <a:ea typeface="Heiti TC Light"/>
                <a:cs typeface="Calibri"/>
              </a:rPr>
              <a:t>組織達到基本業務要求</a:t>
            </a:r>
            <a:endParaRPr lang="en-US" sz="3200" b="1" dirty="0">
              <a:solidFill>
                <a:srgbClr val="0087A2"/>
              </a:solidFill>
              <a:latin typeface="Calibri"/>
              <a:ea typeface="Heiti TC Light"/>
              <a:cs typeface="Calibri"/>
            </a:endParaRPr>
          </a:p>
        </p:txBody>
      </p:sp>
      <p:pic>
        <p:nvPicPr>
          <p:cNvPr id="316" name="Picture 315"/>
          <p:cNvPicPr>
            <a:picLocks noChangeAspect="1"/>
          </p:cNvPicPr>
          <p:nvPr/>
        </p:nvPicPr>
        <p:blipFill rotWithShape="1">
          <a:blip r:embed="rId13">
            <a:extLst>
              <a:ext uri="{28A0092B-C50C-407E-A947-70E740481C1C}">
                <a14:useLocalDpi xmlns:a14="http://schemas.microsoft.com/office/drawing/2010/main" val="0"/>
              </a:ext>
            </a:extLst>
          </a:blip>
          <a:srcRect t="14265" r="2464" b="22196"/>
          <a:stretch/>
        </p:blipFill>
        <p:spPr>
          <a:xfrm>
            <a:off x="1416496" y="474117"/>
            <a:ext cx="6156459" cy="315300"/>
          </a:xfrm>
          <a:prstGeom prst="rect">
            <a:avLst/>
          </a:prstGeom>
        </p:spPr>
      </p:pic>
      <p:sp>
        <p:nvSpPr>
          <p:cNvPr id="318" name="文字方塊 312"/>
          <p:cNvSpPr txBox="1"/>
          <p:nvPr/>
        </p:nvSpPr>
        <p:spPr>
          <a:xfrm>
            <a:off x="152400" y="4807000"/>
            <a:ext cx="2098875" cy="338554"/>
          </a:xfrm>
          <a:prstGeom prst="rect">
            <a:avLst/>
          </a:prstGeom>
          <a:noFill/>
        </p:spPr>
        <p:txBody>
          <a:bodyPr wrap="square" rtlCol="0">
            <a:spAutoFit/>
          </a:bodyPr>
          <a:lstStyle/>
          <a:p>
            <a:pPr defTabSz="457189"/>
            <a:r>
              <a:rPr lang="en-US" altLang="zh-HK" sz="1600" dirty="0" smtClean="0">
                <a:solidFill>
                  <a:prstClr val="black"/>
                </a:solidFill>
                <a:latin typeface="Calibri"/>
                <a:ea typeface="Heiti TC Light"/>
                <a:cs typeface="Calibri"/>
              </a:rPr>
              <a:t>(50x$600= $30,000)</a:t>
            </a:r>
            <a:endParaRPr lang="zh-HK" altLang="en-US" sz="1600" dirty="0">
              <a:solidFill>
                <a:prstClr val="black"/>
              </a:solidFill>
              <a:latin typeface="Calibri"/>
              <a:ea typeface="Heiti TC Light"/>
              <a:cs typeface="Calibri"/>
            </a:endParaRPr>
          </a:p>
        </p:txBody>
      </p:sp>
      <p:sp>
        <p:nvSpPr>
          <p:cNvPr id="319" name="矩形 1"/>
          <p:cNvSpPr/>
          <p:nvPr/>
        </p:nvSpPr>
        <p:spPr>
          <a:xfrm>
            <a:off x="2550743" y="4807000"/>
            <a:ext cx="1936310" cy="369332"/>
          </a:xfrm>
          <a:prstGeom prst="rect">
            <a:avLst/>
          </a:prstGeom>
        </p:spPr>
        <p:txBody>
          <a:bodyPr wrap="none">
            <a:spAutoFit/>
          </a:bodyPr>
          <a:lstStyle/>
          <a:p>
            <a:pPr defTabSz="457189"/>
            <a:r>
              <a:rPr lang="en-US" altLang="zh-HK" sz="1800" dirty="0">
                <a:solidFill>
                  <a:prstClr val="black"/>
                </a:solidFill>
                <a:latin typeface="Calibri"/>
                <a:ea typeface="Heiti TC Light"/>
                <a:cs typeface="Calibri"/>
              </a:rPr>
              <a:t>(50x$120= $7,200)</a:t>
            </a:r>
            <a:endParaRPr lang="zh-HK" altLang="en-US" sz="1800" dirty="0">
              <a:solidFill>
                <a:prstClr val="black"/>
              </a:solidFill>
              <a:latin typeface="Calibri"/>
              <a:ea typeface="Heiti TC Light"/>
              <a:cs typeface="Calibri"/>
            </a:endParaRPr>
          </a:p>
        </p:txBody>
      </p:sp>
      <p:sp>
        <p:nvSpPr>
          <p:cNvPr id="320" name="文字方塊 313"/>
          <p:cNvSpPr txBox="1"/>
          <p:nvPr/>
        </p:nvSpPr>
        <p:spPr>
          <a:xfrm>
            <a:off x="4599614" y="4837778"/>
            <a:ext cx="2098875" cy="338554"/>
          </a:xfrm>
          <a:prstGeom prst="rect">
            <a:avLst/>
          </a:prstGeom>
          <a:noFill/>
        </p:spPr>
        <p:txBody>
          <a:bodyPr wrap="square" rtlCol="0">
            <a:spAutoFit/>
          </a:bodyPr>
          <a:lstStyle/>
          <a:p>
            <a:pPr defTabSz="457189"/>
            <a:r>
              <a:rPr lang="en-US" altLang="zh-HK" sz="1600" dirty="0" smtClean="0">
                <a:solidFill>
                  <a:prstClr val="black"/>
                </a:solidFill>
                <a:latin typeface="Calibri"/>
                <a:ea typeface="Heiti TC Light"/>
                <a:cs typeface="Calibri"/>
              </a:rPr>
              <a:t>(50x$600= $30,000)</a:t>
            </a:r>
            <a:endParaRPr lang="zh-HK" altLang="en-US" sz="1600" dirty="0">
              <a:solidFill>
                <a:prstClr val="black"/>
              </a:solidFill>
              <a:latin typeface="Calibri"/>
              <a:ea typeface="Heiti TC Light"/>
              <a:cs typeface="Calibri"/>
            </a:endParaRPr>
          </a:p>
        </p:txBody>
      </p:sp>
      <p:sp>
        <p:nvSpPr>
          <p:cNvPr id="321" name="矩形 314"/>
          <p:cNvSpPr/>
          <p:nvPr/>
        </p:nvSpPr>
        <p:spPr>
          <a:xfrm>
            <a:off x="6996942" y="4857910"/>
            <a:ext cx="1936310" cy="369332"/>
          </a:xfrm>
          <a:prstGeom prst="rect">
            <a:avLst/>
          </a:prstGeom>
        </p:spPr>
        <p:txBody>
          <a:bodyPr wrap="none">
            <a:spAutoFit/>
          </a:bodyPr>
          <a:lstStyle/>
          <a:p>
            <a:pPr defTabSz="457189"/>
            <a:r>
              <a:rPr lang="en-US" altLang="zh-HK" sz="1800" dirty="0">
                <a:solidFill>
                  <a:prstClr val="black"/>
                </a:solidFill>
                <a:latin typeface="Calibri"/>
                <a:ea typeface="Heiti TC Light"/>
                <a:cs typeface="Calibri"/>
              </a:rPr>
              <a:t>(50x$120= $7,200)</a:t>
            </a:r>
            <a:endParaRPr lang="zh-HK" altLang="en-US" sz="1800" dirty="0">
              <a:solidFill>
                <a:prstClr val="black"/>
              </a:solidFill>
              <a:latin typeface="Calibri"/>
              <a:ea typeface="Heiti TC Light"/>
              <a:cs typeface="Calibri"/>
            </a:endParaRPr>
          </a:p>
        </p:txBody>
      </p:sp>
    </p:spTree>
    <p:extLst>
      <p:ext uri="{BB962C8B-B14F-4D97-AF65-F5344CB8AC3E}">
        <p14:creationId xmlns:p14="http://schemas.microsoft.com/office/powerpoint/2010/main" val="49319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000"/>
                                        <p:tgtEl>
                                          <p:spTgt spid="5"/>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fade">
                                      <p:cBhvr>
                                        <p:cTn id="38" dur="500"/>
                                        <p:tgtEl>
                                          <p:spTgt spid="69"/>
                                        </p:tgtEl>
                                      </p:cBhvr>
                                    </p:animEffect>
                                  </p:childTnLst>
                                </p:cTn>
                              </p:par>
                              <p:par>
                                <p:cTn id="39" presetID="10" presetClass="entr" presetSubtype="0" fill="hold" nodeType="with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fade">
                                      <p:cBhvr>
                                        <p:cTn id="41" dur="500"/>
                                        <p:tgtEl>
                                          <p:spTgt spid="9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3"/>
                                        </p:tgtEl>
                                        <p:attrNameLst>
                                          <p:attrName>style.visibility</p:attrName>
                                        </p:attrNameLst>
                                      </p:cBhvr>
                                      <p:to>
                                        <p:strVal val="visible"/>
                                      </p:to>
                                    </p:set>
                                    <p:animEffect transition="in" filter="fade">
                                      <p:cBhvr>
                                        <p:cTn id="44" dur="500"/>
                                        <p:tgtEl>
                                          <p:spTgt spid="123"/>
                                        </p:tgtEl>
                                      </p:cBhvr>
                                    </p:animEffect>
                                  </p:childTnLst>
                                </p:cTn>
                              </p:par>
                              <p:par>
                                <p:cTn id="45" presetID="10" presetClass="entr" presetSubtype="0" fill="hold" nodeType="withEffect">
                                  <p:stCondLst>
                                    <p:cond delay="0"/>
                                  </p:stCondLst>
                                  <p:childTnLst>
                                    <p:set>
                                      <p:cBhvr>
                                        <p:cTn id="46" dur="1" fill="hold">
                                          <p:stCondLst>
                                            <p:cond delay="0"/>
                                          </p:stCondLst>
                                        </p:cTn>
                                        <p:tgtEl>
                                          <p:spTgt spid="205"/>
                                        </p:tgtEl>
                                        <p:attrNameLst>
                                          <p:attrName>style.visibility</p:attrName>
                                        </p:attrNameLst>
                                      </p:cBhvr>
                                      <p:to>
                                        <p:strVal val="visible"/>
                                      </p:to>
                                    </p:set>
                                    <p:animEffect transition="in" filter="fade">
                                      <p:cBhvr>
                                        <p:cTn id="47" dur="500"/>
                                        <p:tgtEl>
                                          <p:spTgt spid="20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1"/>
                                        </p:tgtEl>
                                        <p:attrNameLst>
                                          <p:attrName>style.visibility</p:attrName>
                                        </p:attrNameLst>
                                      </p:cBhvr>
                                      <p:to>
                                        <p:strVal val="visible"/>
                                      </p:to>
                                    </p:set>
                                    <p:animEffect transition="in" filter="fade">
                                      <p:cBhvr>
                                        <p:cTn id="50" dur="500"/>
                                        <p:tgtEl>
                                          <p:spTgt spid="231"/>
                                        </p:tgtEl>
                                      </p:cBhvr>
                                    </p:animEffect>
                                  </p:childTnLst>
                                </p:cTn>
                              </p:par>
                              <p:par>
                                <p:cTn id="51" presetID="10" presetClass="entr" presetSubtype="0" fill="hold" nodeType="withEffect">
                                  <p:stCondLst>
                                    <p:cond delay="0"/>
                                  </p:stCondLst>
                                  <p:childTnLst>
                                    <p:set>
                                      <p:cBhvr>
                                        <p:cTn id="52" dur="1" fill="hold">
                                          <p:stCondLst>
                                            <p:cond delay="0"/>
                                          </p:stCondLst>
                                        </p:cTn>
                                        <p:tgtEl>
                                          <p:spTgt spid="286"/>
                                        </p:tgtEl>
                                        <p:attrNameLst>
                                          <p:attrName>style.visibility</p:attrName>
                                        </p:attrNameLst>
                                      </p:cBhvr>
                                      <p:to>
                                        <p:strVal val="visible"/>
                                      </p:to>
                                    </p:set>
                                    <p:animEffect transition="in" filter="fade">
                                      <p:cBhvr>
                                        <p:cTn id="53" dur="500"/>
                                        <p:tgtEl>
                                          <p:spTgt spid="28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12"/>
                                        </p:tgtEl>
                                        <p:attrNameLst>
                                          <p:attrName>style.visibility</p:attrName>
                                        </p:attrNameLst>
                                      </p:cBhvr>
                                      <p:to>
                                        <p:strVal val="visible"/>
                                      </p:to>
                                    </p:set>
                                    <p:animEffect transition="in" filter="fade">
                                      <p:cBhvr>
                                        <p:cTn id="56" dur="500"/>
                                        <p:tgtEl>
                                          <p:spTgt spid="312"/>
                                        </p:tgtEl>
                                      </p:cBhvr>
                                    </p:animEffect>
                                  </p:childTnLst>
                                </p:cTn>
                              </p:par>
                              <p:par>
                                <p:cTn id="57" presetID="10" presetClass="entr" presetSubtype="0" fill="hold" nodeType="withEffect">
                                  <p:stCondLst>
                                    <p:cond delay="0"/>
                                  </p:stCondLst>
                                  <p:childTnLst>
                                    <p:set>
                                      <p:cBhvr>
                                        <p:cTn id="58" dur="1" fill="hold">
                                          <p:stCondLst>
                                            <p:cond delay="0"/>
                                          </p:stCondLst>
                                        </p:cTn>
                                        <p:tgtEl>
                                          <p:spTgt spid="124"/>
                                        </p:tgtEl>
                                        <p:attrNameLst>
                                          <p:attrName>style.visibility</p:attrName>
                                        </p:attrNameLst>
                                      </p:cBhvr>
                                      <p:to>
                                        <p:strVal val="visible"/>
                                      </p:to>
                                    </p:set>
                                    <p:animEffect transition="in" filter="fade">
                                      <p:cBhvr>
                                        <p:cTn id="59" dur="500"/>
                                        <p:tgtEl>
                                          <p:spTgt spid="12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50"/>
                                        </p:tgtEl>
                                        <p:attrNameLst>
                                          <p:attrName>style.visibility</p:attrName>
                                        </p:attrNameLst>
                                      </p:cBhvr>
                                      <p:to>
                                        <p:strVal val="visible"/>
                                      </p:to>
                                    </p:set>
                                    <p:animEffect transition="in" filter="fade">
                                      <p:cBhvr>
                                        <p:cTn id="62" dur="500"/>
                                        <p:tgtEl>
                                          <p:spTgt spid="150"/>
                                        </p:tgtEl>
                                      </p:cBhvr>
                                    </p:animEffect>
                                  </p:childTnLst>
                                </p:cTn>
                              </p:par>
                              <p:par>
                                <p:cTn id="63" presetID="10" presetClass="entr" presetSubtype="0" fill="hold" nodeType="withEffect">
                                  <p:stCondLst>
                                    <p:cond delay="0"/>
                                  </p:stCondLst>
                                  <p:childTnLst>
                                    <p:set>
                                      <p:cBhvr>
                                        <p:cTn id="64" dur="1" fill="hold">
                                          <p:stCondLst>
                                            <p:cond delay="0"/>
                                          </p:stCondLst>
                                        </p:cTn>
                                        <p:tgtEl>
                                          <p:spTgt spid="151"/>
                                        </p:tgtEl>
                                        <p:attrNameLst>
                                          <p:attrName>style.visibility</p:attrName>
                                        </p:attrNameLst>
                                      </p:cBhvr>
                                      <p:to>
                                        <p:strVal val="visible"/>
                                      </p:to>
                                    </p:set>
                                    <p:animEffect transition="in" filter="fade">
                                      <p:cBhvr>
                                        <p:cTn id="65" dur="500"/>
                                        <p:tgtEl>
                                          <p:spTgt spid="15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7"/>
                                        </p:tgtEl>
                                        <p:attrNameLst>
                                          <p:attrName>style.visibility</p:attrName>
                                        </p:attrNameLst>
                                      </p:cBhvr>
                                      <p:to>
                                        <p:strVal val="visible"/>
                                      </p:to>
                                    </p:set>
                                    <p:animEffect transition="in" filter="fade">
                                      <p:cBhvr>
                                        <p:cTn id="68" dur="500"/>
                                        <p:tgtEl>
                                          <p:spTgt spid="177"/>
                                        </p:tgtEl>
                                      </p:cBhvr>
                                    </p:animEffect>
                                  </p:childTnLst>
                                </p:cTn>
                              </p:par>
                              <p:par>
                                <p:cTn id="69" presetID="10" presetClass="entr" presetSubtype="0"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par>
                                <p:cTn id="75" presetID="10" presetClass="entr" presetSubtype="0" fill="hold" nodeType="withEffect">
                                  <p:stCondLst>
                                    <p:cond delay="0"/>
                                  </p:stCondLst>
                                  <p:childTnLst>
                                    <p:set>
                                      <p:cBhvr>
                                        <p:cTn id="76" dur="1" fill="hold">
                                          <p:stCondLst>
                                            <p:cond delay="0"/>
                                          </p:stCondLst>
                                        </p:cTn>
                                        <p:tgtEl>
                                          <p:spTgt spid="70"/>
                                        </p:tgtEl>
                                        <p:attrNameLst>
                                          <p:attrName>style.visibility</p:attrName>
                                        </p:attrNameLst>
                                      </p:cBhvr>
                                      <p:to>
                                        <p:strVal val="visible"/>
                                      </p:to>
                                    </p:set>
                                    <p:animEffect transition="in" filter="fade">
                                      <p:cBhvr>
                                        <p:cTn id="77" dur="500"/>
                                        <p:tgtEl>
                                          <p:spTgt spid="7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6"/>
                                        </p:tgtEl>
                                        <p:attrNameLst>
                                          <p:attrName>style.visibility</p:attrName>
                                        </p:attrNameLst>
                                      </p:cBhvr>
                                      <p:to>
                                        <p:strVal val="visible"/>
                                      </p:to>
                                    </p:set>
                                    <p:animEffect transition="in" filter="fade">
                                      <p:cBhvr>
                                        <p:cTn id="80" dur="500"/>
                                        <p:tgtEl>
                                          <p:spTgt spid="9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04"/>
                                        </p:tgtEl>
                                        <p:attrNameLst>
                                          <p:attrName>style.visibility</p:attrName>
                                        </p:attrNameLst>
                                      </p:cBhvr>
                                      <p:to>
                                        <p:strVal val="visible"/>
                                      </p:to>
                                    </p:set>
                                    <p:animEffect transition="in" filter="fade">
                                      <p:cBhvr>
                                        <p:cTn id="83" dur="500"/>
                                        <p:tgtEl>
                                          <p:spTgt spid="204"/>
                                        </p:tgtEl>
                                      </p:cBhvr>
                                    </p:animEffect>
                                  </p:childTnLst>
                                </p:cTn>
                              </p:par>
                              <p:par>
                                <p:cTn id="84" presetID="10" presetClass="entr" presetSubtype="0" fill="hold" nodeType="withEffect">
                                  <p:stCondLst>
                                    <p:cond delay="0"/>
                                  </p:stCondLst>
                                  <p:childTnLst>
                                    <p:set>
                                      <p:cBhvr>
                                        <p:cTn id="85" dur="1" fill="hold">
                                          <p:stCondLst>
                                            <p:cond delay="0"/>
                                          </p:stCondLst>
                                        </p:cTn>
                                        <p:tgtEl>
                                          <p:spTgt spid="178"/>
                                        </p:tgtEl>
                                        <p:attrNameLst>
                                          <p:attrName>style.visibility</p:attrName>
                                        </p:attrNameLst>
                                      </p:cBhvr>
                                      <p:to>
                                        <p:strVal val="visible"/>
                                      </p:to>
                                    </p:set>
                                    <p:animEffect transition="in" filter="fade">
                                      <p:cBhvr>
                                        <p:cTn id="86" dur="500"/>
                                        <p:tgtEl>
                                          <p:spTgt spid="178"/>
                                        </p:tgtEl>
                                      </p:cBhvr>
                                    </p:animEffect>
                                  </p:childTnLst>
                                </p:cTn>
                              </p:par>
                              <p:par>
                                <p:cTn id="87" presetID="10" presetClass="entr" presetSubtype="0" fill="hold" nodeType="withEffect">
                                  <p:stCondLst>
                                    <p:cond delay="0"/>
                                  </p:stCondLst>
                                  <p:childTnLst>
                                    <p:set>
                                      <p:cBhvr>
                                        <p:cTn id="88" dur="1" fill="hold">
                                          <p:stCondLst>
                                            <p:cond delay="0"/>
                                          </p:stCondLst>
                                        </p:cTn>
                                        <p:tgtEl>
                                          <p:spTgt spid="259"/>
                                        </p:tgtEl>
                                        <p:attrNameLst>
                                          <p:attrName>style.visibility</p:attrName>
                                        </p:attrNameLst>
                                      </p:cBhvr>
                                      <p:to>
                                        <p:strVal val="visible"/>
                                      </p:to>
                                    </p:set>
                                    <p:animEffect transition="in" filter="fade">
                                      <p:cBhvr>
                                        <p:cTn id="89" dur="500"/>
                                        <p:tgtEl>
                                          <p:spTgt spid="25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85"/>
                                        </p:tgtEl>
                                        <p:attrNameLst>
                                          <p:attrName>style.visibility</p:attrName>
                                        </p:attrNameLst>
                                      </p:cBhvr>
                                      <p:to>
                                        <p:strVal val="visible"/>
                                      </p:to>
                                    </p:set>
                                    <p:animEffect transition="in" filter="fade">
                                      <p:cBhvr>
                                        <p:cTn id="92" dur="500"/>
                                        <p:tgtEl>
                                          <p:spTgt spid="285"/>
                                        </p:tgtEl>
                                      </p:cBhvr>
                                    </p:animEffect>
                                  </p:childTnLst>
                                </p:cTn>
                              </p:par>
                              <p:par>
                                <p:cTn id="93" presetID="10" presetClass="entr" presetSubtype="0" fill="hold" nodeType="withEffect">
                                  <p:stCondLst>
                                    <p:cond delay="0"/>
                                  </p:stCondLst>
                                  <p:childTnLst>
                                    <p:set>
                                      <p:cBhvr>
                                        <p:cTn id="94" dur="1" fill="hold">
                                          <p:stCondLst>
                                            <p:cond delay="0"/>
                                          </p:stCondLst>
                                        </p:cTn>
                                        <p:tgtEl>
                                          <p:spTgt spid="232"/>
                                        </p:tgtEl>
                                        <p:attrNameLst>
                                          <p:attrName>style.visibility</p:attrName>
                                        </p:attrNameLst>
                                      </p:cBhvr>
                                      <p:to>
                                        <p:strVal val="visible"/>
                                      </p:to>
                                    </p:set>
                                    <p:animEffect transition="in" filter="fade">
                                      <p:cBhvr>
                                        <p:cTn id="95" dur="500"/>
                                        <p:tgtEl>
                                          <p:spTgt spid="23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58"/>
                                        </p:tgtEl>
                                        <p:attrNameLst>
                                          <p:attrName>style.visibility</p:attrName>
                                        </p:attrNameLst>
                                      </p:cBhvr>
                                      <p:to>
                                        <p:strVal val="visible"/>
                                      </p:to>
                                    </p:set>
                                    <p:animEffect transition="in" filter="fade">
                                      <p:cBhvr>
                                        <p:cTn id="98" dur="500"/>
                                        <p:tgtEl>
                                          <p:spTgt spid="258"/>
                                        </p:tgtEl>
                                      </p:cBhvr>
                                    </p:animEffect>
                                  </p:childTnLst>
                                </p:cTn>
                              </p:par>
                            </p:childTnLst>
                          </p:cTn>
                        </p:par>
                        <p:par>
                          <p:cTn id="99" fill="hold">
                            <p:stCondLst>
                              <p:cond delay="500"/>
                            </p:stCondLst>
                            <p:childTnLst>
                              <p:par>
                                <p:cTn id="100" presetID="4" presetClass="entr" presetSubtype="32" fill="hold" grpId="0" nodeType="afterEffect">
                                  <p:stCondLst>
                                    <p:cond delay="0"/>
                                  </p:stCondLst>
                                  <p:childTnLst>
                                    <p:set>
                                      <p:cBhvr>
                                        <p:cTn id="101" dur="1" fill="hold">
                                          <p:stCondLst>
                                            <p:cond delay="0"/>
                                          </p:stCondLst>
                                        </p:cTn>
                                        <p:tgtEl>
                                          <p:spTgt spid="314"/>
                                        </p:tgtEl>
                                        <p:attrNameLst>
                                          <p:attrName>style.visibility</p:attrName>
                                        </p:attrNameLst>
                                      </p:cBhvr>
                                      <p:to>
                                        <p:strVal val="visible"/>
                                      </p:to>
                                    </p:set>
                                    <p:animEffect transition="in" filter="box(out)">
                                      <p:cBhvr>
                                        <p:cTn id="102" dur="10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42" grpId="0" animBg="1"/>
      <p:bldP spid="69" grpId="0" animBg="1"/>
      <p:bldP spid="96" grpId="0" animBg="1"/>
      <p:bldP spid="123" grpId="0" animBg="1"/>
      <p:bldP spid="150" grpId="0" animBg="1"/>
      <p:bldP spid="177" grpId="0" animBg="1"/>
      <p:bldP spid="204" grpId="0" animBg="1"/>
      <p:bldP spid="231" grpId="0" animBg="1"/>
      <p:bldP spid="258" grpId="0" animBg="1"/>
      <p:bldP spid="285" grpId="0" animBg="1"/>
      <p:bldP spid="312" grpId="0" animBg="1"/>
      <p:bldP spid="3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tailingBDC_SRS.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descr="RetailingBDC_SRS_4.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descr="RetailingBDC_SRS_3.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054" y="-434"/>
            <a:ext cx="9144000" cy="5143500"/>
          </a:xfrm>
          <a:prstGeom prst="rect">
            <a:avLst/>
          </a:prstGeom>
        </p:spPr>
      </p:pic>
      <p:sp>
        <p:nvSpPr>
          <p:cNvPr id="18" name="Text Box 175"/>
          <p:cNvSpPr txBox="1">
            <a:spLocks noChangeArrowheads="1"/>
          </p:cNvSpPr>
          <p:nvPr>
            <p:custDataLst>
              <p:tags r:id="rId1"/>
            </p:custDataLst>
          </p:nvPr>
        </p:nvSpPr>
        <p:spPr bwMode="auto">
          <a:xfrm>
            <a:off x="233172" y="771013"/>
            <a:ext cx="8677656" cy="400110"/>
          </a:xfrm>
          <a:prstGeom prst="rect">
            <a:avLst/>
          </a:prstGeom>
          <a:noFill/>
          <a:ln w="9525">
            <a:noFill/>
            <a:miter lim="800000"/>
            <a:headEnd/>
            <a:tailEnd/>
          </a:ln>
          <a:effectLst/>
        </p:spPr>
        <p:txBody>
          <a:bodyPr wrap="square">
            <a:spAutoFit/>
          </a:bodyPr>
          <a:lstStyle/>
          <a:p>
            <a:pPr marL="234950" indent="-234950" algn="ctr" defTabSz="457189">
              <a:spcBef>
                <a:spcPct val="50000"/>
              </a:spcBef>
              <a:defRPr/>
            </a:pPr>
            <a:r>
              <a:rPr lang="en-US" sz="2000" b="1" dirty="0" smtClean="0">
                <a:solidFill>
                  <a:srgbClr val="122153"/>
                </a:solidFill>
                <a:latin typeface="Calibri"/>
                <a:ea typeface="Heiti TC Light"/>
                <a:cs typeface="Calibri"/>
              </a:rPr>
              <a:t>$57,500 </a:t>
            </a:r>
            <a:r>
              <a:rPr lang="zh-TW" altLang="en-US" sz="2000" b="1" dirty="0" smtClean="0">
                <a:solidFill>
                  <a:srgbClr val="122153"/>
                </a:solidFill>
                <a:latin typeface="Calibri"/>
                <a:ea typeface="Heiti TC Light"/>
                <a:cs typeface="Calibri"/>
              </a:rPr>
              <a:t>每月</a:t>
            </a:r>
            <a:r>
              <a:rPr lang="en-US" altLang="zh-TW" sz="2000" b="1" dirty="0">
                <a:solidFill>
                  <a:srgbClr val="122153"/>
                </a:solidFill>
                <a:latin typeface="Calibri"/>
                <a:ea typeface="Heiti TC Light"/>
                <a:cs typeface="Calibri"/>
              </a:rPr>
              <a:t>each month </a:t>
            </a:r>
            <a:r>
              <a:rPr lang="en-US" sz="2000" b="1" dirty="0" smtClean="0">
                <a:solidFill>
                  <a:srgbClr val="122153"/>
                </a:solidFill>
                <a:latin typeface="Calibri"/>
                <a:ea typeface="Heiti TC Light"/>
                <a:cs typeface="Calibri"/>
              </a:rPr>
              <a:t> </a:t>
            </a:r>
            <a:r>
              <a:rPr lang="en-US" sz="2000" b="1" dirty="0" smtClean="0">
                <a:solidFill>
                  <a:srgbClr val="C12D22"/>
                </a:solidFill>
                <a:latin typeface="Calibri"/>
                <a:ea typeface="Heiti TC Light"/>
                <a:cs typeface="Calibri"/>
              </a:rPr>
              <a:t>(</a:t>
            </a:r>
            <a:r>
              <a:rPr lang="en-US" sz="2000" b="1" dirty="0">
                <a:solidFill>
                  <a:srgbClr val="C12D22"/>
                </a:solidFill>
                <a:latin typeface="Calibri"/>
                <a:ea typeface="Heiti TC Light"/>
                <a:cs typeface="Calibri"/>
              </a:rPr>
              <a:t>BV) </a:t>
            </a:r>
            <a:r>
              <a:rPr lang="en-US" sz="2000" b="1" dirty="0" smtClean="0">
                <a:solidFill>
                  <a:srgbClr val="122153"/>
                </a:solidFill>
                <a:latin typeface="Calibri"/>
                <a:ea typeface="Heiti TC Light"/>
                <a:cs typeface="Calibri"/>
              </a:rPr>
              <a:t>&amp; $23,000 </a:t>
            </a:r>
            <a:r>
              <a:rPr lang="zh-TW" altLang="en-US" sz="2000" b="1" dirty="0" smtClean="0">
                <a:solidFill>
                  <a:srgbClr val="122153"/>
                </a:solidFill>
                <a:latin typeface="Calibri"/>
                <a:ea typeface="Heiti TC Light"/>
                <a:cs typeface="Calibri"/>
              </a:rPr>
              <a:t>每月</a:t>
            </a:r>
            <a:r>
              <a:rPr lang="en-US" altLang="zh-TW" sz="2000" b="1" dirty="0">
                <a:solidFill>
                  <a:srgbClr val="122153"/>
                </a:solidFill>
                <a:latin typeface="Calibri"/>
                <a:ea typeface="Heiti TC Light"/>
                <a:cs typeface="Calibri"/>
              </a:rPr>
              <a:t>each month </a:t>
            </a:r>
            <a:r>
              <a:rPr lang="en-US" sz="2000" b="1" dirty="0" smtClean="0">
                <a:solidFill>
                  <a:srgbClr val="122153"/>
                </a:solidFill>
                <a:latin typeface="Calibri"/>
                <a:ea typeface="Heiti TC Light"/>
                <a:cs typeface="Calibri"/>
              </a:rPr>
              <a:t> </a:t>
            </a:r>
            <a:r>
              <a:rPr lang="en-US" sz="2000" b="1" dirty="0" smtClean="0">
                <a:solidFill>
                  <a:srgbClr val="83B937"/>
                </a:solidFill>
                <a:latin typeface="Calibri"/>
                <a:ea typeface="Heiti TC Light"/>
                <a:cs typeface="Calibri"/>
              </a:rPr>
              <a:t>(</a:t>
            </a:r>
            <a:r>
              <a:rPr lang="en-US" sz="2000" b="1" dirty="0">
                <a:solidFill>
                  <a:srgbClr val="83B937"/>
                </a:solidFill>
                <a:latin typeface="Calibri"/>
                <a:ea typeface="Heiti TC Light"/>
                <a:cs typeface="Calibri"/>
              </a:rPr>
              <a:t>IBV)</a:t>
            </a:r>
          </a:p>
        </p:txBody>
      </p:sp>
      <p:sp>
        <p:nvSpPr>
          <p:cNvPr id="15" name="TextBox 14"/>
          <p:cNvSpPr txBox="1"/>
          <p:nvPr/>
        </p:nvSpPr>
        <p:spPr>
          <a:xfrm>
            <a:off x="2020186" y="9710"/>
            <a:ext cx="5103628" cy="584775"/>
          </a:xfrm>
          <a:prstGeom prst="rect">
            <a:avLst/>
          </a:prstGeom>
          <a:noFill/>
        </p:spPr>
        <p:txBody>
          <a:bodyPr wrap="square" rtlCol="0">
            <a:spAutoFit/>
          </a:bodyPr>
          <a:lstStyle/>
          <a:p>
            <a:pPr defTabSz="457189"/>
            <a:r>
              <a:rPr lang="zh-TW" altLang="en-US" sz="3200" b="1" dirty="0" smtClean="0">
                <a:solidFill>
                  <a:srgbClr val="0087A2"/>
                </a:solidFill>
                <a:latin typeface="Calibri"/>
                <a:ea typeface="Heiti TC Light"/>
                <a:cs typeface="Calibri"/>
              </a:rPr>
              <a:t>組織</a:t>
            </a:r>
            <a:r>
              <a:rPr lang="zh-TW" altLang="en-US" sz="3200" b="1" dirty="0">
                <a:solidFill>
                  <a:srgbClr val="0087A2"/>
                </a:solidFill>
                <a:latin typeface="Calibri"/>
                <a:ea typeface="Heiti TC Light"/>
                <a:cs typeface="Calibri"/>
              </a:rPr>
              <a:t>達到一起建立購物年金</a:t>
            </a:r>
            <a:endParaRPr lang="en-US" sz="3200" b="1" dirty="0">
              <a:solidFill>
                <a:srgbClr val="0087A2"/>
              </a:solidFill>
              <a:latin typeface="Calibri"/>
              <a:ea typeface="Heiti TC Light"/>
              <a:cs typeface="Calibri"/>
            </a:endParaRPr>
          </a:p>
        </p:txBody>
      </p:sp>
      <p:pic>
        <p:nvPicPr>
          <p:cNvPr id="20" name="Picture 19"/>
          <p:cNvPicPr>
            <a:picLocks noChangeAspect="1"/>
          </p:cNvPicPr>
          <p:nvPr/>
        </p:nvPicPr>
        <p:blipFill rotWithShape="1">
          <a:blip r:embed="rId11">
            <a:extLst>
              <a:ext uri="{28A0092B-C50C-407E-A947-70E740481C1C}">
                <a14:useLocalDpi xmlns:a14="http://schemas.microsoft.com/office/drawing/2010/main" val="0"/>
              </a:ext>
            </a:extLst>
          </a:blip>
          <a:srcRect l="82" t="16667" r="7071" b="20152"/>
          <a:stretch/>
        </p:blipFill>
        <p:spPr>
          <a:xfrm>
            <a:off x="1019491" y="481112"/>
            <a:ext cx="7175126" cy="357200"/>
          </a:xfrm>
          <a:prstGeom prst="rect">
            <a:avLst/>
          </a:prstGeom>
        </p:spPr>
      </p:pic>
      <p:sp>
        <p:nvSpPr>
          <p:cNvPr id="21" name="Text Box 176"/>
          <p:cNvSpPr txBox="1">
            <a:spLocks noChangeArrowheads="1"/>
          </p:cNvSpPr>
          <p:nvPr>
            <p:custDataLst>
              <p:tags r:id="rId2"/>
            </p:custDataLst>
          </p:nvPr>
        </p:nvSpPr>
        <p:spPr bwMode="auto">
          <a:xfrm>
            <a:off x="35054" y="4602489"/>
            <a:ext cx="2311400" cy="307777"/>
          </a:xfrm>
          <a:prstGeom prst="rect">
            <a:avLst/>
          </a:prstGeom>
          <a:noFill/>
          <a:ln w="9525">
            <a:noFill/>
            <a:miter lim="800000"/>
            <a:headEnd/>
            <a:tailEnd/>
          </a:ln>
          <a:effectLst/>
        </p:spPr>
        <p:txBody>
          <a:bodyPr wrap="square">
            <a:spAutoFit/>
          </a:bodyPr>
          <a:lstStyle/>
          <a:p>
            <a:pPr algn="ctr" defTabSz="457189">
              <a:spcBef>
                <a:spcPct val="50000"/>
              </a:spcBef>
              <a:defRPr/>
            </a:pPr>
            <a:r>
              <a:rPr lang="en-US" b="1" dirty="0" smtClean="0">
                <a:solidFill>
                  <a:srgbClr val="000000"/>
                </a:solidFill>
                <a:latin typeface="Calibri"/>
                <a:ea typeface="Heiti TC Light"/>
                <a:cs typeface="Calibri"/>
              </a:rPr>
              <a:t>50 x 500 BV = 25,000BV</a:t>
            </a:r>
            <a:endParaRPr lang="en-US" b="1" dirty="0">
              <a:solidFill>
                <a:srgbClr val="000000"/>
              </a:solidFill>
              <a:latin typeface="Calibri"/>
              <a:ea typeface="Heiti TC Light"/>
              <a:cs typeface="Calibri"/>
            </a:endParaRPr>
          </a:p>
        </p:txBody>
      </p:sp>
      <p:sp>
        <p:nvSpPr>
          <p:cNvPr id="22" name="Text Box 176"/>
          <p:cNvSpPr txBox="1">
            <a:spLocks noChangeArrowheads="1"/>
          </p:cNvSpPr>
          <p:nvPr>
            <p:custDataLst>
              <p:tags r:id="rId3"/>
            </p:custDataLst>
          </p:nvPr>
        </p:nvSpPr>
        <p:spPr bwMode="auto">
          <a:xfrm>
            <a:off x="2311400" y="4592106"/>
            <a:ext cx="2309831" cy="307777"/>
          </a:xfrm>
          <a:prstGeom prst="rect">
            <a:avLst/>
          </a:prstGeom>
          <a:noFill/>
          <a:ln w="9525">
            <a:noFill/>
            <a:miter lim="800000"/>
            <a:headEnd/>
            <a:tailEnd/>
          </a:ln>
          <a:effectLst/>
        </p:spPr>
        <p:txBody>
          <a:bodyPr wrap="square">
            <a:spAutoFit/>
          </a:bodyPr>
          <a:lstStyle/>
          <a:p>
            <a:pPr algn="ctr" defTabSz="457189">
              <a:spcBef>
                <a:spcPct val="50000"/>
              </a:spcBef>
              <a:defRPr/>
            </a:pPr>
            <a:r>
              <a:rPr lang="en-US" b="1" dirty="0" smtClean="0">
                <a:solidFill>
                  <a:srgbClr val="000000"/>
                </a:solidFill>
                <a:latin typeface="Calibri"/>
                <a:ea typeface="Heiti TC Light"/>
                <a:cs typeface="Calibri"/>
              </a:rPr>
              <a:t>50 x 200 IBV =10,000 IBV</a:t>
            </a:r>
            <a:endParaRPr lang="en-US" b="1" dirty="0">
              <a:solidFill>
                <a:srgbClr val="000000"/>
              </a:solidFill>
              <a:latin typeface="Calibri"/>
              <a:ea typeface="Heiti TC Light"/>
              <a:cs typeface="Calibri"/>
            </a:endParaRPr>
          </a:p>
        </p:txBody>
      </p:sp>
      <p:sp>
        <p:nvSpPr>
          <p:cNvPr id="23" name="Text Box 176"/>
          <p:cNvSpPr txBox="1">
            <a:spLocks noChangeArrowheads="1"/>
          </p:cNvSpPr>
          <p:nvPr>
            <p:custDataLst>
              <p:tags r:id="rId4"/>
            </p:custDataLst>
          </p:nvPr>
        </p:nvSpPr>
        <p:spPr bwMode="auto">
          <a:xfrm>
            <a:off x="4572001" y="4629150"/>
            <a:ext cx="2260599" cy="307777"/>
          </a:xfrm>
          <a:prstGeom prst="rect">
            <a:avLst/>
          </a:prstGeom>
          <a:noFill/>
          <a:ln w="9525">
            <a:noFill/>
            <a:miter lim="800000"/>
            <a:headEnd/>
            <a:tailEnd/>
          </a:ln>
          <a:effectLst/>
        </p:spPr>
        <p:txBody>
          <a:bodyPr wrap="square">
            <a:spAutoFit/>
          </a:bodyPr>
          <a:lstStyle/>
          <a:p>
            <a:pPr algn="ctr" defTabSz="457189">
              <a:spcBef>
                <a:spcPct val="50000"/>
              </a:spcBef>
              <a:defRPr/>
            </a:pPr>
            <a:r>
              <a:rPr lang="en-US" b="1" dirty="0" smtClean="0">
                <a:solidFill>
                  <a:srgbClr val="000000"/>
                </a:solidFill>
                <a:latin typeface="Calibri"/>
                <a:ea typeface="Heiti TC Light"/>
                <a:cs typeface="Calibri"/>
              </a:rPr>
              <a:t>50 x 500 BV = 25,000 BV</a:t>
            </a:r>
            <a:endParaRPr lang="en-US" b="1" dirty="0">
              <a:solidFill>
                <a:srgbClr val="000000"/>
              </a:solidFill>
              <a:latin typeface="Calibri"/>
              <a:ea typeface="Heiti TC Light"/>
              <a:cs typeface="Calibri"/>
            </a:endParaRPr>
          </a:p>
        </p:txBody>
      </p:sp>
      <p:sp>
        <p:nvSpPr>
          <p:cNvPr id="24" name="Text Box 176"/>
          <p:cNvSpPr txBox="1">
            <a:spLocks noChangeArrowheads="1"/>
          </p:cNvSpPr>
          <p:nvPr>
            <p:custDataLst>
              <p:tags r:id="rId5"/>
            </p:custDataLst>
          </p:nvPr>
        </p:nvSpPr>
        <p:spPr bwMode="auto">
          <a:xfrm>
            <a:off x="6818331" y="4602489"/>
            <a:ext cx="2309831" cy="307777"/>
          </a:xfrm>
          <a:prstGeom prst="rect">
            <a:avLst/>
          </a:prstGeom>
          <a:noFill/>
          <a:ln w="9525">
            <a:noFill/>
            <a:miter lim="800000"/>
            <a:headEnd/>
            <a:tailEnd/>
          </a:ln>
          <a:effectLst/>
        </p:spPr>
        <p:txBody>
          <a:bodyPr wrap="square">
            <a:spAutoFit/>
          </a:bodyPr>
          <a:lstStyle/>
          <a:p>
            <a:pPr algn="ctr" defTabSz="457189">
              <a:spcBef>
                <a:spcPct val="50000"/>
              </a:spcBef>
              <a:defRPr/>
            </a:pPr>
            <a:r>
              <a:rPr lang="en-US" b="1" dirty="0" smtClean="0">
                <a:solidFill>
                  <a:srgbClr val="000000"/>
                </a:solidFill>
                <a:latin typeface="Calibri"/>
                <a:ea typeface="Heiti TC Light"/>
                <a:cs typeface="Calibri"/>
              </a:rPr>
              <a:t>50 x 200 IBV =10,000 IBV</a:t>
            </a:r>
            <a:endParaRPr lang="en-US" b="1" dirty="0">
              <a:solidFill>
                <a:srgbClr val="000000"/>
              </a:solidFill>
              <a:latin typeface="Calibri"/>
              <a:ea typeface="Heiti TC Light"/>
              <a:cs typeface="Calibri"/>
            </a:endParaRPr>
          </a:p>
        </p:txBody>
      </p:sp>
      <p:sp>
        <p:nvSpPr>
          <p:cNvPr id="25" name="文字方塊 4"/>
          <p:cNvSpPr txBox="1"/>
          <p:nvPr/>
        </p:nvSpPr>
        <p:spPr>
          <a:xfrm>
            <a:off x="233172" y="4880520"/>
            <a:ext cx="2230628" cy="338554"/>
          </a:xfrm>
          <a:prstGeom prst="rect">
            <a:avLst/>
          </a:prstGeom>
          <a:noFill/>
        </p:spPr>
        <p:txBody>
          <a:bodyPr wrap="square" rtlCol="0">
            <a:spAutoFit/>
          </a:bodyPr>
          <a:lstStyle/>
          <a:p>
            <a:pPr defTabSz="457189"/>
            <a:r>
              <a:rPr lang="en-US" altLang="zh-HK" sz="1600" dirty="0" smtClean="0">
                <a:solidFill>
                  <a:srgbClr val="FF0000"/>
                </a:solidFill>
                <a:latin typeface="Calibri"/>
                <a:ea typeface="Heiti TC Light"/>
                <a:cs typeface="Calibri"/>
              </a:rPr>
              <a:t>(50x$6000= $300,000)</a:t>
            </a:r>
            <a:endParaRPr lang="zh-HK" altLang="en-US" sz="1600" dirty="0">
              <a:solidFill>
                <a:srgbClr val="FF0000"/>
              </a:solidFill>
              <a:latin typeface="Calibri"/>
              <a:ea typeface="Heiti TC Light"/>
              <a:cs typeface="Calibri"/>
            </a:endParaRPr>
          </a:p>
        </p:txBody>
      </p:sp>
      <p:sp>
        <p:nvSpPr>
          <p:cNvPr id="26" name="文字方塊 20"/>
          <p:cNvSpPr txBox="1"/>
          <p:nvPr/>
        </p:nvSpPr>
        <p:spPr>
          <a:xfrm>
            <a:off x="4521200" y="4888417"/>
            <a:ext cx="2230628" cy="338554"/>
          </a:xfrm>
          <a:prstGeom prst="rect">
            <a:avLst/>
          </a:prstGeom>
          <a:noFill/>
        </p:spPr>
        <p:txBody>
          <a:bodyPr wrap="square" rtlCol="0">
            <a:spAutoFit/>
          </a:bodyPr>
          <a:lstStyle/>
          <a:p>
            <a:pPr defTabSz="457189"/>
            <a:r>
              <a:rPr lang="en-US" altLang="zh-HK" sz="1600" dirty="0" smtClean="0">
                <a:solidFill>
                  <a:srgbClr val="FF0000"/>
                </a:solidFill>
                <a:latin typeface="Calibri"/>
                <a:ea typeface="Heiti TC Light"/>
                <a:cs typeface="Calibri"/>
              </a:rPr>
              <a:t>(50x$6000= $300,000)</a:t>
            </a:r>
            <a:endParaRPr lang="zh-HK" altLang="en-US" sz="1600" dirty="0">
              <a:solidFill>
                <a:srgbClr val="FF0000"/>
              </a:solidFill>
              <a:latin typeface="Calibri"/>
              <a:ea typeface="Heiti TC Light"/>
              <a:cs typeface="Calibri"/>
            </a:endParaRPr>
          </a:p>
        </p:txBody>
      </p:sp>
      <p:sp>
        <p:nvSpPr>
          <p:cNvPr id="27" name="文字方塊 21"/>
          <p:cNvSpPr txBox="1"/>
          <p:nvPr/>
        </p:nvSpPr>
        <p:spPr>
          <a:xfrm>
            <a:off x="2290572" y="4863643"/>
            <a:ext cx="2230628" cy="338554"/>
          </a:xfrm>
          <a:prstGeom prst="rect">
            <a:avLst/>
          </a:prstGeom>
          <a:noFill/>
        </p:spPr>
        <p:txBody>
          <a:bodyPr wrap="square" rtlCol="0">
            <a:spAutoFit/>
          </a:bodyPr>
          <a:lstStyle/>
          <a:p>
            <a:pPr defTabSz="457189"/>
            <a:r>
              <a:rPr lang="en-US" altLang="zh-HK" sz="1600" dirty="0" smtClean="0">
                <a:solidFill>
                  <a:srgbClr val="FF0000"/>
                </a:solidFill>
                <a:latin typeface="Calibri"/>
                <a:ea typeface="Heiti TC Light"/>
                <a:cs typeface="Calibri"/>
              </a:rPr>
              <a:t>(50x$2200= $120,000)</a:t>
            </a:r>
            <a:endParaRPr lang="zh-HK" altLang="en-US" sz="1600" dirty="0">
              <a:solidFill>
                <a:srgbClr val="FF0000"/>
              </a:solidFill>
              <a:latin typeface="Calibri"/>
              <a:ea typeface="Heiti TC Light"/>
              <a:cs typeface="Calibri"/>
            </a:endParaRPr>
          </a:p>
        </p:txBody>
      </p:sp>
      <p:sp>
        <p:nvSpPr>
          <p:cNvPr id="28" name="文字方塊 22"/>
          <p:cNvSpPr txBox="1"/>
          <p:nvPr/>
        </p:nvSpPr>
        <p:spPr>
          <a:xfrm>
            <a:off x="6832600" y="4880520"/>
            <a:ext cx="2230628" cy="338554"/>
          </a:xfrm>
          <a:prstGeom prst="rect">
            <a:avLst/>
          </a:prstGeom>
          <a:noFill/>
        </p:spPr>
        <p:txBody>
          <a:bodyPr wrap="square" rtlCol="0">
            <a:spAutoFit/>
          </a:bodyPr>
          <a:lstStyle/>
          <a:p>
            <a:pPr defTabSz="457189"/>
            <a:r>
              <a:rPr lang="en-US" altLang="zh-HK" sz="1600" dirty="0" smtClean="0">
                <a:solidFill>
                  <a:srgbClr val="FF0000"/>
                </a:solidFill>
                <a:latin typeface="Calibri"/>
                <a:ea typeface="Heiti TC Light"/>
                <a:cs typeface="Calibri"/>
              </a:rPr>
              <a:t>(50x$2200= $120,000)</a:t>
            </a:r>
            <a:endParaRPr lang="zh-HK" altLang="en-US" sz="1600" dirty="0">
              <a:solidFill>
                <a:srgbClr val="FF0000"/>
              </a:solidFill>
              <a:latin typeface="Calibri"/>
              <a:ea typeface="Heiti TC Light"/>
              <a:cs typeface="Calibri"/>
            </a:endParaRPr>
          </a:p>
        </p:txBody>
      </p:sp>
    </p:spTree>
    <p:extLst>
      <p:ext uri="{BB962C8B-B14F-4D97-AF65-F5344CB8AC3E}">
        <p14:creationId xmlns:p14="http://schemas.microsoft.com/office/powerpoint/2010/main" val="5577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out)">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648" y="0"/>
            <a:ext cx="4611415" cy="514350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flipH="1">
            <a:off x="2127776" y="2459992"/>
            <a:ext cx="5145027" cy="225045"/>
          </a:xfrm>
          <a:prstGeom prst="rect">
            <a:avLst/>
          </a:prstGeom>
        </p:spPr>
      </p:pic>
      <p:sp>
        <p:nvSpPr>
          <p:cNvPr id="4" name="Rectangle 3"/>
          <p:cNvSpPr/>
          <p:nvPr/>
        </p:nvSpPr>
        <p:spPr>
          <a:xfrm>
            <a:off x="-8164" y="718459"/>
            <a:ext cx="4595929" cy="4425043"/>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800" dirty="0">
              <a:solidFill>
                <a:prstClr val="white"/>
              </a:solidFill>
              <a:latin typeface="Calibri"/>
              <a:ea typeface="Heiti TC Light"/>
              <a:cs typeface="Calibri"/>
            </a:endParaRPr>
          </a:p>
        </p:txBody>
      </p:sp>
      <p:sp>
        <p:nvSpPr>
          <p:cNvPr id="5" name="Title 1"/>
          <p:cNvSpPr txBox="1">
            <a:spLocks/>
          </p:cNvSpPr>
          <p:nvPr/>
        </p:nvSpPr>
        <p:spPr>
          <a:xfrm>
            <a:off x="193755" y="2989740"/>
            <a:ext cx="4394009" cy="857250"/>
          </a:xfrm>
          <a:prstGeom prst="rect">
            <a:avLst/>
          </a:prstGeom>
        </p:spPr>
        <p:txBody>
          <a:bodyPr lIns="68579" tIns="34289" rIns="68579" bIns="34289"/>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dirty="0" smtClean="0">
                <a:solidFill>
                  <a:prstClr val="white"/>
                </a:solidFill>
                <a:latin typeface="Calibri"/>
                <a:ea typeface="Heiti TC Light"/>
                <a:cs typeface="Calibri"/>
              </a:rPr>
              <a:t>購物年金創造</a:t>
            </a:r>
            <a:endParaRPr lang="en-US" altLang="zh-TW" sz="2400" dirty="0" smtClean="0">
              <a:solidFill>
                <a:prstClr val="white"/>
              </a:solidFill>
              <a:latin typeface="Calibri"/>
              <a:ea typeface="Heiti TC Light"/>
              <a:cs typeface="Calibri"/>
            </a:endParaRPr>
          </a:p>
          <a:p>
            <a:r>
              <a:rPr lang="en-US" sz="1800" dirty="0" smtClean="0">
                <a:solidFill>
                  <a:prstClr val="white"/>
                </a:solidFill>
                <a:latin typeface="Calibri"/>
                <a:ea typeface="Heiti TC Light"/>
                <a:cs typeface="Calibri"/>
              </a:rPr>
              <a:t>The </a:t>
            </a:r>
            <a:r>
              <a:rPr lang="en-US" sz="1800" smtClean="0">
                <a:solidFill>
                  <a:prstClr val="white"/>
                </a:solidFill>
                <a:latin typeface="Calibri"/>
                <a:ea typeface="Heiti TC Light"/>
                <a:cs typeface="Calibri"/>
              </a:rPr>
              <a:t>Shopping Annuity</a:t>
            </a:r>
            <a:r>
              <a:rPr lang="en-US" sz="1800" baseline="30000" smtClean="0">
                <a:solidFill>
                  <a:prstClr val="white"/>
                </a:solidFill>
                <a:latin typeface="Calibri"/>
                <a:ea typeface="Heiti TC Light"/>
                <a:cs typeface="Calibri"/>
              </a:rPr>
              <a:t> </a:t>
            </a:r>
            <a:r>
              <a:rPr lang="en-US" sz="1800" dirty="0">
                <a:solidFill>
                  <a:prstClr val="white"/>
                </a:solidFill>
                <a:latin typeface="Calibri"/>
                <a:ea typeface="Heiti TC Light"/>
                <a:cs typeface="Calibri"/>
              </a:rPr>
              <a:t>Creates </a:t>
            </a:r>
          </a:p>
          <a:p>
            <a:r>
              <a:rPr lang="zh-TW" altLang="en-US" dirty="0" smtClean="0">
                <a:solidFill>
                  <a:prstClr val="white"/>
                </a:solidFill>
                <a:latin typeface="Calibri"/>
                <a:ea typeface="Heiti TC Light"/>
                <a:cs typeface="Calibri"/>
              </a:rPr>
              <a:t>經濟動力</a:t>
            </a:r>
            <a:r>
              <a:rPr lang="en-US" dirty="0" smtClean="0">
                <a:solidFill>
                  <a:prstClr val="white"/>
                </a:solidFill>
                <a:latin typeface="Calibri"/>
                <a:ea typeface="Heiti TC Light"/>
                <a:cs typeface="Calibri"/>
              </a:rPr>
              <a:t>Economic Synergy</a:t>
            </a:r>
            <a:endParaRPr lang="en-US" dirty="0">
              <a:solidFill>
                <a:prstClr val="white"/>
              </a:solidFill>
              <a:latin typeface="Calibri"/>
              <a:ea typeface="Heiti TC Light"/>
              <a:cs typeface="Calibri"/>
            </a:endParaRPr>
          </a:p>
        </p:txBody>
      </p:sp>
      <p:sp>
        <p:nvSpPr>
          <p:cNvPr id="18" name="Rectangle 17"/>
          <p:cNvSpPr/>
          <p:nvPr/>
        </p:nvSpPr>
        <p:spPr>
          <a:xfrm>
            <a:off x="4632575" y="1743123"/>
            <a:ext cx="825443" cy="5675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19" name="Rectangle 18"/>
          <p:cNvSpPr/>
          <p:nvPr/>
        </p:nvSpPr>
        <p:spPr>
          <a:xfrm>
            <a:off x="5458019" y="1743123"/>
            <a:ext cx="3567042" cy="56755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26" name="Rectangle 25"/>
          <p:cNvSpPr/>
          <p:nvPr/>
        </p:nvSpPr>
        <p:spPr>
          <a:xfrm>
            <a:off x="5963255" y="1843942"/>
            <a:ext cx="1564576" cy="384721"/>
          </a:xfrm>
          <a:prstGeom prst="rect">
            <a:avLst/>
          </a:prstGeom>
        </p:spPr>
        <p:txBody>
          <a:bodyPr wrap="none">
            <a:spAutoFit/>
          </a:bodyPr>
          <a:lstStyle/>
          <a:p>
            <a:pPr defTabSz="685783"/>
            <a:r>
              <a:rPr lang="zh-TW" altLang="en-US" sz="1900" dirty="0" smtClean="0">
                <a:solidFill>
                  <a:prstClr val="white"/>
                </a:solidFill>
                <a:latin typeface="Calibri"/>
                <a:ea typeface="Heiti TC Light"/>
                <a:cs typeface="Calibri"/>
              </a:rPr>
              <a:t>慳錢</a:t>
            </a:r>
            <a:r>
              <a:rPr lang="en-US" dirty="0" smtClean="0">
                <a:solidFill>
                  <a:prstClr val="white"/>
                </a:solidFill>
                <a:latin typeface="Calibri"/>
                <a:ea typeface="Heiti TC Light"/>
                <a:cs typeface="Calibri"/>
              </a:rPr>
              <a:t>Save </a:t>
            </a:r>
            <a:r>
              <a:rPr lang="en-US" dirty="0">
                <a:solidFill>
                  <a:prstClr val="white"/>
                </a:solidFill>
                <a:latin typeface="Calibri"/>
                <a:ea typeface="Heiti TC Light"/>
                <a:cs typeface="Calibri"/>
              </a:rPr>
              <a:t>Money</a:t>
            </a:r>
          </a:p>
        </p:txBody>
      </p:sp>
      <p:sp>
        <p:nvSpPr>
          <p:cNvPr id="29" name="Isosceles Triangle 28"/>
          <p:cNvSpPr/>
          <p:nvPr/>
        </p:nvSpPr>
        <p:spPr>
          <a:xfrm rot="5400000">
            <a:off x="5451806" y="1991867"/>
            <a:ext cx="165539" cy="14189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grpSp>
        <p:nvGrpSpPr>
          <p:cNvPr id="34" name="Group 4"/>
          <p:cNvGrpSpPr>
            <a:grpSpLocks noChangeAspect="1"/>
          </p:cNvGrpSpPr>
          <p:nvPr/>
        </p:nvGrpSpPr>
        <p:grpSpPr bwMode="auto">
          <a:xfrm>
            <a:off x="4845648" y="1802540"/>
            <a:ext cx="418730" cy="450761"/>
            <a:chOff x="-1717" y="1606"/>
            <a:chExt cx="536" cy="577"/>
          </a:xfrm>
          <a:solidFill>
            <a:schemeClr val="tx1">
              <a:lumMod val="85000"/>
              <a:lumOff val="15000"/>
            </a:schemeClr>
          </a:solidFill>
        </p:grpSpPr>
        <p:sp>
          <p:nvSpPr>
            <p:cNvPr id="37" name="Freeform 6"/>
            <p:cNvSpPr>
              <a:spLocks/>
            </p:cNvSpPr>
            <p:nvPr/>
          </p:nvSpPr>
          <p:spPr bwMode="auto">
            <a:xfrm>
              <a:off x="-1311" y="1973"/>
              <a:ext cx="25" cy="49"/>
            </a:xfrm>
            <a:custGeom>
              <a:avLst/>
              <a:gdLst>
                <a:gd name="T0" fmla="*/ 0 w 151"/>
                <a:gd name="T1" fmla="*/ 0 h 293"/>
                <a:gd name="T2" fmla="*/ 33 w 151"/>
                <a:gd name="T3" fmla="*/ 10 h 293"/>
                <a:gd name="T4" fmla="*/ 60 w 151"/>
                <a:gd name="T5" fmla="*/ 20 h 293"/>
                <a:gd name="T6" fmla="*/ 82 w 151"/>
                <a:gd name="T7" fmla="*/ 30 h 293"/>
                <a:gd name="T8" fmla="*/ 100 w 151"/>
                <a:gd name="T9" fmla="*/ 41 h 293"/>
                <a:gd name="T10" fmla="*/ 119 w 151"/>
                <a:gd name="T11" fmla="*/ 56 h 293"/>
                <a:gd name="T12" fmla="*/ 133 w 151"/>
                <a:gd name="T13" fmla="*/ 75 h 293"/>
                <a:gd name="T14" fmla="*/ 143 w 151"/>
                <a:gd name="T15" fmla="*/ 96 h 293"/>
                <a:gd name="T16" fmla="*/ 149 w 151"/>
                <a:gd name="T17" fmla="*/ 119 h 293"/>
                <a:gd name="T18" fmla="*/ 151 w 151"/>
                <a:gd name="T19" fmla="*/ 147 h 293"/>
                <a:gd name="T20" fmla="*/ 149 w 151"/>
                <a:gd name="T21" fmla="*/ 174 h 293"/>
                <a:gd name="T22" fmla="*/ 143 w 151"/>
                <a:gd name="T23" fmla="*/ 200 h 293"/>
                <a:gd name="T24" fmla="*/ 133 w 151"/>
                <a:gd name="T25" fmla="*/ 224 h 293"/>
                <a:gd name="T26" fmla="*/ 119 w 151"/>
                <a:gd name="T27" fmla="*/ 244 h 293"/>
                <a:gd name="T28" fmla="*/ 101 w 151"/>
                <a:gd name="T29" fmla="*/ 261 h 293"/>
                <a:gd name="T30" fmla="*/ 81 w 151"/>
                <a:gd name="T31" fmla="*/ 274 h 293"/>
                <a:gd name="T32" fmla="*/ 57 w 151"/>
                <a:gd name="T33" fmla="*/ 284 h 293"/>
                <a:gd name="T34" fmla="*/ 31 w 151"/>
                <a:gd name="T35" fmla="*/ 290 h 293"/>
                <a:gd name="T36" fmla="*/ 0 w 151"/>
                <a:gd name="T37" fmla="*/ 293 h 293"/>
                <a:gd name="T38" fmla="*/ 0 w 151"/>
                <a:gd name="T3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 h="293">
                  <a:moveTo>
                    <a:pt x="0" y="0"/>
                  </a:moveTo>
                  <a:lnTo>
                    <a:pt x="33" y="10"/>
                  </a:lnTo>
                  <a:lnTo>
                    <a:pt x="60" y="20"/>
                  </a:lnTo>
                  <a:lnTo>
                    <a:pt x="82" y="30"/>
                  </a:lnTo>
                  <a:lnTo>
                    <a:pt x="100" y="41"/>
                  </a:lnTo>
                  <a:lnTo>
                    <a:pt x="119" y="56"/>
                  </a:lnTo>
                  <a:lnTo>
                    <a:pt x="133" y="75"/>
                  </a:lnTo>
                  <a:lnTo>
                    <a:pt x="143" y="96"/>
                  </a:lnTo>
                  <a:lnTo>
                    <a:pt x="149" y="119"/>
                  </a:lnTo>
                  <a:lnTo>
                    <a:pt x="151" y="147"/>
                  </a:lnTo>
                  <a:lnTo>
                    <a:pt x="149" y="174"/>
                  </a:lnTo>
                  <a:lnTo>
                    <a:pt x="143" y="200"/>
                  </a:lnTo>
                  <a:lnTo>
                    <a:pt x="133" y="224"/>
                  </a:lnTo>
                  <a:lnTo>
                    <a:pt x="119" y="244"/>
                  </a:lnTo>
                  <a:lnTo>
                    <a:pt x="101" y="261"/>
                  </a:lnTo>
                  <a:lnTo>
                    <a:pt x="81" y="274"/>
                  </a:lnTo>
                  <a:lnTo>
                    <a:pt x="57" y="284"/>
                  </a:lnTo>
                  <a:lnTo>
                    <a:pt x="31" y="290"/>
                  </a:lnTo>
                  <a:lnTo>
                    <a:pt x="0" y="2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38" name="Freeform 7"/>
            <p:cNvSpPr>
              <a:spLocks/>
            </p:cNvSpPr>
            <p:nvPr/>
          </p:nvSpPr>
          <p:spPr bwMode="auto">
            <a:xfrm>
              <a:off x="-1342" y="1910"/>
              <a:ext cx="22" cy="44"/>
            </a:xfrm>
            <a:custGeom>
              <a:avLst/>
              <a:gdLst>
                <a:gd name="T0" fmla="*/ 136 w 136"/>
                <a:gd name="T1" fmla="*/ 0 h 261"/>
                <a:gd name="T2" fmla="*/ 136 w 136"/>
                <a:gd name="T3" fmla="*/ 261 h 261"/>
                <a:gd name="T4" fmla="*/ 107 w 136"/>
                <a:gd name="T5" fmla="*/ 255 h 261"/>
                <a:gd name="T6" fmla="*/ 81 w 136"/>
                <a:gd name="T7" fmla="*/ 245 h 261"/>
                <a:gd name="T8" fmla="*/ 56 w 136"/>
                <a:gd name="T9" fmla="*/ 233 h 261"/>
                <a:gd name="T10" fmla="*/ 37 w 136"/>
                <a:gd name="T11" fmla="*/ 217 h 261"/>
                <a:gd name="T12" fmla="*/ 20 w 136"/>
                <a:gd name="T13" fmla="*/ 201 h 261"/>
                <a:gd name="T14" fmla="*/ 9 w 136"/>
                <a:gd name="T15" fmla="*/ 180 h 261"/>
                <a:gd name="T16" fmla="*/ 3 w 136"/>
                <a:gd name="T17" fmla="*/ 157 h 261"/>
                <a:gd name="T18" fmla="*/ 0 w 136"/>
                <a:gd name="T19" fmla="*/ 131 h 261"/>
                <a:gd name="T20" fmla="*/ 4 w 136"/>
                <a:gd name="T21" fmla="*/ 101 h 261"/>
                <a:gd name="T22" fmla="*/ 14 w 136"/>
                <a:gd name="T23" fmla="*/ 72 h 261"/>
                <a:gd name="T24" fmla="*/ 31 w 136"/>
                <a:gd name="T25" fmla="*/ 43 h 261"/>
                <a:gd name="T26" fmla="*/ 45 w 136"/>
                <a:gd name="T27" fmla="*/ 29 h 261"/>
                <a:gd name="T28" fmla="*/ 63 w 136"/>
                <a:gd name="T29" fmla="*/ 17 h 261"/>
                <a:gd name="T30" fmla="*/ 84 w 136"/>
                <a:gd name="T31" fmla="*/ 8 h 261"/>
                <a:gd name="T32" fmla="*/ 108 w 136"/>
                <a:gd name="T33" fmla="*/ 2 h 261"/>
                <a:gd name="T34" fmla="*/ 136 w 136"/>
                <a:gd name="T3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261">
                  <a:moveTo>
                    <a:pt x="136" y="0"/>
                  </a:moveTo>
                  <a:lnTo>
                    <a:pt x="136" y="261"/>
                  </a:lnTo>
                  <a:lnTo>
                    <a:pt x="107" y="255"/>
                  </a:lnTo>
                  <a:lnTo>
                    <a:pt x="81" y="245"/>
                  </a:lnTo>
                  <a:lnTo>
                    <a:pt x="56" y="233"/>
                  </a:lnTo>
                  <a:lnTo>
                    <a:pt x="37" y="217"/>
                  </a:lnTo>
                  <a:lnTo>
                    <a:pt x="20" y="201"/>
                  </a:lnTo>
                  <a:lnTo>
                    <a:pt x="9" y="180"/>
                  </a:lnTo>
                  <a:lnTo>
                    <a:pt x="3" y="157"/>
                  </a:lnTo>
                  <a:lnTo>
                    <a:pt x="0" y="131"/>
                  </a:lnTo>
                  <a:lnTo>
                    <a:pt x="4" y="101"/>
                  </a:lnTo>
                  <a:lnTo>
                    <a:pt x="14" y="72"/>
                  </a:lnTo>
                  <a:lnTo>
                    <a:pt x="31" y="43"/>
                  </a:lnTo>
                  <a:lnTo>
                    <a:pt x="45" y="29"/>
                  </a:lnTo>
                  <a:lnTo>
                    <a:pt x="63" y="17"/>
                  </a:lnTo>
                  <a:lnTo>
                    <a:pt x="84" y="8"/>
                  </a:lnTo>
                  <a:lnTo>
                    <a:pt x="108" y="2"/>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39" name="Freeform 8"/>
            <p:cNvSpPr>
              <a:spLocks noEditPoints="1"/>
            </p:cNvSpPr>
            <p:nvPr/>
          </p:nvSpPr>
          <p:spPr bwMode="auto">
            <a:xfrm>
              <a:off x="-1598" y="1606"/>
              <a:ext cx="214" cy="214"/>
            </a:xfrm>
            <a:custGeom>
              <a:avLst/>
              <a:gdLst>
                <a:gd name="T0" fmla="*/ 580 w 1284"/>
                <a:gd name="T1" fmla="*/ 209 h 1282"/>
                <a:gd name="T2" fmla="*/ 488 w 1284"/>
                <a:gd name="T3" fmla="*/ 237 h 1282"/>
                <a:gd name="T4" fmla="*/ 419 w 1284"/>
                <a:gd name="T5" fmla="*/ 303 h 1282"/>
                <a:gd name="T6" fmla="*/ 382 w 1284"/>
                <a:gd name="T7" fmla="*/ 395 h 1282"/>
                <a:gd name="T8" fmla="*/ 388 w 1284"/>
                <a:gd name="T9" fmla="*/ 498 h 1282"/>
                <a:gd name="T10" fmla="*/ 437 w 1284"/>
                <a:gd name="T11" fmla="*/ 576 h 1282"/>
                <a:gd name="T12" fmla="*/ 530 w 1284"/>
                <a:gd name="T13" fmla="*/ 630 h 1282"/>
                <a:gd name="T14" fmla="*/ 616 w 1284"/>
                <a:gd name="T15" fmla="*/ 957 h 1282"/>
                <a:gd name="T16" fmla="*/ 536 w 1284"/>
                <a:gd name="T17" fmla="*/ 935 h 1282"/>
                <a:gd name="T18" fmla="*/ 487 w 1284"/>
                <a:gd name="T19" fmla="*/ 886 h 1282"/>
                <a:gd name="T20" fmla="*/ 466 w 1284"/>
                <a:gd name="T21" fmla="*/ 811 h 1282"/>
                <a:gd name="T22" fmla="*/ 365 w 1284"/>
                <a:gd name="T23" fmla="*/ 812 h 1282"/>
                <a:gd name="T24" fmla="*/ 384 w 1284"/>
                <a:gd name="T25" fmla="*/ 903 h 1282"/>
                <a:gd name="T26" fmla="*/ 438 w 1284"/>
                <a:gd name="T27" fmla="*/ 979 h 1282"/>
                <a:gd name="T28" fmla="*/ 532 w 1284"/>
                <a:gd name="T29" fmla="*/ 1028 h 1282"/>
                <a:gd name="T30" fmla="*/ 616 w 1284"/>
                <a:gd name="T31" fmla="*/ 1150 h 1282"/>
                <a:gd name="T32" fmla="*/ 709 w 1284"/>
                <a:gd name="T33" fmla="*/ 1036 h 1282"/>
                <a:gd name="T34" fmla="*/ 801 w 1284"/>
                <a:gd name="T35" fmla="*/ 1009 h 1282"/>
                <a:gd name="T36" fmla="*/ 872 w 1284"/>
                <a:gd name="T37" fmla="*/ 953 h 1282"/>
                <a:gd name="T38" fmla="*/ 913 w 1284"/>
                <a:gd name="T39" fmla="*/ 863 h 1282"/>
                <a:gd name="T40" fmla="*/ 919 w 1284"/>
                <a:gd name="T41" fmla="*/ 753 h 1282"/>
                <a:gd name="T42" fmla="*/ 887 w 1284"/>
                <a:gd name="T43" fmla="*/ 670 h 1282"/>
                <a:gd name="T44" fmla="*/ 824 w 1284"/>
                <a:gd name="T45" fmla="*/ 617 h 1282"/>
                <a:gd name="T46" fmla="*/ 718 w 1284"/>
                <a:gd name="T47" fmla="*/ 576 h 1282"/>
                <a:gd name="T48" fmla="*/ 699 w 1284"/>
                <a:gd name="T49" fmla="*/ 294 h 1282"/>
                <a:gd name="T50" fmla="*/ 766 w 1284"/>
                <a:gd name="T51" fmla="*/ 329 h 1282"/>
                <a:gd name="T52" fmla="*/ 801 w 1284"/>
                <a:gd name="T53" fmla="*/ 396 h 1282"/>
                <a:gd name="T54" fmla="*/ 899 w 1284"/>
                <a:gd name="T55" fmla="*/ 386 h 1282"/>
                <a:gd name="T56" fmla="*/ 861 w 1284"/>
                <a:gd name="T57" fmla="*/ 295 h 1282"/>
                <a:gd name="T58" fmla="*/ 784 w 1284"/>
                <a:gd name="T59" fmla="*/ 233 h 1282"/>
                <a:gd name="T60" fmla="*/ 669 w 1284"/>
                <a:gd name="T61" fmla="*/ 205 h 1282"/>
                <a:gd name="T62" fmla="*/ 643 w 1284"/>
                <a:gd name="T63" fmla="*/ 0 h 1282"/>
                <a:gd name="T64" fmla="*/ 834 w 1284"/>
                <a:gd name="T65" fmla="*/ 29 h 1282"/>
                <a:gd name="T66" fmla="*/ 1001 w 1284"/>
                <a:gd name="T67" fmla="*/ 109 h 1282"/>
                <a:gd name="T68" fmla="*/ 1138 w 1284"/>
                <a:gd name="T69" fmla="*/ 233 h 1282"/>
                <a:gd name="T70" fmla="*/ 1234 w 1284"/>
                <a:gd name="T71" fmla="*/ 391 h 1282"/>
                <a:gd name="T72" fmla="*/ 1281 w 1284"/>
                <a:gd name="T73" fmla="*/ 575 h 1282"/>
                <a:gd name="T74" fmla="*/ 1272 w 1284"/>
                <a:gd name="T75" fmla="*/ 770 h 1282"/>
                <a:gd name="T76" fmla="*/ 1207 w 1284"/>
                <a:gd name="T77" fmla="*/ 946 h 1282"/>
                <a:gd name="T78" fmla="*/ 1097 w 1284"/>
                <a:gd name="T79" fmla="*/ 1094 h 1282"/>
                <a:gd name="T80" fmla="*/ 949 w 1284"/>
                <a:gd name="T81" fmla="*/ 1205 h 1282"/>
                <a:gd name="T82" fmla="*/ 772 w 1284"/>
                <a:gd name="T83" fmla="*/ 1269 h 1282"/>
                <a:gd name="T84" fmla="*/ 577 w 1284"/>
                <a:gd name="T85" fmla="*/ 1279 h 1282"/>
                <a:gd name="T86" fmla="*/ 392 w 1284"/>
                <a:gd name="T87" fmla="*/ 1232 h 1282"/>
                <a:gd name="T88" fmla="*/ 234 w 1284"/>
                <a:gd name="T89" fmla="*/ 1136 h 1282"/>
                <a:gd name="T90" fmla="*/ 110 w 1284"/>
                <a:gd name="T91" fmla="*/ 1000 h 1282"/>
                <a:gd name="T92" fmla="*/ 29 w 1284"/>
                <a:gd name="T93" fmla="*/ 831 h 1282"/>
                <a:gd name="T94" fmla="*/ 0 w 1284"/>
                <a:gd name="T95" fmla="*/ 641 h 1282"/>
                <a:gd name="T96" fmla="*/ 29 w 1284"/>
                <a:gd name="T97" fmla="*/ 450 h 1282"/>
                <a:gd name="T98" fmla="*/ 110 w 1284"/>
                <a:gd name="T99" fmla="*/ 282 h 1282"/>
                <a:gd name="T100" fmla="*/ 234 w 1284"/>
                <a:gd name="T101" fmla="*/ 146 h 1282"/>
                <a:gd name="T102" fmla="*/ 392 w 1284"/>
                <a:gd name="T103" fmla="*/ 50 h 1282"/>
                <a:gd name="T104" fmla="*/ 577 w 1284"/>
                <a:gd name="T105" fmla="*/ 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4" h="1282">
                  <a:moveTo>
                    <a:pt x="616" y="132"/>
                  </a:moveTo>
                  <a:lnTo>
                    <a:pt x="616" y="206"/>
                  </a:lnTo>
                  <a:lnTo>
                    <a:pt x="580" y="209"/>
                  </a:lnTo>
                  <a:lnTo>
                    <a:pt x="547" y="214"/>
                  </a:lnTo>
                  <a:lnTo>
                    <a:pt x="517" y="224"/>
                  </a:lnTo>
                  <a:lnTo>
                    <a:pt x="488" y="237"/>
                  </a:lnTo>
                  <a:lnTo>
                    <a:pt x="464" y="255"/>
                  </a:lnTo>
                  <a:lnTo>
                    <a:pt x="442" y="275"/>
                  </a:lnTo>
                  <a:lnTo>
                    <a:pt x="419" y="303"/>
                  </a:lnTo>
                  <a:lnTo>
                    <a:pt x="402" y="332"/>
                  </a:lnTo>
                  <a:lnTo>
                    <a:pt x="389" y="363"/>
                  </a:lnTo>
                  <a:lnTo>
                    <a:pt x="382" y="395"/>
                  </a:lnTo>
                  <a:lnTo>
                    <a:pt x="380" y="429"/>
                  </a:lnTo>
                  <a:lnTo>
                    <a:pt x="382" y="465"/>
                  </a:lnTo>
                  <a:lnTo>
                    <a:pt x="388" y="498"/>
                  </a:lnTo>
                  <a:lnTo>
                    <a:pt x="400" y="527"/>
                  </a:lnTo>
                  <a:lnTo>
                    <a:pt x="417" y="553"/>
                  </a:lnTo>
                  <a:lnTo>
                    <a:pt x="437" y="576"/>
                  </a:lnTo>
                  <a:lnTo>
                    <a:pt x="463" y="597"/>
                  </a:lnTo>
                  <a:lnTo>
                    <a:pt x="494" y="615"/>
                  </a:lnTo>
                  <a:lnTo>
                    <a:pt x="530" y="630"/>
                  </a:lnTo>
                  <a:lnTo>
                    <a:pt x="570" y="643"/>
                  </a:lnTo>
                  <a:lnTo>
                    <a:pt x="616" y="653"/>
                  </a:lnTo>
                  <a:lnTo>
                    <a:pt x="616" y="957"/>
                  </a:lnTo>
                  <a:lnTo>
                    <a:pt x="587" y="953"/>
                  </a:lnTo>
                  <a:lnTo>
                    <a:pt x="561" y="946"/>
                  </a:lnTo>
                  <a:lnTo>
                    <a:pt x="536" y="935"/>
                  </a:lnTo>
                  <a:lnTo>
                    <a:pt x="517" y="922"/>
                  </a:lnTo>
                  <a:lnTo>
                    <a:pt x="500" y="906"/>
                  </a:lnTo>
                  <a:lnTo>
                    <a:pt x="487" y="886"/>
                  </a:lnTo>
                  <a:lnTo>
                    <a:pt x="478" y="866"/>
                  </a:lnTo>
                  <a:lnTo>
                    <a:pt x="471" y="841"/>
                  </a:lnTo>
                  <a:lnTo>
                    <a:pt x="466" y="811"/>
                  </a:lnTo>
                  <a:lnTo>
                    <a:pt x="463" y="774"/>
                  </a:lnTo>
                  <a:lnTo>
                    <a:pt x="364" y="774"/>
                  </a:lnTo>
                  <a:lnTo>
                    <a:pt x="365" y="812"/>
                  </a:lnTo>
                  <a:lnTo>
                    <a:pt x="369" y="845"/>
                  </a:lnTo>
                  <a:lnTo>
                    <a:pt x="375" y="875"/>
                  </a:lnTo>
                  <a:lnTo>
                    <a:pt x="384" y="903"/>
                  </a:lnTo>
                  <a:lnTo>
                    <a:pt x="396" y="927"/>
                  </a:lnTo>
                  <a:lnTo>
                    <a:pt x="415" y="955"/>
                  </a:lnTo>
                  <a:lnTo>
                    <a:pt x="438" y="979"/>
                  </a:lnTo>
                  <a:lnTo>
                    <a:pt x="465" y="999"/>
                  </a:lnTo>
                  <a:lnTo>
                    <a:pt x="497" y="1015"/>
                  </a:lnTo>
                  <a:lnTo>
                    <a:pt x="532" y="1028"/>
                  </a:lnTo>
                  <a:lnTo>
                    <a:pt x="573" y="1037"/>
                  </a:lnTo>
                  <a:lnTo>
                    <a:pt x="616" y="1042"/>
                  </a:lnTo>
                  <a:lnTo>
                    <a:pt x="616" y="1150"/>
                  </a:lnTo>
                  <a:lnTo>
                    <a:pt x="669" y="1150"/>
                  </a:lnTo>
                  <a:lnTo>
                    <a:pt x="669" y="1042"/>
                  </a:lnTo>
                  <a:lnTo>
                    <a:pt x="709" y="1036"/>
                  </a:lnTo>
                  <a:lnTo>
                    <a:pt x="743" y="1029"/>
                  </a:lnTo>
                  <a:lnTo>
                    <a:pt x="773" y="1020"/>
                  </a:lnTo>
                  <a:lnTo>
                    <a:pt x="801" y="1009"/>
                  </a:lnTo>
                  <a:lnTo>
                    <a:pt x="825" y="996"/>
                  </a:lnTo>
                  <a:lnTo>
                    <a:pt x="850" y="976"/>
                  </a:lnTo>
                  <a:lnTo>
                    <a:pt x="872" y="953"/>
                  </a:lnTo>
                  <a:lnTo>
                    <a:pt x="889" y="927"/>
                  </a:lnTo>
                  <a:lnTo>
                    <a:pt x="903" y="897"/>
                  </a:lnTo>
                  <a:lnTo>
                    <a:pt x="913" y="863"/>
                  </a:lnTo>
                  <a:lnTo>
                    <a:pt x="919" y="826"/>
                  </a:lnTo>
                  <a:lnTo>
                    <a:pt x="921" y="785"/>
                  </a:lnTo>
                  <a:lnTo>
                    <a:pt x="919" y="753"/>
                  </a:lnTo>
                  <a:lnTo>
                    <a:pt x="913" y="722"/>
                  </a:lnTo>
                  <a:lnTo>
                    <a:pt x="902" y="695"/>
                  </a:lnTo>
                  <a:lnTo>
                    <a:pt x="887" y="670"/>
                  </a:lnTo>
                  <a:lnTo>
                    <a:pt x="869" y="649"/>
                  </a:lnTo>
                  <a:lnTo>
                    <a:pt x="846" y="630"/>
                  </a:lnTo>
                  <a:lnTo>
                    <a:pt x="824" y="617"/>
                  </a:lnTo>
                  <a:lnTo>
                    <a:pt x="795" y="604"/>
                  </a:lnTo>
                  <a:lnTo>
                    <a:pt x="760" y="591"/>
                  </a:lnTo>
                  <a:lnTo>
                    <a:pt x="718" y="576"/>
                  </a:lnTo>
                  <a:lnTo>
                    <a:pt x="669" y="562"/>
                  </a:lnTo>
                  <a:lnTo>
                    <a:pt x="669" y="291"/>
                  </a:lnTo>
                  <a:lnTo>
                    <a:pt x="699" y="294"/>
                  </a:lnTo>
                  <a:lnTo>
                    <a:pt x="724" y="302"/>
                  </a:lnTo>
                  <a:lnTo>
                    <a:pt x="747" y="314"/>
                  </a:lnTo>
                  <a:lnTo>
                    <a:pt x="766" y="329"/>
                  </a:lnTo>
                  <a:lnTo>
                    <a:pt x="782" y="350"/>
                  </a:lnTo>
                  <a:lnTo>
                    <a:pt x="793" y="372"/>
                  </a:lnTo>
                  <a:lnTo>
                    <a:pt x="801" y="396"/>
                  </a:lnTo>
                  <a:lnTo>
                    <a:pt x="805" y="422"/>
                  </a:lnTo>
                  <a:lnTo>
                    <a:pt x="903" y="422"/>
                  </a:lnTo>
                  <a:lnTo>
                    <a:pt x="899" y="386"/>
                  </a:lnTo>
                  <a:lnTo>
                    <a:pt x="891" y="353"/>
                  </a:lnTo>
                  <a:lnTo>
                    <a:pt x="879" y="322"/>
                  </a:lnTo>
                  <a:lnTo>
                    <a:pt x="861" y="295"/>
                  </a:lnTo>
                  <a:lnTo>
                    <a:pt x="840" y="271"/>
                  </a:lnTo>
                  <a:lnTo>
                    <a:pt x="814" y="249"/>
                  </a:lnTo>
                  <a:lnTo>
                    <a:pt x="784" y="233"/>
                  </a:lnTo>
                  <a:lnTo>
                    <a:pt x="750" y="220"/>
                  </a:lnTo>
                  <a:lnTo>
                    <a:pt x="712" y="211"/>
                  </a:lnTo>
                  <a:lnTo>
                    <a:pt x="669" y="205"/>
                  </a:lnTo>
                  <a:lnTo>
                    <a:pt x="669" y="132"/>
                  </a:lnTo>
                  <a:lnTo>
                    <a:pt x="616" y="132"/>
                  </a:lnTo>
                  <a:close/>
                  <a:moveTo>
                    <a:pt x="643" y="0"/>
                  </a:moveTo>
                  <a:lnTo>
                    <a:pt x="709" y="3"/>
                  </a:lnTo>
                  <a:lnTo>
                    <a:pt x="772" y="13"/>
                  </a:lnTo>
                  <a:lnTo>
                    <a:pt x="834" y="29"/>
                  </a:lnTo>
                  <a:lnTo>
                    <a:pt x="893" y="50"/>
                  </a:lnTo>
                  <a:lnTo>
                    <a:pt x="949" y="77"/>
                  </a:lnTo>
                  <a:lnTo>
                    <a:pt x="1001" y="109"/>
                  </a:lnTo>
                  <a:lnTo>
                    <a:pt x="1051" y="146"/>
                  </a:lnTo>
                  <a:lnTo>
                    <a:pt x="1097" y="188"/>
                  </a:lnTo>
                  <a:lnTo>
                    <a:pt x="1138" y="233"/>
                  </a:lnTo>
                  <a:lnTo>
                    <a:pt x="1175" y="282"/>
                  </a:lnTo>
                  <a:lnTo>
                    <a:pt x="1207" y="336"/>
                  </a:lnTo>
                  <a:lnTo>
                    <a:pt x="1234" y="391"/>
                  </a:lnTo>
                  <a:lnTo>
                    <a:pt x="1256" y="450"/>
                  </a:lnTo>
                  <a:lnTo>
                    <a:pt x="1272" y="512"/>
                  </a:lnTo>
                  <a:lnTo>
                    <a:pt x="1281" y="575"/>
                  </a:lnTo>
                  <a:lnTo>
                    <a:pt x="1284" y="641"/>
                  </a:lnTo>
                  <a:lnTo>
                    <a:pt x="1281" y="707"/>
                  </a:lnTo>
                  <a:lnTo>
                    <a:pt x="1272" y="770"/>
                  </a:lnTo>
                  <a:lnTo>
                    <a:pt x="1256" y="831"/>
                  </a:lnTo>
                  <a:lnTo>
                    <a:pt x="1234" y="890"/>
                  </a:lnTo>
                  <a:lnTo>
                    <a:pt x="1207" y="946"/>
                  </a:lnTo>
                  <a:lnTo>
                    <a:pt x="1175" y="1000"/>
                  </a:lnTo>
                  <a:lnTo>
                    <a:pt x="1138" y="1049"/>
                  </a:lnTo>
                  <a:lnTo>
                    <a:pt x="1097" y="1094"/>
                  </a:lnTo>
                  <a:lnTo>
                    <a:pt x="1051" y="1136"/>
                  </a:lnTo>
                  <a:lnTo>
                    <a:pt x="1001" y="1173"/>
                  </a:lnTo>
                  <a:lnTo>
                    <a:pt x="949" y="1205"/>
                  </a:lnTo>
                  <a:lnTo>
                    <a:pt x="893" y="1232"/>
                  </a:lnTo>
                  <a:lnTo>
                    <a:pt x="834" y="1254"/>
                  </a:lnTo>
                  <a:lnTo>
                    <a:pt x="772" y="1269"/>
                  </a:lnTo>
                  <a:lnTo>
                    <a:pt x="709" y="1279"/>
                  </a:lnTo>
                  <a:lnTo>
                    <a:pt x="643" y="1282"/>
                  </a:lnTo>
                  <a:lnTo>
                    <a:pt x="577" y="1279"/>
                  </a:lnTo>
                  <a:lnTo>
                    <a:pt x="512" y="1269"/>
                  </a:lnTo>
                  <a:lnTo>
                    <a:pt x="451" y="1254"/>
                  </a:lnTo>
                  <a:lnTo>
                    <a:pt x="392" y="1232"/>
                  </a:lnTo>
                  <a:lnTo>
                    <a:pt x="336" y="1205"/>
                  </a:lnTo>
                  <a:lnTo>
                    <a:pt x="283" y="1173"/>
                  </a:lnTo>
                  <a:lnTo>
                    <a:pt x="234" y="1136"/>
                  </a:lnTo>
                  <a:lnTo>
                    <a:pt x="188" y="1094"/>
                  </a:lnTo>
                  <a:lnTo>
                    <a:pt x="146" y="1049"/>
                  </a:lnTo>
                  <a:lnTo>
                    <a:pt x="110" y="1000"/>
                  </a:lnTo>
                  <a:lnTo>
                    <a:pt x="77" y="946"/>
                  </a:lnTo>
                  <a:lnTo>
                    <a:pt x="51" y="890"/>
                  </a:lnTo>
                  <a:lnTo>
                    <a:pt x="29" y="831"/>
                  </a:lnTo>
                  <a:lnTo>
                    <a:pt x="13" y="770"/>
                  </a:lnTo>
                  <a:lnTo>
                    <a:pt x="4" y="707"/>
                  </a:lnTo>
                  <a:lnTo>
                    <a:pt x="0" y="641"/>
                  </a:lnTo>
                  <a:lnTo>
                    <a:pt x="4" y="575"/>
                  </a:lnTo>
                  <a:lnTo>
                    <a:pt x="13" y="512"/>
                  </a:lnTo>
                  <a:lnTo>
                    <a:pt x="29" y="450"/>
                  </a:lnTo>
                  <a:lnTo>
                    <a:pt x="51" y="391"/>
                  </a:lnTo>
                  <a:lnTo>
                    <a:pt x="77" y="336"/>
                  </a:lnTo>
                  <a:lnTo>
                    <a:pt x="110" y="282"/>
                  </a:lnTo>
                  <a:lnTo>
                    <a:pt x="146" y="233"/>
                  </a:lnTo>
                  <a:lnTo>
                    <a:pt x="188" y="188"/>
                  </a:lnTo>
                  <a:lnTo>
                    <a:pt x="234" y="146"/>
                  </a:lnTo>
                  <a:lnTo>
                    <a:pt x="283" y="109"/>
                  </a:lnTo>
                  <a:lnTo>
                    <a:pt x="336" y="77"/>
                  </a:lnTo>
                  <a:lnTo>
                    <a:pt x="392" y="50"/>
                  </a:lnTo>
                  <a:lnTo>
                    <a:pt x="451" y="29"/>
                  </a:lnTo>
                  <a:lnTo>
                    <a:pt x="512" y="13"/>
                  </a:lnTo>
                  <a:lnTo>
                    <a:pt x="577" y="3"/>
                  </a:lnTo>
                  <a:lnTo>
                    <a:pt x="6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40" name="Freeform 9"/>
            <p:cNvSpPr>
              <a:spLocks noEditPoints="1"/>
            </p:cNvSpPr>
            <p:nvPr/>
          </p:nvSpPr>
          <p:spPr bwMode="auto">
            <a:xfrm>
              <a:off x="-1717" y="1840"/>
              <a:ext cx="536" cy="343"/>
            </a:xfrm>
            <a:custGeom>
              <a:avLst/>
              <a:gdLst>
                <a:gd name="T0" fmla="*/ 2511 w 3215"/>
                <a:gd name="T1" fmla="*/ 676 h 2057"/>
                <a:gd name="T2" fmla="*/ 2473 w 3215"/>
                <a:gd name="T3" fmla="*/ 756 h 2057"/>
                <a:gd name="T4" fmla="*/ 2511 w 3215"/>
                <a:gd name="T5" fmla="*/ 837 h 2057"/>
                <a:gd name="T6" fmla="*/ 2600 w 3215"/>
                <a:gd name="T7" fmla="*/ 857 h 2057"/>
                <a:gd name="T8" fmla="*/ 2669 w 3215"/>
                <a:gd name="T9" fmla="*/ 802 h 2057"/>
                <a:gd name="T10" fmla="*/ 2669 w 3215"/>
                <a:gd name="T11" fmla="*/ 711 h 2057"/>
                <a:gd name="T12" fmla="*/ 2600 w 3215"/>
                <a:gd name="T13" fmla="*/ 656 h 2057"/>
                <a:gd name="T14" fmla="*/ 1083 w 3215"/>
                <a:gd name="T15" fmla="*/ 122 h 2057"/>
                <a:gd name="T16" fmla="*/ 834 w 3215"/>
                <a:gd name="T17" fmla="*/ 257 h 2057"/>
                <a:gd name="T18" fmla="*/ 1185 w 3215"/>
                <a:gd name="T19" fmla="*/ 185 h 2057"/>
                <a:gd name="T20" fmla="*/ 1543 w 3215"/>
                <a:gd name="T21" fmla="*/ 208 h 2057"/>
                <a:gd name="T22" fmla="*/ 1657 w 3215"/>
                <a:gd name="T23" fmla="*/ 158 h 2057"/>
                <a:gd name="T24" fmla="*/ 1275 w 3215"/>
                <a:gd name="T25" fmla="*/ 109 h 2057"/>
                <a:gd name="T26" fmla="*/ 1524 w 3215"/>
                <a:gd name="T27" fmla="*/ 16 h 2057"/>
                <a:gd name="T28" fmla="*/ 1811 w 3215"/>
                <a:gd name="T29" fmla="*/ 82 h 2057"/>
                <a:gd name="T30" fmla="*/ 2052 w 3215"/>
                <a:gd name="T31" fmla="*/ 191 h 2057"/>
                <a:gd name="T32" fmla="*/ 2216 w 3215"/>
                <a:gd name="T33" fmla="*/ 269 h 2057"/>
                <a:gd name="T34" fmla="*/ 2355 w 3215"/>
                <a:gd name="T35" fmla="*/ 153 h 2057"/>
                <a:gd name="T36" fmla="*/ 2527 w 3215"/>
                <a:gd name="T37" fmla="*/ 82 h 2057"/>
                <a:gd name="T38" fmla="*/ 2582 w 3215"/>
                <a:gd name="T39" fmla="*/ 126 h 2057"/>
                <a:gd name="T40" fmla="*/ 2537 w 3215"/>
                <a:gd name="T41" fmla="*/ 262 h 2057"/>
                <a:gd name="T42" fmla="*/ 2584 w 3215"/>
                <a:gd name="T43" fmla="*/ 418 h 2057"/>
                <a:gd name="T44" fmla="*/ 2788 w 3215"/>
                <a:gd name="T45" fmla="*/ 572 h 2057"/>
                <a:gd name="T46" fmla="*/ 2942 w 3215"/>
                <a:gd name="T47" fmla="*/ 777 h 2057"/>
                <a:gd name="T48" fmla="*/ 3036 w 3215"/>
                <a:gd name="T49" fmla="*/ 838 h 2057"/>
                <a:gd name="T50" fmla="*/ 3154 w 3215"/>
                <a:gd name="T51" fmla="*/ 834 h 2057"/>
                <a:gd name="T52" fmla="*/ 3215 w 3215"/>
                <a:gd name="T53" fmla="*/ 934 h 2057"/>
                <a:gd name="T54" fmla="*/ 3203 w 3215"/>
                <a:gd name="T55" fmla="*/ 1098 h 2057"/>
                <a:gd name="T56" fmla="*/ 3149 w 3215"/>
                <a:gd name="T57" fmla="*/ 1209 h 2057"/>
                <a:gd name="T58" fmla="*/ 2912 w 3215"/>
                <a:gd name="T59" fmla="*/ 1408 h 2057"/>
                <a:gd name="T60" fmla="*/ 2664 w 3215"/>
                <a:gd name="T61" fmla="*/ 1552 h 2057"/>
                <a:gd name="T62" fmla="*/ 2437 w 3215"/>
                <a:gd name="T63" fmla="*/ 1648 h 2057"/>
                <a:gd name="T64" fmla="*/ 2263 w 3215"/>
                <a:gd name="T65" fmla="*/ 1702 h 2057"/>
                <a:gd name="T66" fmla="*/ 2177 w 3215"/>
                <a:gd name="T67" fmla="*/ 1776 h 2057"/>
                <a:gd name="T68" fmla="*/ 2182 w 3215"/>
                <a:gd name="T69" fmla="*/ 2002 h 2057"/>
                <a:gd name="T70" fmla="*/ 1697 w 3215"/>
                <a:gd name="T71" fmla="*/ 1948 h 2057"/>
                <a:gd name="T72" fmla="*/ 1400 w 3215"/>
                <a:gd name="T73" fmla="*/ 1843 h 2057"/>
                <a:gd name="T74" fmla="*/ 965 w 3215"/>
                <a:gd name="T75" fmla="*/ 1818 h 2057"/>
                <a:gd name="T76" fmla="*/ 763 w 3215"/>
                <a:gd name="T77" fmla="*/ 1898 h 2057"/>
                <a:gd name="T78" fmla="*/ 359 w 3215"/>
                <a:gd name="T79" fmla="*/ 2057 h 2057"/>
                <a:gd name="T80" fmla="*/ 249 w 3215"/>
                <a:gd name="T81" fmla="*/ 1848 h 2057"/>
                <a:gd name="T82" fmla="*/ 184 w 3215"/>
                <a:gd name="T83" fmla="*/ 1593 h 2057"/>
                <a:gd name="T84" fmla="*/ 123 w 3215"/>
                <a:gd name="T85" fmla="*/ 1354 h 2057"/>
                <a:gd name="T86" fmla="*/ 35 w 3215"/>
                <a:gd name="T87" fmla="*/ 1194 h 2057"/>
                <a:gd name="T88" fmla="*/ 0 w 3215"/>
                <a:gd name="T89" fmla="*/ 991 h 2057"/>
                <a:gd name="T90" fmla="*/ 14 w 3215"/>
                <a:gd name="T91" fmla="*/ 780 h 2057"/>
                <a:gd name="T92" fmla="*/ 72 w 3215"/>
                <a:gd name="T93" fmla="*/ 590 h 2057"/>
                <a:gd name="T94" fmla="*/ 71 w 3215"/>
                <a:gd name="T95" fmla="*/ 491 h 2057"/>
                <a:gd name="T96" fmla="*/ 24 w 3215"/>
                <a:gd name="T97" fmla="*/ 415 h 2057"/>
                <a:gd name="T98" fmla="*/ 27 w 3215"/>
                <a:gd name="T99" fmla="*/ 320 h 2057"/>
                <a:gd name="T100" fmla="*/ 72 w 3215"/>
                <a:gd name="T101" fmla="*/ 241 h 2057"/>
                <a:gd name="T102" fmla="*/ 152 w 3215"/>
                <a:gd name="T103" fmla="*/ 209 h 2057"/>
                <a:gd name="T104" fmla="*/ 207 w 3215"/>
                <a:gd name="T105" fmla="*/ 234 h 2057"/>
                <a:gd name="T106" fmla="*/ 147 w 3215"/>
                <a:gd name="T107" fmla="*/ 265 h 2057"/>
                <a:gd name="T108" fmla="*/ 132 w 3215"/>
                <a:gd name="T109" fmla="*/ 331 h 2057"/>
                <a:gd name="T110" fmla="*/ 161 w 3215"/>
                <a:gd name="T111" fmla="*/ 388 h 2057"/>
                <a:gd name="T112" fmla="*/ 309 w 3215"/>
                <a:gd name="T113" fmla="*/ 294 h 2057"/>
                <a:gd name="T114" fmla="*/ 581 w 3215"/>
                <a:gd name="T115" fmla="*/ 134 h 2057"/>
                <a:gd name="T116" fmla="*/ 888 w 3215"/>
                <a:gd name="T117" fmla="*/ 38 h 2057"/>
                <a:gd name="T118" fmla="*/ 1209 w 3215"/>
                <a:gd name="T119" fmla="*/ 1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5" h="2057">
                  <a:moveTo>
                    <a:pt x="2576" y="653"/>
                  </a:moveTo>
                  <a:lnTo>
                    <a:pt x="2553" y="656"/>
                  </a:lnTo>
                  <a:lnTo>
                    <a:pt x="2531" y="664"/>
                  </a:lnTo>
                  <a:lnTo>
                    <a:pt x="2511" y="676"/>
                  </a:lnTo>
                  <a:lnTo>
                    <a:pt x="2496" y="693"/>
                  </a:lnTo>
                  <a:lnTo>
                    <a:pt x="2484" y="711"/>
                  </a:lnTo>
                  <a:lnTo>
                    <a:pt x="2476" y="733"/>
                  </a:lnTo>
                  <a:lnTo>
                    <a:pt x="2473" y="756"/>
                  </a:lnTo>
                  <a:lnTo>
                    <a:pt x="2476" y="780"/>
                  </a:lnTo>
                  <a:lnTo>
                    <a:pt x="2484" y="802"/>
                  </a:lnTo>
                  <a:lnTo>
                    <a:pt x="2496" y="821"/>
                  </a:lnTo>
                  <a:lnTo>
                    <a:pt x="2511" y="837"/>
                  </a:lnTo>
                  <a:lnTo>
                    <a:pt x="2531" y="849"/>
                  </a:lnTo>
                  <a:lnTo>
                    <a:pt x="2553" y="857"/>
                  </a:lnTo>
                  <a:lnTo>
                    <a:pt x="2576" y="860"/>
                  </a:lnTo>
                  <a:lnTo>
                    <a:pt x="2600" y="857"/>
                  </a:lnTo>
                  <a:lnTo>
                    <a:pt x="2621" y="849"/>
                  </a:lnTo>
                  <a:lnTo>
                    <a:pt x="2640" y="837"/>
                  </a:lnTo>
                  <a:lnTo>
                    <a:pt x="2656" y="821"/>
                  </a:lnTo>
                  <a:lnTo>
                    <a:pt x="2669" y="802"/>
                  </a:lnTo>
                  <a:lnTo>
                    <a:pt x="2677" y="780"/>
                  </a:lnTo>
                  <a:lnTo>
                    <a:pt x="2679" y="756"/>
                  </a:lnTo>
                  <a:lnTo>
                    <a:pt x="2677" y="733"/>
                  </a:lnTo>
                  <a:lnTo>
                    <a:pt x="2669" y="711"/>
                  </a:lnTo>
                  <a:lnTo>
                    <a:pt x="2656" y="693"/>
                  </a:lnTo>
                  <a:lnTo>
                    <a:pt x="2640" y="676"/>
                  </a:lnTo>
                  <a:lnTo>
                    <a:pt x="2621" y="664"/>
                  </a:lnTo>
                  <a:lnTo>
                    <a:pt x="2600" y="656"/>
                  </a:lnTo>
                  <a:lnTo>
                    <a:pt x="2576" y="653"/>
                  </a:lnTo>
                  <a:close/>
                  <a:moveTo>
                    <a:pt x="1275" y="109"/>
                  </a:moveTo>
                  <a:lnTo>
                    <a:pt x="1179" y="112"/>
                  </a:lnTo>
                  <a:lnTo>
                    <a:pt x="1083" y="122"/>
                  </a:lnTo>
                  <a:lnTo>
                    <a:pt x="988" y="139"/>
                  </a:lnTo>
                  <a:lnTo>
                    <a:pt x="894" y="162"/>
                  </a:lnTo>
                  <a:lnTo>
                    <a:pt x="802" y="190"/>
                  </a:lnTo>
                  <a:lnTo>
                    <a:pt x="834" y="257"/>
                  </a:lnTo>
                  <a:lnTo>
                    <a:pt x="920" y="230"/>
                  </a:lnTo>
                  <a:lnTo>
                    <a:pt x="1008" y="209"/>
                  </a:lnTo>
                  <a:lnTo>
                    <a:pt x="1096" y="193"/>
                  </a:lnTo>
                  <a:lnTo>
                    <a:pt x="1185" y="185"/>
                  </a:lnTo>
                  <a:lnTo>
                    <a:pt x="1275" y="181"/>
                  </a:lnTo>
                  <a:lnTo>
                    <a:pt x="1365" y="184"/>
                  </a:lnTo>
                  <a:lnTo>
                    <a:pt x="1455" y="192"/>
                  </a:lnTo>
                  <a:lnTo>
                    <a:pt x="1543" y="208"/>
                  </a:lnTo>
                  <a:lnTo>
                    <a:pt x="1630" y="227"/>
                  </a:lnTo>
                  <a:lnTo>
                    <a:pt x="1717" y="255"/>
                  </a:lnTo>
                  <a:lnTo>
                    <a:pt x="1749" y="187"/>
                  </a:lnTo>
                  <a:lnTo>
                    <a:pt x="1657" y="158"/>
                  </a:lnTo>
                  <a:lnTo>
                    <a:pt x="1562" y="137"/>
                  </a:lnTo>
                  <a:lnTo>
                    <a:pt x="1467" y="121"/>
                  </a:lnTo>
                  <a:lnTo>
                    <a:pt x="1372" y="112"/>
                  </a:lnTo>
                  <a:lnTo>
                    <a:pt x="1275" y="109"/>
                  </a:lnTo>
                  <a:close/>
                  <a:moveTo>
                    <a:pt x="1289" y="0"/>
                  </a:moveTo>
                  <a:lnTo>
                    <a:pt x="1368" y="2"/>
                  </a:lnTo>
                  <a:lnTo>
                    <a:pt x="1447" y="7"/>
                  </a:lnTo>
                  <a:lnTo>
                    <a:pt x="1524" y="16"/>
                  </a:lnTo>
                  <a:lnTo>
                    <a:pt x="1599" y="28"/>
                  </a:lnTo>
                  <a:lnTo>
                    <a:pt x="1672" y="44"/>
                  </a:lnTo>
                  <a:lnTo>
                    <a:pt x="1743" y="61"/>
                  </a:lnTo>
                  <a:lnTo>
                    <a:pt x="1811" y="82"/>
                  </a:lnTo>
                  <a:lnTo>
                    <a:pt x="1876" y="106"/>
                  </a:lnTo>
                  <a:lnTo>
                    <a:pt x="1939" y="132"/>
                  </a:lnTo>
                  <a:lnTo>
                    <a:pt x="1997" y="161"/>
                  </a:lnTo>
                  <a:lnTo>
                    <a:pt x="2052" y="191"/>
                  </a:lnTo>
                  <a:lnTo>
                    <a:pt x="2102" y="225"/>
                  </a:lnTo>
                  <a:lnTo>
                    <a:pt x="2147" y="261"/>
                  </a:lnTo>
                  <a:lnTo>
                    <a:pt x="2187" y="301"/>
                  </a:lnTo>
                  <a:lnTo>
                    <a:pt x="2216" y="269"/>
                  </a:lnTo>
                  <a:lnTo>
                    <a:pt x="2248" y="238"/>
                  </a:lnTo>
                  <a:lnTo>
                    <a:pt x="2281" y="209"/>
                  </a:lnTo>
                  <a:lnTo>
                    <a:pt x="2317" y="179"/>
                  </a:lnTo>
                  <a:lnTo>
                    <a:pt x="2355" y="153"/>
                  </a:lnTo>
                  <a:lnTo>
                    <a:pt x="2395" y="130"/>
                  </a:lnTo>
                  <a:lnTo>
                    <a:pt x="2437" y="109"/>
                  </a:lnTo>
                  <a:lnTo>
                    <a:pt x="2481" y="93"/>
                  </a:lnTo>
                  <a:lnTo>
                    <a:pt x="2527" y="82"/>
                  </a:lnTo>
                  <a:lnTo>
                    <a:pt x="2576" y="76"/>
                  </a:lnTo>
                  <a:lnTo>
                    <a:pt x="2625" y="76"/>
                  </a:lnTo>
                  <a:lnTo>
                    <a:pt x="2602" y="98"/>
                  </a:lnTo>
                  <a:lnTo>
                    <a:pt x="2582" y="126"/>
                  </a:lnTo>
                  <a:lnTo>
                    <a:pt x="2567" y="155"/>
                  </a:lnTo>
                  <a:lnTo>
                    <a:pt x="2555" y="188"/>
                  </a:lnTo>
                  <a:lnTo>
                    <a:pt x="2545" y="224"/>
                  </a:lnTo>
                  <a:lnTo>
                    <a:pt x="2537" y="262"/>
                  </a:lnTo>
                  <a:lnTo>
                    <a:pt x="2532" y="303"/>
                  </a:lnTo>
                  <a:lnTo>
                    <a:pt x="2527" y="345"/>
                  </a:lnTo>
                  <a:lnTo>
                    <a:pt x="2524" y="387"/>
                  </a:lnTo>
                  <a:lnTo>
                    <a:pt x="2584" y="418"/>
                  </a:lnTo>
                  <a:lnTo>
                    <a:pt x="2640" y="451"/>
                  </a:lnTo>
                  <a:lnTo>
                    <a:pt x="2693" y="488"/>
                  </a:lnTo>
                  <a:lnTo>
                    <a:pt x="2742" y="528"/>
                  </a:lnTo>
                  <a:lnTo>
                    <a:pt x="2788" y="572"/>
                  </a:lnTo>
                  <a:lnTo>
                    <a:pt x="2831" y="619"/>
                  </a:lnTo>
                  <a:lnTo>
                    <a:pt x="2872" y="668"/>
                  </a:lnTo>
                  <a:lnTo>
                    <a:pt x="2908" y="722"/>
                  </a:lnTo>
                  <a:lnTo>
                    <a:pt x="2942" y="777"/>
                  </a:lnTo>
                  <a:lnTo>
                    <a:pt x="2974" y="836"/>
                  </a:lnTo>
                  <a:lnTo>
                    <a:pt x="2990" y="837"/>
                  </a:lnTo>
                  <a:lnTo>
                    <a:pt x="3011" y="838"/>
                  </a:lnTo>
                  <a:lnTo>
                    <a:pt x="3036" y="838"/>
                  </a:lnTo>
                  <a:lnTo>
                    <a:pt x="3064" y="837"/>
                  </a:lnTo>
                  <a:lnTo>
                    <a:pt x="3093" y="836"/>
                  </a:lnTo>
                  <a:lnTo>
                    <a:pt x="3124" y="835"/>
                  </a:lnTo>
                  <a:lnTo>
                    <a:pt x="3154" y="834"/>
                  </a:lnTo>
                  <a:lnTo>
                    <a:pt x="3183" y="835"/>
                  </a:lnTo>
                  <a:lnTo>
                    <a:pt x="3211" y="836"/>
                  </a:lnTo>
                  <a:lnTo>
                    <a:pt x="3214" y="886"/>
                  </a:lnTo>
                  <a:lnTo>
                    <a:pt x="3215" y="934"/>
                  </a:lnTo>
                  <a:lnTo>
                    <a:pt x="3215" y="979"/>
                  </a:lnTo>
                  <a:lnTo>
                    <a:pt x="3213" y="1022"/>
                  </a:lnTo>
                  <a:lnTo>
                    <a:pt x="3209" y="1061"/>
                  </a:lnTo>
                  <a:lnTo>
                    <a:pt x="3203" y="1098"/>
                  </a:lnTo>
                  <a:lnTo>
                    <a:pt x="3194" y="1130"/>
                  </a:lnTo>
                  <a:lnTo>
                    <a:pt x="3182" y="1161"/>
                  </a:lnTo>
                  <a:lnTo>
                    <a:pt x="3167" y="1187"/>
                  </a:lnTo>
                  <a:lnTo>
                    <a:pt x="3149" y="1209"/>
                  </a:lnTo>
                  <a:lnTo>
                    <a:pt x="3092" y="1265"/>
                  </a:lnTo>
                  <a:lnTo>
                    <a:pt x="3034" y="1316"/>
                  </a:lnTo>
                  <a:lnTo>
                    <a:pt x="2974" y="1364"/>
                  </a:lnTo>
                  <a:lnTo>
                    <a:pt x="2912" y="1408"/>
                  </a:lnTo>
                  <a:lnTo>
                    <a:pt x="2851" y="1449"/>
                  </a:lnTo>
                  <a:lnTo>
                    <a:pt x="2788" y="1486"/>
                  </a:lnTo>
                  <a:lnTo>
                    <a:pt x="2726" y="1521"/>
                  </a:lnTo>
                  <a:lnTo>
                    <a:pt x="2664" y="1552"/>
                  </a:lnTo>
                  <a:lnTo>
                    <a:pt x="2604" y="1580"/>
                  </a:lnTo>
                  <a:lnTo>
                    <a:pt x="2546" y="1605"/>
                  </a:lnTo>
                  <a:lnTo>
                    <a:pt x="2490" y="1627"/>
                  </a:lnTo>
                  <a:lnTo>
                    <a:pt x="2437" y="1648"/>
                  </a:lnTo>
                  <a:lnTo>
                    <a:pt x="2388" y="1665"/>
                  </a:lnTo>
                  <a:lnTo>
                    <a:pt x="2342" y="1680"/>
                  </a:lnTo>
                  <a:lnTo>
                    <a:pt x="2300" y="1692"/>
                  </a:lnTo>
                  <a:lnTo>
                    <a:pt x="2263" y="1702"/>
                  </a:lnTo>
                  <a:lnTo>
                    <a:pt x="2232" y="1710"/>
                  </a:lnTo>
                  <a:lnTo>
                    <a:pt x="2207" y="1716"/>
                  </a:lnTo>
                  <a:lnTo>
                    <a:pt x="2187" y="1720"/>
                  </a:lnTo>
                  <a:lnTo>
                    <a:pt x="2177" y="1776"/>
                  </a:lnTo>
                  <a:lnTo>
                    <a:pt x="2172" y="1833"/>
                  </a:lnTo>
                  <a:lnTo>
                    <a:pt x="2172" y="1890"/>
                  </a:lnTo>
                  <a:lnTo>
                    <a:pt x="2175" y="1946"/>
                  </a:lnTo>
                  <a:lnTo>
                    <a:pt x="2182" y="2002"/>
                  </a:lnTo>
                  <a:lnTo>
                    <a:pt x="2190" y="2057"/>
                  </a:lnTo>
                  <a:lnTo>
                    <a:pt x="1774" y="2057"/>
                  </a:lnTo>
                  <a:lnTo>
                    <a:pt x="1735" y="2004"/>
                  </a:lnTo>
                  <a:lnTo>
                    <a:pt x="1697" y="1948"/>
                  </a:lnTo>
                  <a:lnTo>
                    <a:pt x="1662" y="1890"/>
                  </a:lnTo>
                  <a:lnTo>
                    <a:pt x="1627" y="1832"/>
                  </a:lnTo>
                  <a:lnTo>
                    <a:pt x="1513" y="1840"/>
                  </a:lnTo>
                  <a:lnTo>
                    <a:pt x="1400" y="1843"/>
                  </a:lnTo>
                  <a:lnTo>
                    <a:pt x="1288" y="1842"/>
                  </a:lnTo>
                  <a:lnTo>
                    <a:pt x="1178" y="1837"/>
                  </a:lnTo>
                  <a:lnTo>
                    <a:pt x="1070" y="1830"/>
                  </a:lnTo>
                  <a:lnTo>
                    <a:pt x="965" y="1818"/>
                  </a:lnTo>
                  <a:lnTo>
                    <a:pt x="863" y="1802"/>
                  </a:lnTo>
                  <a:lnTo>
                    <a:pt x="765" y="1783"/>
                  </a:lnTo>
                  <a:lnTo>
                    <a:pt x="762" y="1841"/>
                  </a:lnTo>
                  <a:lnTo>
                    <a:pt x="763" y="1898"/>
                  </a:lnTo>
                  <a:lnTo>
                    <a:pt x="766" y="1952"/>
                  </a:lnTo>
                  <a:lnTo>
                    <a:pt x="772" y="2005"/>
                  </a:lnTo>
                  <a:lnTo>
                    <a:pt x="779" y="2057"/>
                  </a:lnTo>
                  <a:lnTo>
                    <a:pt x="359" y="2057"/>
                  </a:lnTo>
                  <a:lnTo>
                    <a:pt x="326" y="2010"/>
                  </a:lnTo>
                  <a:lnTo>
                    <a:pt x="297" y="1960"/>
                  </a:lnTo>
                  <a:lnTo>
                    <a:pt x="271" y="1905"/>
                  </a:lnTo>
                  <a:lnTo>
                    <a:pt x="249" y="1848"/>
                  </a:lnTo>
                  <a:lnTo>
                    <a:pt x="229" y="1788"/>
                  </a:lnTo>
                  <a:lnTo>
                    <a:pt x="212" y="1725"/>
                  </a:lnTo>
                  <a:lnTo>
                    <a:pt x="197" y="1660"/>
                  </a:lnTo>
                  <a:lnTo>
                    <a:pt x="184" y="1593"/>
                  </a:lnTo>
                  <a:lnTo>
                    <a:pt x="173" y="1524"/>
                  </a:lnTo>
                  <a:lnTo>
                    <a:pt x="163" y="1454"/>
                  </a:lnTo>
                  <a:lnTo>
                    <a:pt x="155" y="1383"/>
                  </a:lnTo>
                  <a:lnTo>
                    <a:pt x="123" y="1354"/>
                  </a:lnTo>
                  <a:lnTo>
                    <a:pt x="96" y="1319"/>
                  </a:lnTo>
                  <a:lnTo>
                    <a:pt x="72" y="1280"/>
                  </a:lnTo>
                  <a:lnTo>
                    <a:pt x="52" y="1239"/>
                  </a:lnTo>
                  <a:lnTo>
                    <a:pt x="35" y="1194"/>
                  </a:lnTo>
                  <a:lnTo>
                    <a:pt x="22" y="1146"/>
                  </a:lnTo>
                  <a:lnTo>
                    <a:pt x="11" y="1095"/>
                  </a:lnTo>
                  <a:lnTo>
                    <a:pt x="4" y="1044"/>
                  </a:lnTo>
                  <a:lnTo>
                    <a:pt x="0" y="991"/>
                  </a:lnTo>
                  <a:lnTo>
                    <a:pt x="0" y="939"/>
                  </a:lnTo>
                  <a:lnTo>
                    <a:pt x="1" y="885"/>
                  </a:lnTo>
                  <a:lnTo>
                    <a:pt x="7" y="833"/>
                  </a:lnTo>
                  <a:lnTo>
                    <a:pt x="14" y="780"/>
                  </a:lnTo>
                  <a:lnTo>
                    <a:pt x="25" y="730"/>
                  </a:lnTo>
                  <a:lnTo>
                    <a:pt x="38" y="681"/>
                  </a:lnTo>
                  <a:lnTo>
                    <a:pt x="54" y="633"/>
                  </a:lnTo>
                  <a:lnTo>
                    <a:pt x="72" y="590"/>
                  </a:lnTo>
                  <a:lnTo>
                    <a:pt x="93" y="549"/>
                  </a:lnTo>
                  <a:lnTo>
                    <a:pt x="117" y="512"/>
                  </a:lnTo>
                  <a:lnTo>
                    <a:pt x="92" y="503"/>
                  </a:lnTo>
                  <a:lnTo>
                    <a:pt x="71" y="491"/>
                  </a:lnTo>
                  <a:lnTo>
                    <a:pt x="55" y="476"/>
                  </a:lnTo>
                  <a:lnTo>
                    <a:pt x="41" y="457"/>
                  </a:lnTo>
                  <a:lnTo>
                    <a:pt x="31" y="436"/>
                  </a:lnTo>
                  <a:lnTo>
                    <a:pt x="24" y="415"/>
                  </a:lnTo>
                  <a:lnTo>
                    <a:pt x="20" y="392"/>
                  </a:lnTo>
                  <a:lnTo>
                    <a:pt x="20" y="367"/>
                  </a:lnTo>
                  <a:lnTo>
                    <a:pt x="22" y="343"/>
                  </a:lnTo>
                  <a:lnTo>
                    <a:pt x="27" y="320"/>
                  </a:lnTo>
                  <a:lnTo>
                    <a:pt x="35" y="297"/>
                  </a:lnTo>
                  <a:lnTo>
                    <a:pt x="45" y="277"/>
                  </a:lnTo>
                  <a:lnTo>
                    <a:pt x="58" y="257"/>
                  </a:lnTo>
                  <a:lnTo>
                    <a:pt x="72" y="241"/>
                  </a:lnTo>
                  <a:lnTo>
                    <a:pt x="90" y="226"/>
                  </a:lnTo>
                  <a:lnTo>
                    <a:pt x="109" y="216"/>
                  </a:lnTo>
                  <a:lnTo>
                    <a:pt x="129" y="211"/>
                  </a:lnTo>
                  <a:lnTo>
                    <a:pt x="152" y="209"/>
                  </a:lnTo>
                  <a:lnTo>
                    <a:pt x="177" y="213"/>
                  </a:lnTo>
                  <a:lnTo>
                    <a:pt x="202" y="222"/>
                  </a:lnTo>
                  <a:lnTo>
                    <a:pt x="229" y="237"/>
                  </a:lnTo>
                  <a:lnTo>
                    <a:pt x="207" y="234"/>
                  </a:lnTo>
                  <a:lnTo>
                    <a:pt x="187" y="236"/>
                  </a:lnTo>
                  <a:lnTo>
                    <a:pt x="171" y="243"/>
                  </a:lnTo>
                  <a:lnTo>
                    <a:pt x="157" y="253"/>
                  </a:lnTo>
                  <a:lnTo>
                    <a:pt x="147" y="265"/>
                  </a:lnTo>
                  <a:lnTo>
                    <a:pt x="138" y="280"/>
                  </a:lnTo>
                  <a:lnTo>
                    <a:pt x="134" y="296"/>
                  </a:lnTo>
                  <a:lnTo>
                    <a:pt x="130" y="314"/>
                  </a:lnTo>
                  <a:lnTo>
                    <a:pt x="132" y="331"/>
                  </a:lnTo>
                  <a:lnTo>
                    <a:pt x="135" y="348"/>
                  </a:lnTo>
                  <a:lnTo>
                    <a:pt x="140" y="364"/>
                  </a:lnTo>
                  <a:lnTo>
                    <a:pt x="149" y="377"/>
                  </a:lnTo>
                  <a:lnTo>
                    <a:pt x="161" y="388"/>
                  </a:lnTo>
                  <a:lnTo>
                    <a:pt x="175" y="396"/>
                  </a:lnTo>
                  <a:lnTo>
                    <a:pt x="192" y="399"/>
                  </a:lnTo>
                  <a:lnTo>
                    <a:pt x="249" y="345"/>
                  </a:lnTo>
                  <a:lnTo>
                    <a:pt x="309" y="294"/>
                  </a:lnTo>
                  <a:lnTo>
                    <a:pt x="373" y="248"/>
                  </a:lnTo>
                  <a:lnTo>
                    <a:pt x="440" y="207"/>
                  </a:lnTo>
                  <a:lnTo>
                    <a:pt x="510" y="168"/>
                  </a:lnTo>
                  <a:lnTo>
                    <a:pt x="581" y="134"/>
                  </a:lnTo>
                  <a:lnTo>
                    <a:pt x="656" y="105"/>
                  </a:lnTo>
                  <a:lnTo>
                    <a:pt x="732" y="79"/>
                  </a:lnTo>
                  <a:lnTo>
                    <a:pt x="809" y="57"/>
                  </a:lnTo>
                  <a:lnTo>
                    <a:pt x="888" y="38"/>
                  </a:lnTo>
                  <a:lnTo>
                    <a:pt x="968" y="24"/>
                  </a:lnTo>
                  <a:lnTo>
                    <a:pt x="1048" y="12"/>
                  </a:lnTo>
                  <a:lnTo>
                    <a:pt x="1129" y="4"/>
                  </a:lnTo>
                  <a:lnTo>
                    <a:pt x="1209" y="1"/>
                  </a:lnTo>
                  <a:lnTo>
                    <a:pt x="12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8" name="Group 7"/>
          <p:cNvGrpSpPr/>
          <p:nvPr/>
        </p:nvGrpSpPr>
        <p:grpSpPr>
          <a:xfrm>
            <a:off x="4632575" y="2490728"/>
            <a:ext cx="4392484" cy="731012"/>
            <a:chOff x="4632575" y="2490728"/>
            <a:chExt cx="4392484" cy="731012"/>
          </a:xfrm>
        </p:grpSpPr>
        <p:sp>
          <p:nvSpPr>
            <p:cNvPr id="20" name="Rectangle 19"/>
            <p:cNvSpPr/>
            <p:nvPr/>
          </p:nvSpPr>
          <p:spPr>
            <a:xfrm>
              <a:off x="4632575" y="2490729"/>
              <a:ext cx="829340" cy="7310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21" name="Rectangle 20"/>
            <p:cNvSpPr/>
            <p:nvPr/>
          </p:nvSpPr>
          <p:spPr>
            <a:xfrm>
              <a:off x="5461915" y="2490728"/>
              <a:ext cx="3563144" cy="73101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27" name="Rectangle 26"/>
            <p:cNvSpPr/>
            <p:nvPr/>
          </p:nvSpPr>
          <p:spPr>
            <a:xfrm>
              <a:off x="6005433" y="2684619"/>
              <a:ext cx="1556836" cy="384721"/>
            </a:xfrm>
            <a:prstGeom prst="rect">
              <a:avLst/>
            </a:prstGeom>
          </p:spPr>
          <p:txBody>
            <a:bodyPr wrap="none">
              <a:spAutoFit/>
            </a:bodyPr>
            <a:lstStyle/>
            <a:p>
              <a:pPr defTabSz="685783"/>
              <a:r>
                <a:rPr lang="zh-TW" altLang="en-US" sz="1900" dirty="0" smtClean="0">
                  <a:solidFill>
                    <a:prstClr val="white"/>
                  </a:solidFill>
                  <a:latin typeface="Calibri"/>
                  <a:ea typeface="Heiti TC Light"/>
                  <a:cs typeface="Calibri"/>
                </a:rPr>
                <a:t>賺錢</a:t>
              </a:r>
              <a:r>
                <a:rPr lang="en-US" dirty="0" smtClean="0">
                  <a:solidFill>
                    <a:prstClr val="white"/>
                  </a:solidFill>
                  <a:latin typeface="Calibri"/>
                  <a:ea typeface="Heiti TC Light"/>
                  <a:cs typeface="Calibri"/>
                </a:rPr>
                <a:t>Earn </a:t>
              </a:r>
              <a:r>
                <a:rPr lang="en-US" dirty="0">
                  <a:solidFill>
                    <a:prstClr val="white"/>
                  </a:solidFill>
                  <a:latin typeface="Calibri"/>
                  <a:ea typeface="Heiti TC Light"/>
                  <a:cs typeface="Calibri"/>
                </a:rPr>
                <a:t>Money</a:t>
              </a:r>
            </a:p>
          </p:txBody>
        </p:sp>
        <p:sp>
          <p:nvSpPr>
            <p:cNvPr id="30" name="Isosceles Triangle 29"/>
            <p:cNvSpPr/>
            <p:nvPr/>
          </p:nvSpPr>
          <p:spPr>
            <a:xfrm rot="5400000">
              <a:off x="5446194" y="2803850"/>
              <a:ext cx="165539" cy="14189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grpSp>
          <p:nvGrpSpPr>
            <p:cNvPr id="42" name="Group 12"/>
            <p:cNvGrpSpPr>
              <a:grpSpLocks noChangeAspect="1"/>
            </p:cNvGrpSpPr>
            <p:nvPr/>
          </p:nvGrpSpPr>
          <p:grpSpPr bwMode="auto">
            <a:xfrm>
              <a:off x="4858735" y="2677486"/>
              <a:ext cx="411224" cy="392866"/>
              <a:chOff x="-1286" y="1448"/>
              <a:chExt cx="784" cy="749"/>
            </a:xfrm>
            <a:solidFill>
              <a:schemeClr val="tx1">
                <a:lumMod val="85000"/>
                <a:lumOff val="15000"/>
              </a:schemeClr>
            </a:solidFill>
          </p:grpSpPr>
          <p:sp>
            <p:nvSpPr>
              <p:cNvPr id="45" name="Freeform 14"/>
              <p:cNvSpPr>
                <a:spLocks/>
              </p:cNvSpPr>
              <p:nvPr/>
            </p:nvSpPr>
            <p:spPr bwMode="auto">
              <a:xfrm>
                <a:off x="-1187" y="1448"/>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46" name="Freeform 15"/>
              <p:cNvSpPr>
                <a:spLocks/>
              </p:cNvSpPr>
              <p:nvPr/>
            </p:nvSpPr>
            <p:spPr bwMode="auto">
              <a:xfrm>
                <a:off x="-1200" y="1626"/>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47" name="Freeform 16"/>
              <p:cNvSpPr>
                <a:spLocks/>
              </p:cNvSpPr>
              <p:nvPr/>
            </p:nvSpPr>
            <p:spPr bwMode="auto">
              <a:xfrm>
                <a:off x="-1286" y="1665"/>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48" name="Freeform 17"/>
              <p:cNvSpPr>
                <a:spLocks/>
              </p:cNvSpPr>
              <p:nvPr/>
            </p:nvSpPr>
            <p:spPr bwMode="auto">
              <a:xfrm>
                <a:off x="-947" y="1822"/>
                <a:ext cx="445" cy="357"/>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49" name="Freeform 18"/>
              <p:cNvSpPr>
                <a:spLocks noEditPoints="1"/>
              </p:cNvSpPr>
              <p:nvPr/>
            </p:nvSpPr>
            <p:spPr bwMode="auto">
              <a:xfrm>
                <a:off x="-832" y="1570"/>
                <a:ext cx="306" cy="242"/>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50" name="Freeform 19"/>
              <p:cNvSpPr>
                <a:spLocks noEditPoints="1"/>
              </p:cNvSpPr>
              <p:nvPr/>
            </p:nvSpPr>
            <p:spPr bwMode="auto">
              <a:xfrm>
                <a:off x="-618" y="1636"/>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51" name="Freeform 20"/>
              <p:cNvSpPr>
                <a:spLocks noEditPoints="1"/>
              </p:cNvSpPr>
              <p:nvPr/>
            </p:nvSpPr>
            <p:spPr bwMode="auto">
              <a:xfrm>
                <a:off x="-728" y="1511"/>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52" name="Freeform 21"/>
              <p:cNvSpPr>
                <a:spLocks noEditPoints="1"/>
              </p:cNvSpPr>
              <p:nvPr/>
            </p:nvSpPr>
            <p:spPr bwMode="auto">
              <a:xfrm>
                <a:off x="-664" y="1537"/>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53" name="Freeform 22"/>
              <p:cNvSpPr>
                <a:spLocks noEditPoints="1"/>
              </p:cNvSpPr>
              <p:nvPr/>
            </p:nvSpPr>
            <p:spPr bwMode="auto">
              <a:xfrm>
                <a:off x="-839" y="1547"/>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54" name="Freeform 23"/>
              <p:cNvSpPr>
                <a:spLocks noEditPoints="1"/>
              </p:cNvSpPr>
              <p:nvPr/>
            </p:nvSpPr>
            <p:spPr bwMode="auto">
              <a:xfrm>
                <a:off x="-782" y="1610"/>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75" name="Group 74"/>
          <p:cNvGrpSpPr/>
          <p:nvPr/>
        </p:nvGrpSpPr>
        <p:grpSpPr>
          <a:xfrm>
            <a:off x="4632574" y="3437990"/>
            <a:ext cx="4392484" cy="1311809"/>
            <a:chOff x="6419293" y="5429870"/>
            <a:chExt cx="5856647" cy="1749078"/>
          </a:xfrm>
        </p:grpSpPr>
        <p:sp>
          <p:nvSpPr>
            <p:cNvPr id="22" name="Rectangle 21"/>
            <p:cNvSpPr/>
            <p:nvPr/>
          </p:nvSpPr>
          <p:spPr>
            <a:xfrm>
              <a:off x="6419293" y="5429870"/>
              <a:ext cx="1105788" cy="17490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23" name="Rectangle 22"/>
            <p:cNvSpPr/>
            <p:nvPr/>
          </p:nvSpPr>
          <p:spPr>
            <a:xfrm>
              <a:off x="7525081" y="5444413"/>
              <a:ext cx="4750859" cy="17345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endParaRPr lang="en-US" dirty="0">
                <a:solidFill>
                  <a:prstClr val="white"/>
                </a:solidFill>
                <a:latin typeface="Calibri"/>
                <a:ea typeface="Heiti TC Light"/>
                <a:cs typeface="Calibri"/>
              </a:endParaRPr>
            </a:p>
          </p:txBody>
        </p:sp>
        <p:sp>
          <p:nvSpPr>
            <p:cNvPr id="31" name="Isosceles Triangle 30"/>
            <p:cNvSpPr/>
            <p:nvPr/>
          </p:nvSpPr>
          <p:spPr>
            <a:xfrm rot="5400000">
              <a:off x="7510149" y="5953863"/>
              <a:ext cx="220719" cy="189185"/>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61" name="Freeform 30"/>
            <p:cNvSpPr>
              <a:spLocks noEditPoints="1"/>
            </p:cNvSpPr>
            <p:nvPr/>
          </p:nvSpPr>
          <p:spPr bwMode="auto">
            <a:xfrm>
              <a:off x="6685581" y="5952058"/>
              <a:ext cx="624363" cy="625794"/>
            </a:xfrm>
            <a:custGeom>
              <a:avLst/>
              <a:gdLst>
                <a:gd name="T0" fmla="*/ 1414 w 3485"/>
                <a:gd name="T1" fmla="*/ 854 h 3056"/>
                <a:gd name="T2" fmla="*/ 1719 w 3485"/>
                <a:gd name="T3" fmla="*/ 1937 h 3056"/>
                <a:gd name="T4" fmla="*/ 1662 w 3485"/>
                <a:gd name="T5" fmla="*/ 2162 h 3056"/>
                <a:gd name="T6" fmla="*/ 1619 w 3485"/>
                <a:gd name="T7" fmla="*/ 2401 h 3056"/>
                <a:gd name="T8" fmla="*/ 1685 w 3485"/>
                <a:gd name="T9" fmla="*/ 2489 h 3056"/>
                <a:gd name="T10" fmla="*/ 1840 w 3485"/>
                <a:gd name="T11" fmla="*/ 2579 h 3056"/>
                <a:gd name="T12" fmla="*/ 2080 w 3485"/>
                <a:gd name="T13" fmla="*/ 2717 h 3056"/>
                <a:gd name="T14" fmla="*/ 2273 w 3485"/>
                <a:gd name="T15" fmla="*/ 2828 h 3056"/>
                <a:gd name="T16" fmla="*/ 2326 w 3485"/>
                <a:gd name="T17" fmla="*/ 2857 h 3056"/>
                <a:gd name="T18" fmla="*/ 2558 w 3485"/>
                <a:gd name="T19" fmla="*/ 2925 h 3056"/>
                <a:gd name="T20" fmla="*/ 3178 w 3485"/>
                <a:gd name="T21" fmla="*/ 2728 h 3056"/>
                <a:gd name="T22" fmla="*/ 3331 w 3485"/>
                <a:gd name="T23" fmla="*/ 2457 h 3056"/>
                <a:gd name="T24" fmla="*/ 3313 w 3485"/>
                <a:gd name="T25" fmla="*/ 2210 h 3056"/>
                <a:gd name="T26" fmla="*/ 3238 w 3485"/>
                <a:gd name="T27" fmla="*/ 1954 h 3056"/>
                <a:gd name="T28" fmla="*/ 3192 w 3485"/>
                <a:gd name="T29" fmla="*/ 1828 h 3056"/>
                <a:gd name="T30" fmla="*/ 2960 w 3485"/>
                <a:gd name="T31" fmla="*/ 1370 h 3056"/>
                <a:gd name="T32" fmla="*/ 2879 w 3485"/>
                <a:gd name="T33" fmla="*/ 1465 h 3056"/>
                <a:gd name="T34" fmla="*/ 2614 w 3485"/>
                <a:gd name="T35" fmla="*/ 1331 h 3056"/>
                <a:gd name="T36" fmla="*/ 2443 w 3485"/>
                <a:gd name="T37" fmla="*/ 1377 h 3056"/>
                <a:gd name="T38" fmla="*/ 2202 w 3485"/>
                <a:gd name="T39" fmla="*/ 1305 h 3056"/>
                <a:gd name="T40" fmla="*/ 2040 w 3485"/>
                <a:gd name="T41" fmla="*/ 1273 h 3056"/>
                <a:gd name="T42" fmla="*/ 2098 w 3485"/>
                <a:gd name="T43" fmla="*/ 1704 h 3056"/>
                <a:gd name="T44" fmla="*/ 1574 w 3485"/>
                <a:gd name="T45" fmla="*/ 784 h 3056"/>
                <a:gd name="T46" fmla="*/ 714 w 3485"/>
                <a:gd name="T47" fmla="*/ 334 h 3056"/>
                <a:gd name="T48" fmla="*/ 556 w 3485"/>
                <a:gd name="T49" fmla="*/ 518 h 3056"/>
                <a:gd name="T50" fmla="*/ 606 w 3485"/>
                <a:gd name="T51" fmla="*/ 762 h 3056"/>
                <a:gd name="T52" fmla="*/ 875 w 3485"/>
                <a:gd name="T53" fmla="*/ 1307 h 3056"/>
                <a:gd name="T54" fmla="*/ 699 w 3485"/>
                <a:gd name="T55" fmla="*/ 1180 h 3056"/>
                <a:gd name="T56" fmla="*/ 547 w 3485"/>
                <a:gd name="T57" fmla="*/ 1210 h 3056"/>
                <a:gd name="T58" fmla="*/ 735 w 3485"/>
                <a:gd name="T59" fmla="*/ 1388 h 3056"/>
                <a:gd name="T60" fmla="*/ 1011 w 3485"/>
                <a:gd name="T61" fmla="*/ 1411 h 3056"/>
                <a:gd name="T62" fmla="*/ 1263 w 3485"/>
                <a:gd name="T63" fmla="*/ 1253 h 3056"/>
                <a:gd name="T64" fmla="*/ 1284 w 3485"/>
                <a:gd name="T65" fmla="*/ 977 h 3056"/>
                <a:gd name="T66" fmla="*/ 1090 w 3485"/>
                <a:gd name="T67" fmla="*/ 815 h 3056"/>
                <a:gd name="T68" fmla="*/ 1024 w 3485"/>
                <a:gd name="T69" fmla="*/ 428 h 3056"/>
                <a:gd name="T70" fmla="*/ 1276 w 3485"/>
                <a:gd name="T71" fmla="*/ 560 h 3056"/>
                <a:gd name="T72" fmla="*/ 1129 w 3485"/>
                <a:gd name="T73" fmla="*/ 343 h 3056"/>
                <a:gd name="T74" fmla="*/ 362 w 3485"/>
                <a:gd name="T75" fmla="*/ 0 h 3056"/>
                <a:gd name="T76" fmla="*/ 1722 w 3485"/>
                <a:gd name="T77" fmla="*/ 96 h 3056"/>
                <a:gd name="T78" fmla="*/ 1829 w 3485"/>
                <a:gd name="T79" fmla="*/ 972 h 3056"/>
                <a:gd name="T80" fmla="*/ 1958 w 3485"/>
                <a:gd name="T81" fmla="*/ 1166 h 3056"/>
                <a:gd name="T82" fmla="*/ 2204 w 3485"/>
                <a:gd name="T83" fmla="*/ 1133 h 3056"/>
                <a:gd name="T84" fmla="*/ 2343 w 3485"/>
                <a:gd name="T85" fmla="*/ 1268 h 3056"/>
                <a:gd name="T86" fmla="*/ 2364 w 3485"/>
                <a:gd name="T87" fmla="*/ 1263 h 3056"/>
                <a:gd name="T88" fmla="*/ 2589 w 3485"/>
                <a:gd name="T89" fmla="*/ 1191 h 3056"/>
                <a:gd name="T90" fmla="*/ 2786 w 3485"/>
                <a:gd name="T91" fmla="*/ 1327 h 3056"/>
                <a:gd name="T92" fmla="*/ 2954 w 3485"/>
                <a:gd name="T93" fmla="*/ 1237 h 3056"/>
                <a:gd name="T94" fmla="*/ 3168 w 3485"/>
                <a:gd name="T95" fmla="*/ 1324 h 3056"/>
                <a:gd name="T96" fmla="*/ 3360 w 3485"/>
                <a:gd name="T97" fmla="*/ 1861 h 3056"/>
                <a:gd name="T98" fmla="*/ 3449 w 3485"/>
                <a:gd name="T99" fmla="*/ 2156 h 3056"/>
                <a:gd name="T100" fmla="*/ 3484 w 3485"/>
                <a:gd name="T101" fmla="*/ 2418 h 3056"/>
                <a:gd name="T102" fmla="*/ 3356 w 3485"/>
                <a:gd name="T103" fmla="*/ 2736 h 3056"/>
                <a:gd name="T104" fmla="*/ 3062 w 3485"/>
                <a:gd name="T105" fmla="*/ 2943 h 3056"/>
                <a:gd name="T106" fmla="*/ 2370 w 3485"/>
                <a:gd name="T107" fmla="*/ 3023 h 3056"/>
                <a:gd name="T108" fmla="*/ 1563 w 3485"/>
                <a:gd name="T109" fmla="*/ 2572 h 3056"/>
                <a:gd name="T110" fmla="*/ 1474 w 3485"/>
                <a:gd name="T111" fmla="*/ 2412 h 3056"/>
                <a:gd name="T112" fmla="*/ 1494 w 3485"/>
                <a:gd name="T113" fmla="*/ 2247 h 3056"/>
                <a:gd name="T114" fmla="*/ 1560 w 3485"/>
                <a:gd name="T115" fmla="*/ 1968 h 3056"/>
                <a:gd name="T116" fmla="*/ 1568 w 3485"/>
                <a:gd name="T117" fmla="*/ 1827 h 3056"/>
                <a:gd name="T118" fmla="*/ 266 w 3485"/>
                <a:gd name="T119" fmla="*/ 1769 h 3056"/>
                <a:gd name="T120" fmla="*/ 29 w 3485"/>
                <a:gd name="T121" fmla="*/ 1583 h 3056"/>
                <a:gd name="T122" fmla="*/ 29 w 3485"/>
                <a:gd name="T123" fmla="*/ 198 h 3056"/>
                <a:gd name="T124" fmla="*/ 266 w 3485"/>
                <a:gd name="T125" fmla="*/ 12 h 3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5" h="3056">
                  <a:moveTo>
                    <a:pt x="1553" y="782"/>
                  </a:moveTo>
                  <a:lnTo>
                    <a:pt x="1532" y="785"/>
                  </a:lnTo>
                  <a:lnTo>
                    <a:pt x="1468" y="802"/>
                  </a:lnTo>
                  <a:lnTo>
                    <a:pt x="1449" y="810"/>
                  </a:lnTo>
                  <a:lnTo>
                    <a:pt x="1433" y="822"/>
                  </a:lnTo>
                  <a:lnTo>
                    <a:pt x="1422" y="836"/>
                  </a:lnTo>
                  <a:lnTo>
                    <a:pt x="1414" y="854"/>
                  </a:lnTo>
                  <a:lnTo>
                    <a:pt x="1412" y="872"/>
                  </a:lnTo>
                  <a:lnTo>
                    <a:pt x="1414" y="890"/>
                  </a:lnTo>
                  <a:lnTo>
                    <a:pt x="1732" y="1863"/>
                  </a:lnTo>
                  <a:lnTo>
                    <a:pt x="1739" y="1889"/>
                  </a:lnTo>
                  <a:lnTo>
                    <a:pt x="1728" y="1910"/>
                  </a:lnTo>
                  <a:lnTo>
                    <a:pt x="1724" y="1920"/>
                  </a:lnTo>
                  <a:lnTo>
                    <a:pt x="1719" y="1937"/>
                  </a:lnTo>
                  <a:lnTo>
                    <a:pt x="1713" y="1958"/>
                  </a:lnTo>
                  <a:lnTo>
                    <a:pt x="1706" y="1983"/>
                  </a:lnTo>
                  <a:lnTo>
                    <a:pt x="1698" y="2013"/>
                  </a:lnTo>
                  <a:lnTo>
                    <a:pt x="1689" y="2046"/>
                  </a:lnTo>
                  <a:lnTo>
                    <a:pt x="1681" y="2083"/>
                  </a:lnTo>
                  <a:lnTo>
                    <a:pt x="1671" y="2122"/>
                  </a:lnTo>
                  <a:lnTo>
                    <a:pt x="1662" y="2162"/>
                  </a:lnTo>
                  <a:lnTo>
                    <a:pt x="1652" y="2204"/>
                  </a:lnTo>
                  <a:lnTo>
                    <a:pt x="1643" y="2247"/>
                  </a:lnTo>
                  <a:lnTo>
                    <a:pt x="1633" y="2290"/>
                  </a:lnTo>
                  <a:lnTo>
                    <a:pt x="1623" y="2333"/>
                  </a:lnTo>
                  <a:lnTo>
                    <a:pt x="1613" y="2375"/>
                  </a:lnTo>
                  <a:lnTo>
                    <a:pt x="1616" y="2386"/>
                  </a:lnTo>
                  <a:lnTo>
                    <a:pt x="1619" y="2401"/>
                  </a:lnTo>
                  <a:lnTo>
                    <a:pt x="1625" y="2417"/>
                  </a:lnTo>
                  <a:lnTo>
                    <a:pt x="1633" y="2436"/>
                  </a:lnTo>
                  <a:lnTo>
                    <a:pt x="1644" y="2454"/>
                  </a:lnTo>
                  <a:lnTo>
                    <a:pt x="1657" y="2470"/>
                  </a:lnTo>
                  <a:lnTo>
                    <a:pt x="1674" y="2483"/>
                  </a:lnTo>
                  <a:lnTo>
                    <a:pt x="1677" y="2485"/>
                  </a:lnTo>
                  <a:lnTo>
                    <a:pt x="1685" y="2489"/>
                  </a:lnTo>
                  <a:lnTo>
                    <a:pt x="1696" y="2496"/>
                  </a:lnTo>
                  <a:lnTo>
                    <a:pt x="1712" y="2506"/>
                  </a:lnTo>
                  <a:lnTo>
                    <a:pt x="1732" y="2517"/>
                  </a:lnTo>
                  <a:lnTo>
                    <a:pt x="1755" y="2530"/>
                  </a:lnTo>
                  <a:lnTo>
                    <a:pt x="1781" y="2545"/>
                  </a:lnTo>
                  <a:lnTo>
                    <a:pt x="1809" y="2562"/>
                  </a:lnTo>
                  <a:lnTo>
                    <a:pt x="1840" y="2579"/>
                  </a:lnTo>
                  <a:lnTo>
                    <a:pt x="1872" y="2597"/>
                  </a:lnTo>
                  <a:lnTo>
                    <a:pt x="1906" y="2616"/>
                  </a:lnTo>
                  <a:lnTo>
                    <a:pt x="1940" y="2637"/>
                  </a:lnTo>
                  <a:lnTo>
                    <a:pt x="1976" y="2657"/>
                  </a:lnTo>
                  <a:lnTo>
                    <a:pt x="2011" y="2677"/>
                  </a:lnTo>
                  <a:lnTo>
                    <a:pt x="2046" y="2698"/>
                  </a:lnTo>
                  <a:lnTo>
                    <a:pt x="2080" y="2717"/>
                  </a:lnTo>
                  <a:lnTo>
                    <a:pt x="2114" y="2736"/>
                  </a:lnTo>
                  <a:lnTo>
                    <a:pt x="2146" y="2755"/>
                  </a:lnTo>
                  <a:lnTo>
                    <a:pt x="2176" y="2772"/>
                  </a:lnTo>
                  <a:lnTo>
                    <a:pt x="2205" y="2788"/>
                  </a:lnTo>
                  <a:lnTo>
                    <a:pt x="2231" y="2803"/>
                  </a:lnTo>
                  <a:lnTo>
                    <a:pt x="2253" y="2817"/>
                  </a:lnTo>
                  <a:lnTo>
                    <a:pt x="2273" y="2828"/>
                  </a:lnTo>
                  <a:lnTo>
                    <a:pt x="2289" y="2837"/>
                  </a:lnTo>
                  <a:lnTo>
                    <a:pt x="2301" y="2843"/>
                  </a:lnTo>
                  <a:lnTo>
                    <a:pt x="2308" y="2847"/>
                  </a:lnTo>
                  <a:lnTo>
                    <a:pt x="2310" y="2848"/>
                  </a:lnTo>
                  <a:lnTo>
                    <a:pt x="2312" y="2850"/>
                  </a:lnTo>
                  <a:lnTo>
                    <a:pt x="2318" y="2853"/>
                  </a:lnTo>
                  <a:lnTo>
                    <a:pt x="2326" y="2857"/>
                  </a:lnTo>
                  <a:lnTo>
                    <a:pt x="2336" y="2862"/>
                  </a:lnTo>
                  <a:lnTo>
                    <a:pt x="2367" y="2878"/>
                  </a:lnTo>
                  <a:lnTo>
                    <a:pt x="2401" y="2892"/>
                  </a:lnTo>
                  <a:lnTo>
                    <a:pt x="2438" y="2905"/>
                  </a:lnTo>
                  <a:lnTo>
                    <a:pt x="2477" y="2915"/>
                  </a:lnTo>
                  <a:lnTo>
                    <a:pt x="2517" y="2922"/>
                  </a:lnTo>
                  <a:lnTo>
                    <a:pt x="2558" y="2925"/>
                  </a:lnTo>
                  <a:lnTo>
                    <a:pt x="2600" y="2924"/>
                  </a:lnTo>
                  <a:lnTo>
                    <a:pt x="2642" y="2916"/>
                  </a:lnTo>
                  <a:lnTo>
                    <a:pt x="3023" y="2817"/>
                  </a:lnTo>
                  <a:lnTo>
                    <a:pt x="3065" y="2802"/>
                  </a:lnTo>
                  <a:lnTo>
                    <a:pt x="3105" y="2782"/>
                  </a:lnTo>
                  <a:lnTo>
                    <a:pt x="3143" y="2757"/>
                  </a:lnTo>
                  <a:lnTo>
                    <a:pt x="3178" y="2728"/>
                  </a:lnTo>
                  <a:lnTo>
                    <a:pt x="3211" y="2695"/>
                  </a:lnTo>
                  <a:lnTo>
                    <a:pt x="3240" y="2659"/>
                  </a:lnTo>
                  <a:lnTo>
                    <a:pt x="3265" y="2620"/>
                  </a:lnTo>
                  <a:lnTo>
                    <a:pt x="3288" y="2581"/>
                  </a:lnTo>
                  <a:lnTo>
                    <a:pt x="3306" y="2540"/>
                  </a:lnTo>
                  <a:lnTo>
                    <a:pt x="3321" y="2499"/>
                  </a:lnTo>
                  <a:lnTo>
                    <a:pt x="3331" y="2457"/>
                  </a:lnTo>
                  <a:lnTo>
                    <a:pt x="3338" y="2415"/>
                  </a:lnTo>
                  <a:lnTo>
                    <a:pt x="3339" y="2376"/>
                  </a:lnTo>
                  <a:lnTo>
                    <a:pt x="3338" y="2347"/>
                  </a:lnTo>
                  <a:lnTo>
                    <a:pt x="3333" y="2316"/>
                  </a:lnTo>
                  <a:lnTo>
                    <a:pt x="3329" y="2282"/>
                  </a:lnTo>
                  <a:lnTo>
                    <a:pt x="3321" y="2247"/>
                  </a:lnTo>
                  <a:lnTo>
                    <a:pt x="3313" y="2210"/>
                  </a:lnTo>
                  <a:lnTo>
                    <a:pt x="3304" y="2171"/>
                  </a:lnTo>
                  <a:lnTo>
                    <a:pt x="3294" y="2134"/>
                  </a:lnTo>
                  <a:lnTo>
                    <a:pt x="3282" y="2095"/>
                  </a:lnTo>
                  <a:lnTo>
                    <a:pt x="3271" y="2058"/>
                  </a:lnTo>
                  <a:lnTo>
                    <a:pt x="3260" y="2022"/>
                  </a:lnTo>
                  <a:lnTo>
                    <a:pt x="3248" y="1987"/>
                  </a:lnTo>
                  <a:lnTo>
                    <a:pt x="3238" y="1954"/>
                  </a:lnTo>
                  <a:lnTo>
                    <a:pt x="3228" y="1924"/>
                  </a:lnTo>
                  <a:lnTo>
                    <a:pt x="3218" y="1897"/>
                  </a:lnTo>
                  <a:lnTo>
                    <a:pt x="3210" y="1874"/>
                  </a:lnTo>
                  <a:lnTo>
                    <a:pt x="3203" y="1855"/>
                  </a:lnTo>
                  <a:lnTo>
                    <a:pt x="3197" y="1840"/>
                  </a:lnTo>
                  <a:lnTo>
                    <a:pt x="3193" y="1831"/>
                  </a:lnTo>
                  <a:lnTo>
                    <a:pt x="3192" y="1828"/>
                  </a:lnTo>
                  <a:lnTo>
                    <a:pt x="3058" y="1418"/>
                  </a:lnTo>
                  <a:lnTo>
                    <a:pt x="3050" y="1401"/>
                  </a:lnTo>
                  <a:lnTo>
                    <a:pt x="3036" y="1387"/>
                  </a:lnTo>
                  <a:lnTo>
                    <a:pt x="3019" y="1376"/>
                  </a:lnTo>
                  <a:lnTo>
                    <a:pt x="3000" y="1370"/>
                  </a:lnTo>
                  <a:lnTo>
                    <a:pt x="2981" y="1367"/>
                  </a:lnTo>
                  <a:lnTo>
                    <a:pt x="2960" y="1370"/>
                  </a:lnTo>
                  <a:lnTo>
                    <a:pt x="2932" y="1378"/>
                  </a:lnTo>
                  <a:lnTo>
                    <a:pt x="2913" y="1385"/>
                  </a:lnTo>
                  <a:lnTo>
                    <a:pt x="2897" y="1396"/>
                  </a:lnTo>
                  <a:lnTo>
                    <a:pt x="2885" y="1411"/>
                  </a:lnTo>
                  <a:lnTo>
                    <a:pt x="2878" y="1429"/>
                  </a:lnTo>
                  <a:lnTo>
                    <a:pt x="2875" y="1447"/>
                  </a:lnTo>
                  <a:lnTo>
                    <a:pt x="2879" y="1465"/>
                  </a:lnTo>
                  <a:lnTo>
                    <a:pt x="2913" y="1570"/>
                  </a:lnTo>
                  <a:lnTo>
                    <a:pt x="2936" y="1645"/>
                  </a:lnTo>
                  <a:lnTo>
                    <a:pt x="2747" y="1664"/>
                  </a:lnTo>
                  <a:lnTo>
                    <a:pt x="2652" y="1374"/>
                  </a:lnTo>
                  <a:lnTo>
                    <a:pt x="2643" y="1356"/>
                  </a:lnTo>
                  <a:lnTo>
                    <a:pt x="2631" y="1342"/>
                  </a:lnTo>
                  <a:lnTo>
                    <a:pt x="2614" y="1331"/>
                  </a:lnTo>
                  <a:lnTo>
                    <a:pt x="2596" y="1325"/>
                  </a:lnTo>
                  <a:lnTo>
                    <a:pt x="2575" y="1323"/>
                  </a:lnTo>
                  <a:lnTo>
                    <a:pt x="2554" y="1325"/>
                  </a:lnTo>
                  <a:lnTo>
                    <a:pt x="2490" y="1342"/>
                  </a:lnTo>
                  <a:lnTo>
                    <a:pt x="2471" y="1350"/>
                  </a:lnTo>
                  <a:lnTo>
                    <a:pt x="2455" y="1362"/>
                  </a:lnTo>
                  <a:lnTo>
                    <a:pt x="2443" y="1377"/>
                  </a:lnTo>
                  <a:lnTo>
                    <a:pt x="2435" y="1394"/>
                  </a:lnTo>
                  <a:lnTo>
                    <a:pt x="2432" y="1412"/>
                  </a:lnTo>
                  <a:lnTo>
                    <a:pt x="2436" y="1431"/>
                  </a:lnTo>
                  <a:lnTo>
                    <a:pt x="2499" y="1624"/>
                  </a:lnTo>
                  <a:lnTo>
                    <a:pt x="2523" y="1694"/>
                  </a:lnTo>
                  <a:lnTo>
                    <a:pt x="2340" y="1722"/>
                  </a:lnTo>
                  <a:lnTo>
                    <a:pt x="2202" y="1305"/>
                  </a:lnTo>
                  <a:lnTo>
                    <a:pt x="2193" y="1286"/>
                  </a:lnTo>
                  <a:lnTo>
                    <a:pt x="2181" y="1272"/>
                  </a:lnTo>
                  <a:lnTo>
                    <a:pt x="2164" y="1262"/>
                  </a:lnTo>
                  <a:lnTo>
                    <a:pt x="2146" y="1255"/>
                  </a:lnTo>
                  <a:lnTo>
                    <a:pt x="2125" y="1253"/>
                  </a:lnTo>
                  <a:lnTo>
                    <a:pt x="2104" y="1256"/>
                  </a:lnTo>
                  <a:lnTo>
                    <a:pt x="2040" y="1273"/>
                  </a:lnTo>
                  <a:lnTo>
                    <a:pt x="2021" y="1280"/>
                  </a:lnTo>
                  <a:lnTo>
                    <a:pt x="2005" y="1292"/>
                  </a:lnTo>
                  <a:lnTo>
                    <a:pt x="1993" y="1307"/>
                  </a:lnTo>
                  <a:lnTo>
                    <a:pt x="1985" y="1324"/>
                  </a:lnTo>
                  <a:lnTo>
                    <a:pt x="1983" y="1342"/>
                  </a:lnTo>
                  <a:lnTo>
                    <a:pt x="1986" y="1361"/>
                  </a:lnTo>
                  <a:lnTo>
                    <a:pt x="2098" y="1704"/>
                  </a:lnTo>
                  <a:lnTo>
                    <a:pt x="2116" y="1765"/>
                  </a:lnTo>
                  <a:lnTo>
                    <a:pt x="1951" y="1817"/>
                  </a:lnTo>
                  <a:lnTo>
                    <a:pt x="1630" y="834"/>
                  </a:lnTo>
                  <a:lnTo>
                    <a:pt x="1621" y="817"/>
                  </a:lnTo>
                  <a:lnTo>
                    <a:pt x="1609" y="802"/>
                  </a:lnTo>
                  <a:lnTo>
                    <a:pt x="1592" y="792"/>
                  </a:lnTo>
                  <a:lnTo>
                    <a:pt x="1574" y="784"/>
                  </a:lnTo>
                  <a:lnTo>
                    <a:pt x="1553" y="782"/>
                  </a:lnTo>
                  <a:close/>
                  <a:moveTo>
                    <a:pt x="875" y="234"/>
                  </a:moveTo>
                  <a:lnTo>
                    <a:pt x="875" y="297"/>
                  </a:lnTo>
                  <a:lnTo>
                    <a:pt x="828" y="302"/>
                  </a:lnTo>
                  <a:lnTo>
                    <a:pt x="786" y="310"/>
                  </a:lnTo>
                  <a:lnTo>
                    <a:pt x="748" y="321"/>
                  </a:lnTo>
                  <a:lnTo>
                    <a:pt x="714" y="334"/>
                  </a:lnTo>
                  <a:lnTo>
                    <a:pt x="683" y="350"/>
                  </a:lnTo>
                  <a:lnTo>
                    <a:pt x="657" y="368"/>
                  </a:lnTo>
                  <a:lnTo>
                    <a:pt x="628" y="393"/>
                  </a:lnTo>
                  <a:lnTo>
                    <a:pt x="604" y="422"/>
                  </a:lnTo>
                  <a:lnTo>
                    <a:pt x="583" y="451"/>
                  </a:lnTo>
                  <a:lnTo>
                    <a:pt x="568" y="484"/>
                  </a:lnTo>
                  <a:lnTo>
                    <a:pt x="556" y="518"/>
                  </a:lnTo>
                  <a:lnTo>
                    <a:pt x="549" y="555"/>
                  </a:lnTo>
                  <a:lnTo>
                    <a:pt x="547" y="593"/>
                  </a:lnTo>
                  <a:lnTo>
                    <a:pt x="549" y="631"/>
                  </a:lnTo>
                  <a:lnTo>
                    <a:pt x="557" y="667"/>
                  </a:lnTo>
                  <a:lnTo>
                    <a:pt x="569" y="701"/>
                  </a:lnTo>
                  <a:lnTo>
                    <a:pt x="586" y="733"/>
                  </a:lnTo>
                  <a:lnTo>
                    <a:pt x="606" y="762"/>
                  </a:lnTo>
                  <a:lnTo>
                    <a:pt x="631" y="787"/>
                  </a:lnTo>
                  <a:lnTo>
                    <a:pt x="659" y="810"/>
                  </a:lnTo>
                  <a:lnTo>
                    <a:pt x="692" y="829"/>
                  </a:lnTo>
                  <a:lnTo>
                    <a:pt x="754" y="858"/>
                  </a:lnTo>
                  <a:lnTo>
                    <a:pt x="815" y="880"/>
                  </a:lnTo>
                  <a:lnTo>
                    <a:pt x="875" y="896"/>
                  </a:lnTo>
                  <a:lnTo>
                    <a:pt x="875" y="1307"/>
                  </a:lnTo>
                  <a:lnTo>
                    <a:pt x="842" y="1301"/>
                  </a:lnTo>
                  <a:lnTo>
                    <a:pt x="811" y="1290"/>
                  </a:lnTo>
                  <a:lnTo>
                    <a:pt x="782" y="1274"/>
                  </a:lnTo>
                  <a:lnTo>
                    <a:pt x="754" y="1254"/>
                  </a:lnTo>
                  <a:lnTo>
                    <a:pt x="728" y="1228"/>
                  </a:lnTo>
                  <a:lnTo>
                    <a:pt x="713" y="1206"/>
                  </a:lnTo>
                  <a:lnTo>
                    <a:pt x="699" y="1180"/>
                  </a:lnTo>
                  <a:lnTo>
                    <a:pt x="688" y="1149"/>
                  </a:lnTo>
                  <a:lnTo>
                    <a:pt x="677" y="1114"/>
                  </a:lnTo>
                  <a:lnTo>
                    <a:pt x="669" y="1074"/>
                  </a:lnTo>
                  <a:lnTo>
                    <a:pt x="523" y="1099"/>
                  </a:lnTo>
                  <a:lnTo>
                    <a:pt x="528" y="1139"/>
                  </a:lnTo>
                  <a:lnTo>
                    <a:pt x="536" y="1176"/>
                  </a:lnTo>
                  <a:lnTo>
                    <a:pt x="547" y="1210"/>
                  </a:lnTo>
                  <a:lnTo>
                    <a:pt x="562" y="1242"/>
                  </a:lnTo>
                  <a:lnTo>
                    <a:pt x="580" y="1271"/>
                  </a:lnTo>
                  <a:lnTo>
                    <a:pt x="606" y="1304"/>
                  </a:lnTo>
                  <a:lnTo>
                    <a:pt x="634" y="1332"/>
                  </a:lnTo>
                  <a:lnTo>
                    <a:pt x="665" y="1354"/>
                  </a:lnTo>
                  <a:lnTo>
                    <a:pt x="698" y="1373"/>
                  </a:lnTo>
                  <a:lnTo>
                    <a:pt x="735" y="1388"/>
                  </a:lnTo>
                  <a:lnTo>
                    <a:pt x="777" y="1400"/>
                  </a:lnTo>
                  <a:lnTo>
                    <a:pt x="824" y="1409"/>
                  </a:lnTo>
                  <a:lnTo>
                    <a:pt x="876" y="1416"/>
                  </a:lnTo>
                  <a:lnTo>
                    <a:pt x="876" y="1547"/>
                  </a:lnTo>
                  <a:lnTo>
                    <a:pt x="962" y="1547"/>
                  </a:lnTo>
                  <a:lnTo>
                    <a:pt x="962" y="1415"/>
                  </a:lnTo>
                  <a:lnTo>
                    <a:pt x="1011" y="1411"/>
                  </a:lnTo>
                  <a:lnTo>
                    <a:pt x="1057" y="1402"/>
                  </a:lnTo>
                  <a:lnTo>
                    <a:pt x="1100" y="1388"/>
                  </a:lnTo>
                  <a:lnTo>
                    <a:pt x="1140" y="1370"/>
                  </a:lnTo>
                  <a:lnTo>
                    <a:pt x="1176" y="1346"/>
                  </a:lnTo>
                  <a:lnTo>
                    <a:pt x="1210" y="1318"/>
                  </a:lnTo>
                  <a:lnTo>
                    <a:pt x="1239" y="1286"/>
                  </a:lnTo>
                  <a:lnTo>
                    <a:pt x="1263" y="1253"/>
                  </a:lnTo>
                  <a:lnTo>
                    <a:pt x="1282" y="1216"/>
                  </a:lnTo>
                  <a:lnTo>
                    <a:pt x="1296" y="1178"/>
                  </a:lnTo>
                  <a:lnTo>
                    <a:pt x="1304" y="1136"/>
                  </a:lnTo>
                  <a:lnTo>
                    <a:pt x="1306" y="1092"/>
                  </a:lnTo>
                  <a:lnTo>
                    <a:pt x="1304" y="1052"/>
                  </a:lnTo>
                  <a:lnTo>
                    <a:pt x="1296" y="1014"/>
                  </a:lnTo>
                  <a:lnTo>
                    <a:pt x="1284" y="977"/>
                  </a:lnTo>
                  <a:lnTo>
                    <a:pt x="1265" y="944"/>
                  </a:lnTo>
                  <a:lnTo>
                    <a:pt x="1244" y="913"/>
                  </a:lnTo>
                  <a:lnTo>
                    <a:pt x="1218" y="886"/>
                  </a:lnTo>
                  <a:lnTo>
                    <a:pt x="1186" y="862"/>
                  </a:lnTo>
                  <a:lnTo>
                    <a:pt x="1149" y="840"/>
                  </a:lnTo>
                  <a:lnTo>
                    <a:pt x="1107" y="821"/>
                  </a:lnTo>
                  <a:lnTo>
                    <a:pt x="1090" y="815"/>
                  </a:lnTo>
                  <a:lnTo>
                    <a:pt x="1066" y="808"/>
                  </a:lnTo>
                  <a:lnTo>
                    <a:pt x="1038" y="801"/>
                  </a:lnTo>
                  <a:lnTo>
                    <a:pt x="1003" y="792"/>
                  </a:lnTo>
                  <a:lnTo>
                    <a:pt x="962" y="781"/>
                  </a:lnTo>
                  <a:lnTo>
                    <a:pt x="962" y="407"/>
                  </a:lnTo>
                  <a:lnTo>
                    <a:pt x="995" y="416"/>
                  </a:lnTo>
                  <a:lnTo>
                    <a:pt x="1024" y="428"/>
                  </a:lnTo>
                  <a:lnTo>
                    <a:pt x="1050" y="443"/>
                  </a:lnTo>
                  <a:lnTo>
                    <a:pt x="1073" y="462"/>
                  </a:lnTo>
                  <a:lnTo>
                    <a:pt x="1091" y="485"/>
                  </a:lnTo>
                  <a:lnTo>
                    <a:pt x="1107" y="512"/>
                  </a:lnTo>
                  <a:lnTo>
                    <a:pt x="1118" y="544"/>
                  </a:lnTo>
                  <a:lnTo>
                    <a:pt x="1126" y="580"/>
                  </a:lnTo>
                  <a:lnTo>
                    <a:pt x="1276" y="560"/>
                  </a:lnTo>
                  <a:lnTo>
                    <a:pt x="1268" y="519"/>
                  </a:lnTo>
                  <a:lnTo>
                    <a:pt x="1255" y="483"/>
                  </a:lnTo>
                  <a:lnTo>
                    <a:pt x="1238" y="448"/>
                  </a:lnTo>
                  <a:lnTo>
                    <a:pt x="1217" y="417"/>
                  </a:lnTo>
                  <a:lnTo>
                    <a:pt x="1191" y="389"/>
                  </a:lnTo>
                  <a:lnTo>
                    <a:pt x="1161" y="364"/>
                  </a:lnTo>
                  <a:lnTo>
                    <a:pt x="1129" y="343"/>
                  </a:lnTo>
                  <a:lnTo>
                    <a:pt x="1094" y="326"/>
                  </a:lnTo>
                  <a:lnTo>
                    <a:pt x="1054" y="312"/>
                  </a:lnTo>
                  <a:lnTo>
                    <a:pt x="1009" y="303"/>
                  </a:lnTo>
                  <a:lnTo>
                    <a:pt x="961" y="297"/>
                  </a:lnTo>
                  <a:lnTo>
                    <a:pt x="961" y="234"/>
                  </a:lnTo>
                  <a:lnTo>
                    <a:pt x="875" y="234"/>
                  </a:lnTo>
                  <a:close/>
                  <a:moveTo>
                    <a:pt x="362" y="0"/>
                  </a:moveTo>
                  <a:lnTo>
                    <a:pt x="1467" y="0"/>
                  </a:lnTo>
                  <a:lnTo>
                    <a:pt x="1516" y="3"/>
                  </a:lnTo>
                  <a:lnTo>
                    <a:pt x="1563" y="12"/>
                  </a:lnTo>
                  <a:lnTo>
                    <a:pt x="1608" y="25"/>
                  </a:lnTo>
                  <a:lnTo>
                    <a:pt x="1650" y="45"/>
                  </a:lnTo>
                  <a:lnTo>
                    <a:pt x="1687" y="68"/>
                  </a:lnTo>
                  <a:lnTo>
                    <a:pt x="1722" y="96"/>
                  </a:lnTo>
                  <a:lnTo>
                    <a:pt x="1753" y="126"/>
                  </a:lnTo>
                  <a:lnTo>
                    <a:pt x="1779" y="161"/>
                  </a:lnTo>
                  <a:lnTo>
                    <a:pt x="1800" y="198"/>
                  </a:lnTo>
                  <a:lnTo>
                    <a:pt x="1815" y="238"/>
                  </a:lnTo>
                  <a:lnTo>
                    <a:pt x="1825" y="280"/>
                  </a:lnTo>
                  <a:lnTo>
                    <a:pt x="1829" y="324"/>
                  </a:lnTo>
                  <a:lnTo>
                    <a:pt x="1829" y="972"/>
                  </a:lnTo>
                  <a:lnTo>
                    <a:pt x="1847" y="1028"/>
                  </a:lnTo>
                  <a:lnTo>
                    <a:pt x="1866" y="1087"/>
                  </a:lnTo>
                  <a:lnTo>
                    <a:pt x="1886" y="1149"/>
                  </a:lnTo>
                  <a:lnTo>
                    <a:pt x="1907" y="1213"/>
                  </a:lnTo>
                  <a:lnTo>
                    <a:pt x="1924" y="1197"/>
                  </a:lnTo>
                  <a:lnTo>
                    <a:pt x="1940" y="1181"/>
                  </a:lnTo>
                  <a:lnTo>
                    <a:pt x="1958" y="1166"/>
                  </a:lnTo>
                  <a:lnTo>
                    <a:pt x="1977" y="1155"/>
                  </a:lnTo>
                  <a:lnTo>
                    <a:pt x="2000" y="1146"/>
                  </a:lnTo>
                  <a:lnTo>
                    <a:pt x="2063" y="1130"/>
                  </a:lnTo>
                  <a:lnTo>
                    <a:pt x="2098" y="1123"/>
                  </a:lnTo>
                  <a:lnTo>
                    <a:pt x="2134" y="1122"/>
                  </a:lnTo>
                  <a:lnTo>
                    <a:pt x="2170" y="1125"/>
                  </a:lnTo>
                  <a:lnTo>
                    <a:pt x="2204" y="1133"/>
                  </a:lnTo>
                  <a:lnTo>
                    <a:pt x="2234" y="1146"/>
                  </a:lnTo>
                  <a:lnTo>
                    <a:pt x="2264" y="1163"/>
                  </a:lnTo>
                  <a:lnTo>
                    <a:pt x="2290" y="1184"/>
                  </a:lnTo>
                  <a:lnTo>
                    <a:pt x="2312" y="1208"/>
                  </a:lnTo>
                  <a:lnTo>
                    <a:pt x="2330" y="1237"/>
                  </a:lnTo>
                  <a:lnTo>
                    <a:pt x="2343" y="1267"/>
                  </a:lnTo>
                  <a:lnTo>
                    <a:pt x="2343" y="1268"/>
                  </a:lnTo>
                  <a:lnTo>
                    <a:pt x="2344" y="1269"/>
                  </a:lnTo>
                  <a:lnTo>
                    <a:pt x="2344" y="1272"/>
                  </a:lnTo>
                  <a:lnTo>
                    <a:pt x="2345" y="1274"/>
                  </a:lnTo>
                  <a:lnTo>
                    <a:pt x="2346" y="1276"/>
                  </a:lnTo>
                  <a:lnTo>
                    <a:pt x="2347" y="1278"/>
                  </a:lnTo>
                  <a:lnTo>
                    <a:pt x="2347" y="1279"/>
                  </a:lnTo>
                  <a:lnTo>
                    <a:pt x="2364" y="1263"/>
                  </a:lnTo>
                  <a:lnTo>
                    <a:pt x="2383" y="1249"/>
                  </a:lnTo>
                  <a:lnTo>
                    <a:pt x="2403" y="1236"/>
                  </a:lnTo>
                  <a:lnTo>
                    <a:pt x="2425" y="1224"/>
                  </a:lnTo>
                  <a:lnTo>
                    <a:pt x="2449" y="1216"/>
                  </a:lnTo>
                  <a:lnTo>
                    <a:pt x="2513" y="1199"/>
                  </a:lnTo>
                  <a:lnTo>
                    <a:pt x="2551" y="1192"/>
                  </a:lnTo>
                  <a:lnTo>
                    <a:pt x="2589" y="1191"/>
                  </a:lnTo>
                  <a:lnTo>
                    <a:pt x="2625" y="1196"/>
                  </a:lnTo>
                  <a:lnTo>
                    <a:pt x="2660" y="1207"/>
                  </a:lnTo>
                  <a:lnTo>
                    <a:pt x="2693" y="1222"/>
                  </a:lnTo>
                  <a:lnTo>
                    <a:pt x="2723" y="1243"/>
                  </a:lnTo>
                  <a:lnTo>
                    <a:pt x="2747" y="1267"/>
                  </a:lnTo>
                  <a:lnTo>
                    <a:pt x="2769" y="1294"/>
                  </a:lnTo>
                  <a:lnTo>
                    <a:pt x="2786" y="1327"/>
                  </a:lnTo>
                  <a:lnTo>
                    <a:pt x="2803" y="1308"/>
                  </a:lnTo>
                  <a:lnTo>
                    <a:pt x="2822" y="1289"/>
                  </a:lnTo>
                  <a:lnTo>
                    <a:pt x="2843" y="1273"/>
                  </a:lnTo>
                  <a:lnTo>
                    <a:pt x="2865" y="1261"/>
                  </a:lnTo>
                  <a:lnTo>
                    <a:pt x="2891" y="1251"/>
                  </a:lnTo>
                  <a:lnTo>
                    <a:pt x="2919" y="1244"/>
                  </a:lnTo>
                  <a:lnTo>
                    <a:pt x="2954" y="1237"/>
                  </a:lnTo>
                  <a:lnTo>
                    <a:pt x="2988" y="1236"/>
                  </a:lnTo>
                  <a:lnTo>
                    <a:pt x="3023" y="1239"/>
                  </a:lnTo>
                  <a:lnTo>
                    <a:pt x="3057" y="1248"/>
                  </a:lnTo>
                  <a:lnTo>
                    <a:pt x="3090" y="1261"/>
                  </a:lnTo>
                  <a:lnTo>
                    <a:pt x="3120" y="1278"/>
                  </a:lnTo>
                  <a:lnTo>
                    <a:pt x="3146" y="1300"/>
                  </a:lnTo>
                  <a:lnTo>
                    <a:pt x="3168" y="1324"/>
                  </a:lnTo>
                  <a:lnTo>
                    <a:pt x="3186" y="1351"/>
                  </a:lnTo>
                  <a:lnTo>
                    <a:pt x="3198" y="1381"/>
                  </a:lnTo>
                  <a:lnTo>
                    <a:pt x="3331" y="1788"/>
                  </a:lnTo>
                  <a:lnTo>
                    <a:pt x="3325" y="1780"/>
                  </a:lnTo>
                  <a:lnTo>
                    <a:pt x="3337" y="1803"/>
                  </a:lnTo>
                  <a:lnTo>
                    <a:pt x="3348" y="1829"/>
                  </a:lnTo>
                  <a:lnTo>
                    <a:pt x="3360" y="1861"/>
                  </a:lnTo>
                  <a:lnTo>
                    <a:pt x="3374" y="1897"/>
                  </a:lnTo>
                  <a:lnTo>
                    <a:pt x="3386" y="1937"/>
                  </a:lnTo>
                  <a:lnTo>
                    <a:pt x="3400" y="1978"/>
                  </a:lnTo>
                  <a:lnTo>
                    <a:pt x="3413" y="2022"/>
                  </a:lnTo>
                  <a:lnTo>
                    <a:pt x="3426" y="2067"/>
                  </a:lnTo>
                  <a:lnTo>
                    <a:pt x="3437" y="2111"/>
                  </a:lnTo>
                  <a:lnTo>
                    <a:pt x="3449" y="2156"/>
                  </a:lnTo>
                  <a:lnTo>
                    <a:pt x="3459" y="2200"/>
                  </a:lnTo>
                  <a:lnTo>
                    <a:pt x="3467" y="2241"/>
                  </a:lnTo>
                  <a:lnTo>
                    <a:pt x="3475" y="2280"/>
                  </a:lnTo>
                  <a:lnTo>
                    <a:pt x="3480" y="2316"/>
                  </a:lnTo>
                  <a:lnTo>
                    <a:pt x="3484" y="2347"/>
                  </a:lnTo>
                  <a:lnTo>
                    <a:pt x="3485" y="2374"/>
                  </a:lnTo>
                  <a:lnTo>
                    <a:pt x="3484" y="2418"/>
                  </a:lnTo>
                  <a:lnTo>
                    <a:pt x="3478" y="2464"/>
                  </a:lnTo>
                  <a:lnTo>
                    <a:pt x="3467" y="2511"/>
                  </a:lnTo>
                  <a:lnTo>
                    <a:pt x="3453" y="2557"/>
                  </a:lnTo>
                  <a:lnTo>
                    <a:pt x="3434" y="2604"/>
                  </a:lnTo>
                  <a:lnTo>
                    <a:pt x="3413" y="2650"/>
                  </a:lnTo>
                  <a:lnTo>
                    <a:pt x="3386" y="2694"/>
                  </a:lnTo>
                  <a:lnTo>
                    <a:pt x="3356" y="2736"/>
                  </a:lnTo>
                  <a:lnTo>
                    <a:pt x="3323" y="2777"/>
                  </a:lnTo>
                  <a:lnTo>
                    <a:pt x="3287" y="2815"/>
                  </a:lnTo>
                  <a:lnTo>
                    <a:pt x="3248" y="2848"/>
                  </a:lnTo>
                  <a:lnTo>
                    <a:pt x="3205" y="2879"/>
                  </a:lnTo>
                  <a:lnTo>
                    <a:pt x="3160" y="2905"/>
                  </a:lnTo>
                  <a:lnTo>
                    <a:pt x="3112" y="2926"/>
                  </a:lnTo>
                  <a:lnTo>
                    <a:pt x="3062" y="2943"/>
                  </a:lnTo>
                  <a:lnTo>
                    <a:pt x="2683" y="3042"/>
                  </a:lnTo>
                  <a:lnTo>
                    <a:pt x="2634" y="3052"/>
                  </a:lnTo>
                  <a:lnTo>
                    <a:pt x="2584" y="3056"/>
                  </a:lnTo>
                  <a:lnTo>
                    <a:pt x="2532" y="3056"/>
                  </a:lnTo>
                  <a:lnTo>
                    <a:pt x="2480" y="3050"/>
                  </a:lnTo>
                  <a:lnTo>
                    <a:pt x="2426" y="3039"/>
                  </a:lnTo>
                  <a:lnTo>
                    <a:pt x="2370" y="3023"/>
                  </a:lnTo>
                  <a:lnTo>
                    <a:pt x="2315" y="3001"/>
                  </a:lnTo>
                  <a:lnTo>
                    <a:pt x="2258" y="2975"/>
                  </a:lnTo>
                  <a:lnTo>
                    <a:pt x="2255" y="2973"/>
                  </a:lnTo>
                  <a:lnTo>
                    <a:pt x="2247" y="2969"/>
                  </a:lnTo>
                  <a:lnTo>
                    <a:pt x="2234" y="2962"/>
                  </a:lnTo>
                  <a:lnTo>
                    <a:pt x="1591" y="2591"/>
                  </a:lnTo>
                  <a:lnTo>
                    <a:pt x="1563" y="2572"/>
                  </a:lnTo>
                  <a:lnTo>
                    <a:pt x="1541" y="2550"/>
                  </a:lnTo>
                  <a:lnTo>
                    <a:pt x="1523" y="2527"/>
                  </a:lnTo>
                  <a:lnTo>
                    <a:pt x="1507" y="2503"/>
                  </a:lnTo>
                  <a:lnTo>
                    <a:pt x="1494" y="2478"/>
                  </a:lnTo>
                  <a:lnTo>
                    <a:pt x="1485" y="2455"/>
                  </a:lnTo>
                  <a:lnTo>
                    <a:pt x="1478" y="2432"/>
                  </a:lnTo>
                  <a:lnTo>
                    <a:pt x="1474" y="2412"/>
                  </a:lnTo>
                  <a:lnTo>
                    <a:pt x="1471" y="2394"/>
                  </a:lnTo>
                  <a:lnTo>
                    <a:pt x="1469" y="2380"/>
                  </a:lnTo>
                  <a:lnTo>
                    <a:pt x="1468" y="2368"/>
                  </a:lnTo>
                  <a:lnTo>
                    <a:pt x="1473" y="2345"/>
                  </a:lnTo>
                  <a:lnTo>
                    <a:pt x="1480" y="2316"/>
                  </a:lnTo>
                  <a:lnTo>
                    <a:pt x="1486" y="2283"/>
                  </a:lnTo>
                  <a:lnTo>
                    <a:pt x="1494" y="2247"/>
                  </a:lnTo>
                  <a:lnTo>
                    <a:pt x="1503" y="2207"/>
                  </a:lnTo>
                  <a:lnTo>
                    <a:pt x="1512" y="2166"/>
                  </a:lnTo>
                  <a:lnTo>
                    <a:pt x="1522" y="2125"/>
                  </a:lnTo>
                  <a:lnTo>
                    <a:pt x="1532" y="2083"/>
                  </a:lnTo>
                  <a:lnTo>
                    <a:pt x="1542" y="2042"/>
                  </a:lnTo>
                  <a:lnTo>
                    <a:pt x="1551" y="2004"/>
                  </a:lnTo>
                  <a:lnTo>
                    <a:pt x="1560" y="1968"/>
                  </a:lnTo>
                  <a:lnTo>
                    <a:pt x="1569" y="1935"/>
                  </a:lnTo>
                  <a:lnTo>
                    <a:pt x="1578" y="1907"/>
                  </a:lnTo>
                  <a:lnTo>
                    <a:pt x="1586" y="1884"/>
                  </a:lnTo>
                  <a:lnTo>
                    <a:pt x="1584" y="1878"/>
                  </a:lnTo>
                  <a:lnTo>
                    <a:pt x="1580" y="1866"/>
                  </a:lnTo>
                  <a:lnTo>
                    <a:pt x="1575" y="1849"/>
                  </a:lnTo>
                  <a:lnTo>
                    <a:pt x="1568" y="1827"/>
                  </a:lnTo>
                  <a:lnTo>
                    <a:pt x="1559" y="1801"/>
                  </a:lnTo>
                  <a:lnTo>
                    <a:pt x="1550" y="1772"/>
                  </a:lnTo>
                  <a:lnTo>
                    <a:pt x="1509" y="1779"/>
                  </a:lnTo>
                  <a:lnTo>
                    <a:pt x="1467" y="1781"/>
                  </a:lnTo>
                  <a:lnTo>
                    <a:pt x="362" y="1781"/>
                  </a:lnTo>
                  <a:lnTo>
                    <a:pt x="313" y="1778"/>
                  </a:lnTo>
                  <a:lnTo>
                    <a:pt x="266" y="1769"/>
                  </a:lnTo>
                  <a:lnTo>
                    <a:pt x="222" y="1756"/>
                  </a:lnTo>
                  <a:lnTo>
                    <a:pt x="180" y="1736"/>
                  </a:lnTo>
                  <a:lnTo>
                    <a:pt x="141" y="1713"/>
                  </a:lnTo>
                  <a:lnTo>
                    <a:pt x="106" y="1686"/>
                  </a:lnTo>
                  <a:lnTo>
                    <a:pt x="76" y="1655"/>
                  </a:lnTo>
                  <a:lnTo>
                    <a:pt x="50" y="1621"/>
                  </a:lnTo>
                  <a:lnTo>
                    <a:pt x="29" y="1583"/>
                  </a:lnTo>
                  <a:lnTo>
                    <a:pt x="13" y="1543"/>
                  </a:lnTo>
                  <a:lnTo>
                    <a:pt x="3" y="1502"/>
                  </a:lnTo>
                  <a:lnTo>
                    <a:pt x="0" y="1457"/>
                  </a:lnTo>
                  <a:lnTo>
                    <a:pt x="0" y="324"/>
                  </a:lnTo>
                  <a:lnTo>
                    <a:pt x="3" y="280"/>
                  </a:lnTo>
                  <a:lnTo>
                    <a:pt x="13" y="238"/>
                  </a:lnTo>
                  <a:lnTo>
                    <a:pt x="29" y="198"/>
                  </a:lnTo>
                  <a:lnTo>
                    <a:pt x="50" y="161"/>
                  </a:lnTo>
                  <a:lnTo>
                    <a:pt x="76" y="126"/>
                  </a:lnTo>
                  <a:lnTo>
                    <a:pt x="106" y="96"/>
                  </a:lnTo>
                  <a:lnTo>
                    <a:pt x="141" y="68"/>
                  </a:lnTo>
                  <a:lnTo>
                    <a:pt x="180" y="45"/>
                  </a:lnTo>
                  <a:lnTo>
                    <a:pt x="222" y="25"/>
                  </a:lnTo>
                  <a:lnTo>
                    <a:pt x="266" y="12"/>
                  </a:lnTo>
                  <a:lnTo>
                    <a:pt x="313" y="3"/>
                  </a:lnTo>
                  <a:lnTo>
                    <a:pt x="362" y="0"/>
                  </a:lnTo>
                  <a:close/>
                </a:path>
              </a:pathLst>
            </a:custGeom>
            <a:solidFill>
              <a:schemeClr val="tx1">
                <a:lumMod val="85000"/>
                <a:lumOff val="1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9" name="Group 8"/>
          <p:cNvGrpSpPr/>
          <p:nvPr/>
        </p:nvGrpSpPr>
        <p:grpSpPr>
          <a:xfrm>
            <a:off x="4632574" y="131573"/>
            <a:ext cx="4428791" cy="1440637"/>
            <a:chOff x="4632574" y="131573"/>
            <a:chExt cx="4428791" cy="1440637"/>
          </a:xfrm>
        </p:grpSpPr>
        <p:sp>
          <p:nvSpPr>
            <p:cNvPr id="16" name="Rectangle 15"/>
            <p:cNvSpPr/>
            <p:nvPr/>
          </p:nvSpPr>
          <p:spPr>
            <a:xfrm>
              <a:off x="4632574" y="131573"/>
              <a:ext cx="825444" cy="14406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17" name="Rectangle 16"/>
            <p:cNvSpPr/>
            <p:nvPr/>
          </p:nvSpPr>
          <p:spPr>
            <a:xfrm>
              <a:off x="5461915" y="131573"/>
              <a:ext cx="3599450" cy="14406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25" name="Rectangle 24"/>
            <p:cNvSpPr/>
            <p:nvPr/>
          </p:nvSpPr>
          <p:spPr>
            <a:xfrm>
              <a:off x="5613124" y="150421"/>
              <a:ext cx="3411935" cy="1415772"/>
            </a:xfrm>
            <a:prstGeom prst="rect">
              <a:avLst/>
            </a:prstGeom>
          </p:spPr>
          <p:txBody>
            <a:bodyPr wrap="square">
              <a:spAutoFit/>
            </a:bodyPr>
            <a:lstStyle/>
            <a:p>
              <a:pPr defTabSz="685783"/>
              <a:r>
                <a:rPr lang="zh-TW" altLang="en-US" sz="1900" dirty="0" smtClean="0">
                  <a:solidFill>
                    <a:prstClr val="white"/>
                  </a:solidFill>
                  <a:latin typeface="Calibri"/>
                  <a:ea typeface="Heiti TC Light"/>
                  <a:cs typeface="Calibri"/>
                </a:rPr>
                <a:t>把你的日常消費成為投資本金建立屬於自己的購物年金</a:t>
              </a:r>
              <a:r>
                <a:rPr lang="en-US" sz="1600" dirty="0" smtClean="0">
                  <a:solidFill>
                    <a:prstClr val="white"/>
                  </a:solidFill>
                  <a:latin typeface="Calibri"/>
                  <a:ea typeface="Heiti TC Light"/>
                  <a:cs typeface="Calibri"/>
                </a:rPr>
                <a:t>Create </a:t>
              </a:r>
              <a:r>
                <a:rPr lang="en-US" sz="1600" dirty="0">
                  <a:solidFill>
                    <a:prstClr val="white"/>
                  </a:solidFill>
                  <a:latin typeface="Calibri"/>
                  <a:ea typeface="Heiti TC Light"/>
                  <a:cs typeface="Calibri"/>
                </a:rPr>
                <a:t>your “Fixed Sum” Payment using your current spending to create </a:t>
              </a:r>
              <a:r>
                <a:rPr lang="en-US" sz="1600" dirty="0" smtClean="0">
                  <a:solidFill>
                    <a:prstClr val="white"/>
                  </a:solidFill>
                  <a:latin typeface="Calibri"/>
                  <a:ea typeface="Heiti TC Light"/>
                  <a:cs typeface="Calibri"/>
                </a:rPr>
                <a:t>a residual </a:t>
              </a:r>
              <a:r>
                <a:rPr lang="en-US" sz="1600" dirty="0">
                  <a:solidFill>
                    <a:prstClr val="white"/>
                  </a:solidFill>
                  <a:latin typeface="Calibri"/>
                  <a:ea typeface="Heiti TC Light"/>
                  <a:cs typeface="Calibri"/>
                </a:rPr>
                <a:t>income for </a:t>
              </a:r>
              <a:r>
                <a:rPr lang="en-US" sz="1600" dirty="0" smtClean="0">
                  <a:solidFill>
                    <a:prstClr val="white"/>
                  </a:solidFill>
                  <a:latin typeface="Calibri"/>
                  <a:ea typeface="Heiti TC Light"/>
                  <a:cs typeface="Calibri"/>
                </a:rPr>
                <a:t>yourself</a:t>
              </a:r>
              <a:endParaRPr lang="en-US" sz="1600" dirty="0">
                <a:solidFill>
                  <a:prstClr val="white"/>
                </a:solidFill>
                <a:latin typeface="Calibri"/>
                <a:ea typeface="Heiti TC Light"/>
                <a:cs typeface="Calibri"/>
              </a:endParaRPr>
            </a:p>
          </p:txBody>
        </p:sp>
        <p:sp>
          <p:nvSpPr>
            <p:cNvPr id="28" name="Isosceles Triangle 27"/>
            <p:cNvSpPr/>
            <p:nvPr/>
          </p:nvSpPr>
          <p:spPr>
            <a:xfrm rot="5400000">
              <a:off x="5455678" y="795686"/>
              <a:ext cx="165538" cy="149353"/>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grpSp>
          <p:nvGrpSpPr>
            <p:cNvPr id="63" name="Group 33"/>
            <p:cNvGrpSpPr>
              <a:grpSpLocks noChangeAspect="1"/>
            </p:cNvGrpSpPr>
            <p:nvPr/>
          </p:nvGrpSpPr>
          <p:grpSpPr bwMode="auto">
            <a:xfrm>
              <a:off x="4761092" y="602144"/>
              <a:ext cx="560788" cy="384037"/>
              <a:chOff x="-1564" y="212"/>
              <a:chExt cx="523" cy="377"/>
            </a:xfrm>
            <a:solidFill>
              <a:schemeClr val="tx1">
                <a:lumMod val="85000"/>
                <a:lumOff val="15000"/>
              </a:schemeClr>
            </a:solidFill>
          </p:grpSpPr>
          <p:sp>
            <p:nvSpPr>
              <p:cNvPr id="66" name="Freeform 35"/>
              <p:cNvSpPr>
                <a:spLocks noEditPoints="1"/>
              </p:cNvSpPr>
              <p:nvPr/>
            </p:nvSpPr>
            <p:spPr bwMode="auto">
              <a:xfrm>
                <a:off x="-1564" y="212"/>
                <a:ext cx="523" cy="358"/>
              </a:xfrm>
              <a:custGeom>
                <a:avLst/>
                <a:gdLst>
                  <a:gd name="T0" fmla="*/ 1272 w 3660"/>
                  <a:gd name="T1" fmla="*/ 566 h 2502"/>
                  <a:gd name="T2" fmla="*/ 1102 w 3660"/>
                  <a:gd name="T3" fmla="*/ 543 h 2502"/>
                  <a:gd name="T4" fmla="*/ 1488 w 3660"/>
                  <a:gd name="T5" fmla="*/ 1090 h 2502"/>
                  <a:gd name="T6" fmla="*/ 1536 w 3660"/>
                  <a:gd name="T7" fmla="*/ 987 h 2502"/>
                  <a:gd name="T8" fmla="*/ 1669 w 3660"/>
                  <a:gd name="T9" fmla="*/ 944 h 2502"/>
                  <a:gd name="T10" fmla="*/ 1744 w 3660"/>
                  <a:gd name="T11" fmla="*/ 863 h 2502"/>
                  <a:gd name="T12" fmla="*/ 1835 w 3660"/>
                  <a:gd name="T13" fmla="*/ 911 h 2502"/>
                  <a:gd name="T14" fmla="*/ 1906 w 3660"/>
                  <a:gd name="T15" fmla="*/ 1052 h 2502"/>
                  <a:gd name="T16" fmla="*/ 1862 w 3660"/>
                  <a:gd name="T17" fmla="*/ 1139 h 2502"/>
                  <a:gd name="T18" fmla="*/ 1798 w 3660"/>
                  <a:gd name="T19" fmla="*/ 1115 h 2502"/>
                  <a:gd name="T20" fmla="*/ 1690 w 3660"/>
                  <a:gd name="T21" fmla="*/ 1064 h 2502"/>
                  <a:gd name="T22" fmla="*/ 1637 w 3660"/>
                  <a:gd name="T23" fmla="*/ 1080 h 2502"/>
                  <a:gd name="T24" fmla="*/ 1636 w 3660"/>
                  <a:gd name="T25" fmla="*/ 1116 h 2502"/>
                  <a:gd name="T26" fmla="*/ 2088 w 3660"/>
                  <a:gd name="T27" fmla="*/ 430 h 2502"/>
                  <a:gd name="T28" fmla="*/ 1854 w 3660"/>
                  <a:gd name="T29" fmla="*/ 477 h 2502"/>
                  <a:gd name="T30" fmla="*/ 1696 w 3660"/>
                  <a:gd name="T31" fmla="*/ 443 h 2502"/>
                  <a:gd name="T32" fmla="*/ 2294 w 3660"/>
                  <a:gd name="T33" fmla="*/ 935 h 2502"/>
                  <a:gd name="T34" fmla="*/ 2429 w 3660"/>
                  <a:gd name="T35" fmla="*/ 901 h 2502"/>
                  <a:gd name="T36" fmla="*/ 2545 w 3660"/>
                  <a:gd name="T37" fmla="*/ 852 h 2502"/>
                  <a:gd name="T38" fmla="*/ 2630 w 3660"/>
                  <a:gd name="T39" fmla="*/ 910 h 2502"/>
                  <a:gd name="T40" fmla="*/ 2629 w 3660"/>
                  <a:gd name="T41" fmla="*/ 1026 h 2502"/>
                  <a:gd name="T42" fmla="*/ 2660 w 3660"/>
                  <a:gd name="T43" fmla="*/ 1108 h 2502"/>
                  <a:gd name="T44" fmla="*/ 2563 w 3660"/>
                  <a:gd name="T45" fmla="*/ 1146 h 2502"/>
                  <a:gd name="T46" fmla="*/ 2491 w 3660"/>
                  <a:gd name="T47" fmla="*/ 1054 h 2502"/>
                  <a:gd name="T48" fmla="*/ 2429 w 3660"/>
                  <a:gd name="T49" fmla="*/ 1023 h 2502"/>
                  <a:gd name="T50" fmla="*/ 3001 w 3660"/>
                  <a:gd name="T51" fmla="*/ 1510 h 2502"/>
                  <a:gd name="T52" fmla="*/ 3040 w 3660"/>
                  <a:gd name="T53" fmla="*/ 1583 h 2502"/>
                  <a:gd name="T54" fmla="*/ 2632 w 3660"/>
                  <a:gd name="T55" fmla="*/ 2163 h 2502"/>
                  <a:gd name="T56" fmla="*/ 2861 w 3660"/>
                  <a:gd name="T57" fmla="*/ 2080 h 2502"/>
                  <a:gd name="T58" fmla="*/ 3015 w 3660"/>
                  <a:gd name="T59" fmla="*/ 2075 h 2502"/>
                  <a:gd name="T60" fmla="*/ 3233 w 3660"/>
                  <a:gd name="T61" fmla="*/ 1575 h 2502"/>
                  <a:gd name="T62" fmla="*/ 3270 w 3660"/>
                  <a:gd name="T63" fmla="*/ 1390 h 2502"/>
                  <a:gd name="T64" fmla="*/ 1861 w 3660"/>
                  <a:gd name="T65" fmla="*/ 0 h 2502"/>
                  <a:gd name="T66" fmla="*/ 2593 w 3660"/>
                  <a:gd name="T67" fmla="*/ 583 h 2502"/>
                  <a:gd name="T68" fmla="*/ 3658 w 3660"/>
                  <a:gd name="T69" fmla="*/ 1522 h 2502"/>
                  <a:gd name="T70" fmla="*/ 3634 w 3660"/>
                  <a:gd name="T71" fmla="*/ 1566 h 2502"/>
                  <a:gd name="T72" fmla="*/ 2818 w 3660"/>
                  <a:gd name="T73" fmla="*/ 2502 h 2502"/>
                  <a:gd name="T74" fmla="*/ 2591 w 3660"/>
                  <a:gd name="T75" fmla="*/ 2201 h 2502"/>
                  <a:gd name="T76" fmla="*/ 2592 w 3660"/>
                  <a:gd name="T77" fmla="*/ 2121 h 2502"/>
                  <a:gd name="T78" fmla="*/ 2637 w 3660"/>
                  <a:gd name="T79" fmla="*/ 1716 h 2502"/>
                  <a:gd name="T80" fmla="*/ 2602 w 3660"/>
                  <a:gd name="T81" fmla="*/ 1501 h 2502"/>
                  <a:gd name="T82" fmla="*/ 2546 w 3660"/>
                  <a:gd name="T83" fmla="*/ 1361 h 2502"/>
                  <a:gd name="T84" fmla="*/ 2282 w 3660"/>
                  <a:gd name="T85" fmla="*/ 1687 h 2502"/>
                  <a:gd name="T86" fmla="*/ 2134 w 3660"/>
                  <a:gd name="T87" fmla="*/ 1516 h 2502"/>
                  <a:gd name="T88" fmla="*/ 2085 w 3660"/>
                  <a:gd name="T89" fmla="*/ 1372 h 2502"/>
                  <a:gd name="T90" fmla="*/ 635 w 3660"/>
                  <a:gd name="T91" fmla="*/ 1195 h 2502"/>
                  <a:gd name="T92" fmla="*/ 452 w 3660"/>
                  <a:gd name="T93" fmla="*/ 1316 h 2502"/>
                  <a:gd name="T94" fmla="*/ 308 w 3660"/>
                  <a:gd name="T95" fmla="*/ 1346 h 2502"/>
                  <a:gd name="T96" fmla="*/ 279 w 3660"/>
                  <a:gd name="T97" fmla="*/ 1788 h 2502"/>
                  <a:gd name="T98" fmla="*/ 394 w 3660"/>
                  <a:gd name="T99" fmla="*/ 1907 h 2502"/>
                  <a:gd name="T100" fmla="*/ 481 w 3660"/>
                  <a:gd name="T101" fmla="*/ 2119 h 2502"/>
                  <a:gd name="T102" fmla="*/ 1364 w 3660"/>
                  <a:gd name="T103" fmla="*/ 2419 h 2502"/>
                  <a:gd name="T104" fmla="*/ 37 w 3660"/>
                  <a:gd name="T105" fmla="*/ 2193 h 2502"/>
                  <a:gd name="T106" fmla="*/ 0 w 3660"/>
                  <a:gd name="T107" fmla="*/ 2120 h 2502"/>
                  <a:gd name="T108" fmla="*/ 236 w 3660"/>
                  <a:gd name="T109" fmla="*/ 890 h 2502"/>
                  <a:gd name="T110" fmla="*/ 566 w 3660"/>
                  <a:gd name="T111" fmla="*/ 926 h 2502"/>
                  <a:gd name="T112" fmla="*/ 1176 w 3660"/>
                  <a:gd name="T113" fmla="*/ 148 h 2502"/>
                  <a:gd name="T114" fmla="*/ 1815 w 3660"/>
                  <a:gd name="T115" fmla="*/ 23 h 2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60" h="2502">
                    <a:moveTo>
                      <a:pt x="1454" y="525"/>
                    </a:moveTo>
                    <a:lnTo>
                      <a:pt x="1406" y="542"/>
                    </a:lnTo>
                    <a:lnTo>
                      <a:pt x="1358" y="555"/>
                    </a:lnTo>
                    <a:lnTo>
                      <a:pt x="1314" y="563"/>
                    </a:lnTo>
                    <a:lnTo>
                      <a:pt x="1272" y="566"/>
                    </a:lnTo>
                    <a:lnTo>
                      <a:pt x="1232" y="566"/>
                    </a:lnTo>
                    <a:lnTo>
                      <a:pt x="1195" y="564"/>
                    </a:lnTo>
                    <a:lnTo>
                      <a:pt x="1161" y="558"/>
                    </a:lnTo>
                    <a:lnTo>
                      <a:pt x="1130" y="551"/>
                    </a:lnTo>
                    <a:lnTo>
                      <a:pt x="1102" y="543"/>
                    </a:lnTo>
                    <a:lnTo>
                      <a:pt x="1078" y="535"/>
                    </a:lnTo>
                    <a:lnTo>
                      <a:pt x="1057" y="526"/>
                    </a:lnTo>
                    <a:lnTo>
                      <a:pt x="734" y="955"/>
                    </a:lnTo>
                    <a:lnTo>
                      <a:pt x="1159" y="1032"/>
                    </a:lnTo>
                    <a:lnTo>
                      <a:pt x="1488" y="1090"/>
                    </a:lnTo>
                    <a:lnTo>
                      <a:pt x="1492" y="1067"/>
                    </a:lnTo>
                    <a:lnTo>
                      <a:pt x="1497" y="1044"/>
                    </a:lnTo>
                    <a:lnTo>
                      <a:pt x="1507" y="1023"/>
                    </a:lnTo>
                    <a:lnTo>
                      <a:pt x="1519" y="1003"/>
                    </a:lnTo>
                    <a:lnTo>
                      <a:pt x="1536" y="987"/>
                    </a:lnTo>
                    <a:lnTo>
                      <a:pt x="1560" y="969"/>
                    </a:lnTo>
                    <a:lnTo>
                      <a:pt x="1586" y="957"/>
                    </a:lnTo>
                    <a:lnTo>
                      <a:pt x="1612" y="949"/>
                    </a:lnTo>
                    <a:lnTo>
                      <a:pt x="1640" y="944"/>
                    </a:lnTo>
                    <a:lnTo>
                      <a:pt x="1669" y="944"/>
                    </a:lnTo>
                    <a:lnTo>
                      <a:pt x="1697" y="945"/>
                    </a:lnTo>
                    <a:lnTo>
                      <a:pt x="1721" y="885"/>
                    </a:lnTo>
                    <a:lnTo>
                      <a:pt x="1726" y="876"/>
                    </a:lnTo>
                    <a:lnTo>
                      <a:pt x="1734" y="868"/>
                    </a:lnTo>
                    <a:lnTo>
                      <a:pt x="1744" y="863"/>
                    </a:lnTo>
                    <a:lnTo>
                      <a:pt x="1756" y="864"/>
                    </a:lnTo>
                    <a:lnTo>
                      <a:pt x="1813" y="887"/>
                    </a:lnTo>
                    <a:lnTo>
                      <a:pt x="1824" y="893"/>
                    </a:lnTo>
                    <a:lnTo>
                      <a:pt x="1832" y="901"/>
                    </a:lnTo>
                    <a:lnTo>
                      <a:pt x="1835" y="911"/>
                    </a:lnTo>
                    <a:lnTo>
                      <a:pt x="1834" y="922"/>
                    </a:lnTo>
                    <a:lnTo>
                      <a:pt x="1811" y="983"/>
                    </a:lnTo>
                    <a:lnTo>
                      <a:pt x="1845" y="1002"/>
                    </a:lnTo>
                    <a:lnTo>
                      <a:pt x="1877" y="1025"/>
                    </a:lnTo>
                    <a:lnTo>
                      <a:pt x="1906" y="1052"/>
                    </a:lnTo>
                    <a:lnTo>
                      <a:pt x="1913" y="1062"/>
                    </a:lnTo>
                    <a:lnTo>
                      <a:pt x="1914" y="1073"/>
                    </a:lnTo>
                    <a:lnTo>
                      <a:pt x="1913" y="1083"/>
                    </a:lnTo>
                    <a:lnTo>
                      <a:pt x="1906" y="1094"/>
                    </a:lnTo>
                    <a:lnTo>
                      <a:pt x="1862" y="1139"/>
                    </a:lnTo>
                    <a:lnTo>
                      <a:pt x="1852" y="1145"/>
                    </a:lnTo>
                    <a:lnTo>
                      <a:pt x="1842" y="1147"/>
                    </a:lnTo>
                    <a:lnTo>
                      <a:pt x="1830" y="1146"/>
                    </a:lnTo>
                    <a:lnTo>
                      <a:pt x="1821" y="1139"/>
                    </a:lnTo>
                    <a:lnTo>
                      <a:pt x="1798" y="1115"/>
                    </a:lnTo>
                    <a:lnTo>
                      <a:pt x="1772" y="1095"/>
                    </a:lnTo>
                    <a:lnTo>
                      <a:pt x="1742" y="1078"/>
                    </a:lnTo>
                    <a:lnTo>
                      <a:pt x="1710" y="1066"/>
                    </a:lnTo>
                    <a:lnTo>
                      <a:pt x="1701" y="1065"/>
                    </a:lnTo>
                    <a:lnTo>
                      <a:pt x="1690" y="1064"/>
                    </a:lnTo>
                    <a:lnTo>
                      <a:pt x="1679" y="1065"/>
                    </a:lnTo>
                    <a:lnTo>
                      <a:pt x="1666" y="1066"/>
                    </a:lnTo>
                    <a:lnTo>
                      <a:pt x="1655" y="1068"/>
                    </a:lnTo>
                    <a:lnTo>
                      <a:pt x="1645" y="1073"/>
                    </a:lnTo>
                    <a:lnTo>
                      <a:pt x="1637" y="1080"/>
                    </a:lnTo>
                    <a:lnTo>
                      <a:pt x="1631" y="1088"/>
                    </a:lnTo>
                    <a:lnTo>
                      <a:pt x="1630" y="1099"/>
                    </a:lnTo>
                    <a:lnTo>
                      <a:pt x="1632" y="1112"/>
                    </a:lnTo>
                    <a:lnTo>
                      <a:pt x="1635" y="1114"/>
                    </a:lnTo>
                    <a:lnTo>
                      <a:pt x="1636" y="1116"/>
                    </a:lnTo>
                    <a:lnTo>
                      <a:pt x="2414" y="1256"/>
                    </a:lnTo>
                    <a:lnTo>
                      <a:pt x="2229" y="1115"/>
                    </a:lnTo>
                    <a:lnTo>
                      <a:pt x="1454" y="525"/>
                    </a:lnTo>
                    <a:close/>
                    <a:moveTo>
                      <a:pt x="2141" y="405"/>
                    </a:moveTo>
                    <a:lnTo>
                      <a:pt x="2088" y="430"/>
                    </a:lnTo>
                    <a:lnTo>
                      <a:pt x="2036" y="450"/>
                    </a:lnTo>
                    <a:lnTo>
                      <a:pt x="1987" y="463"/>
                    </a:lnTo>
                    <a:lnTo>
                      <a:pt x="1940" y="473"/>
                    </a:lnTo>
                    <a:lnTo>
                      <a:pt x="1896" y="476"/>
                    </a:lnTo>
                    <a:lnTo>
                      <a:pt x="1854" y="477"/>
                    </a:lnTo>
                    <a:lnTo>
                      <a:pt x="1816" y="474"/>
                    </a:lnTo>
                    <a:lnTo>
                      <a:pt x="1781" y="468"/>
                    </a:lnTo>
                    <a:lnTo>
                      <a:pt x="1749" y="461"/>
                    </a:lnTo>
                    <a:lnTo>
                      <a:pt x="1721" y="452"/>
                    </a:lnTo>
                    <a:lnTo>
                      <a:pt x="1696" y="443"/>
                    </a:lnTo>
                    <a:lnTo>
                      <a:pt x="1674" y="434"/>
                    </a:lnTo>
                    <a:lnTo>
                      <a:pt x="1641" y="474"/>
                    </a:lnTo>
                    <a:lnTo>
                      <a:pt x="1920" y="687"/>
                    </a:lnTo>
                    <a:lnTo>
                      <a:pt x="2273" y="955"/>
                    </a:lnTo>
                    <a:lnTo>
                      <a:pt x="2294" y="935"/>
                    </a:lnTo>
                    <a:lnTo>
                      <a:pt x="2316" y="918"/>
                    </a:lnTo>
                    <a:lnTo>
                      <a:pt x="2342" y="908"/>
                    </a:lnTo>
                    <a:lnTo>
                      <a:pt x="2371" y="901"/>
                    </a:lnTo>
                    <a:lnTo>
                      <a:pt x="2399" y="898"/>
                    </a:lnTo>
                    <a:lnTo>
                      <a:pt x="2429" y="901"/>
                    </a:lnTo>
                    <a:lnTo>
                      <a:pt x="2459" y="906"/>
                    </a:lnTo>
                    <a:lnTo>
                      <a:pt x="2489" y="917"/>
                    </a:lnTo>
                    <a:lnTo>
                      <a:pt x="2527" y="865"/>
                    </a:lnTo>
                    <a:lnTo>
                      <a:pt x="2535" y="857"/>
                    </a:lnTo>
                    <a:lnTo>
                      <a:pt x="2545" y="852"/>
                    </a:lnTo>
                    <a:lnTo>
                      <a:pt x="2557" y="850"/>
                    </a:lnTo>
                    <a:lnTo>
                      <a:pt x="2567" y="855"/>
                    </a:lnTo>
                    <a:lnTo>
                      <a:pt x="2617" y="892"/>
                    </a:lnTo>
                    <a:lnTo>
                      <a:pt x="2625" y="900"/>
                    </a:lnTo>
                    <a:lnTo>
                      <a:pt x="2630" y="910"/>
                    </a:lnTo>
                    <a:lnTo>
                      <a:pt x="2631" y="921"/>
                    </a:lnTo>
                    <a:lnTo>
                      <a:pt x="2627" y="931"/>
                    </a:lnTo>
                    <a:lnTo>
                      <a:pt x="2588" y="984"/>
                    </a:lnTo>
                    <a:lnTo>
                      <a:pt x="2609" y="1005"/>
                    </a:lnTo>
                    <a:lnTo>
                      <a:pt x="2629" y="1026"/>
                    </a:lnTo>
                    <a:lnTo>
                      <a:pt x="2646" y="1050"/>
                    </a:lnTo>
                    <a:lnTo>
                      <a:pt x="2661" y="1076"/>
                    </a:lnTo>
                    <a:lnTo>
                      <a:pt x="2664" y="1087"/>
                    </a:lnTo>
                    <a:lnTo>
                      <a:pt x="2664" y="1098"/>
                    </a:lnTo>
                    <a:lnTo>
                      <a:pt x="2660" y="1108"/>
                    </a:lnTo>
                    <a:lnTo>
                      <a:pt x="2651" y="1115"/>
                    </a:lnTo>
                    <a:lnTo>
                      <a:pt x="2595" y="1148"/>
                    </a:lnTo>
                    <a:lnTo>
                      <a:pt x="2585" y="1152"/>
                    </a:lnTo>
                    <a:lnTo>
                      <a:pt x="2574" y="1151"/>
                    </a:lnTo>
                    <a:lnTo>
                      <a:pt x="2563" y="1146"/>
                    </a:lnTo>
                    <a:lnTo>
                      <a:pt x="2557" y="1137"/>
                    </a:lnTo>
                    <a:lnTo>
                      <a:pt x="2543" y="1114"/>
                    </a:lnTo>
                    <a:lnTo>
                      <a:pt x="2528" y="1091"/>
                    </a:lnTo>
                    <a:lnTo>
                      <a:pt x="2510" y="1071"/>
                    </a:lnTo>
                    <a:lnTo>
                      <a:pt x="2491" y="1054"/>
                    </a:lnTo>
                    <a:lnTo>
                      <a:pt x="2480" y="1046"/>
                    </a:lnTo>
                    <a:lnTo>
                      <a:pt x="2468" y="1038"/>
                    </a:lnTo>
                    <a:lnTo>
                      <a:pt x="2456" y="1031"/>
                    </a:lnTo>
                    <a:lnTo>
                      <a:pt x="2442" y="1026"/>
                    </a:lnTo>
                    <a:lnTo>
                      <a:pt x="2429" y="1023"/>
                    </a:lnTo>
                    <a:lnTo>
                      <a:pt x="2416" y="1023"/>
                    </a:lnTo>
                    <a:lnTo>
                      <a:pt x="2405" y="1026"/>
                    </a:lnTo>
                    <a:lnTo>
                      <a:pt x="2396" y="1032"/>
                    </a:lnTo>
                    <a:lnTo>
                      <a:pt x="2388" y="1043"/>
                    </a:lnTo>
                    <a:lnTo>
                      <a:pt x="3001" y="1510"/>
                    </a:lnTo>
                    <a:lnTo>
                      <a:pt x="3014" y="1520"/>
                    </a:lnTo>
                    <a:lnTo>
                      <a:pt x="3026" y="1534"/>
                    </a:lnTo>
                    <a:lnTo>
                      <a:pt x="3033" y="1549"/>
                    </a:lnTo>
                    <a:lnTo>
                      <a:pt x="3038" y="1566"/>
                    </a:lnTo>
                    <a:lnTo>
                      <a:pt x="3040" y="1583"/>
                    </a:lnTo>
                    <a:lnTo>
                      <a:pt x="3037" y="1600"/>
                    </a:lnTo>
                    <a:lnTo>
                      <a:pt x="3029" y="1616"/>
                    </a:lnTo>
                    <a:lnTo>
                      <a:pt x="2623" y="2156"/>
                    </a:lnTo>
                    <a:lnTo>
                      <a:pt x="2628" y="2160"/>
                    </a:lnTo>
                    <a:lnTo>
                      <a:pt x="2632" y="2163"/>
                    </a:lnTo>
                    <a:lnTo>
                      <a:pt x="2683" y="2138"/>
                    </a:lnTo>
                    <a:lnTo>
                      <a:pt x="2732" y="2116"/>
                    </a:lnTo>
                    <a:lnTo>
                      <a:pt x="2777" y="2100"/>
                    </a:lnTo>
                    <a:lnTo>
                      <a:pt x="2820" y="2088"/>
                    </a:lnTo>
                    <a:lnTo>
                      <a:pt x="2861" y="2080"/>
                    </a:lnTo>
                    <a:lnTo>
                      <a:pt x="2899" y="2074"/>
                    </a:lnTo>
                    <a:lnTo>
                      <a:pt x="2933" y="2072"/>
                    </a:lnTo>
                    <a:lnTo>
                      <a:pt x="2963" y="2071"/>
                    </a:lnTo>
                    <a:lnTo>
                      <a:pt x="2992" y="2073"/>
                    </a:lnTo>
                    <a:lnTo>
                      <a:pt x="3015" y="2075"/>
                    </a:lnTo>
                    <a:lnTo>
                      <a:pt x="3263" y="1775"/>
                    </a:lnTo>
                    <a:lnTo>
                      <a:pt x="3249" y="1721"/>
                    </a:lnTo>
                    <a:lnTo>
                      <a:pt x="3238" y="1670"/>
                    </a:lnTo>
                    <a:lnTo>
                      <a:pt x="3234" y="1621"/>
                    </a:lnTo>
                    <a:lnTo>
                      <a:pt x="3233" y="1575"/>
                    </a:lnTo>
                    <a:lnTo>
                      <a:pt x="3235" y="1533"/>
                    </a:lnTo>
                    <a:lnTo>
                      <a:pt x="3241" y="1493"/>
                    </a:lnTo>
                    <a:lnTo>
                      <a:pt x="3249" y="1455"/>
                    </a:lnTo>
                    <a:lnTo>
                      <a:pt x="3259" y="1421"/>
                    </a:lnTo>
                    <a:lnTo>
                      <a:pt x="3270" y="1390"/>
                    </a:lnTo>
                    <a:lnTo>
                      <a:pt x="3283" y="1362"/>
                    </a:lnTo>
                    <a:lnTo>
                      <a:pt x="2857" y="1005"/>
                    </a:lnTo>
                    <a:lnTo>
                      <a:pt x="2141" y="405"/>
                    </a:lnTo>
                    <a:close/>
                    <a:moveTo>
                      <a:pt x="1860" y="0"/>
                    </a:moveTo>
                    <a:lnTo>
                      <a:pt x="1861" y="0"/>
                    </a:lnTo>
                    <a:lnTo>
                      <a:pt x="1877" y="1"/>
                    </a:lnTo>
                    <a:lnTo>
                      <a:pt x="1894" y="6"/>
                    </a:lnTo>
                    <a:lnTo>
                      <a:pt x="1910" y="13"/>
                    </a:lnTo>
                    <a:lnTo>
                      <a:pt x="1923" y="23"/>
                    </a:lnTo>
                    <a:lnTo>
                      <a:pt x="2593" y="583"/>
                    </a:lnTo>
                    <a:lnTo>
                      <a:pt x="3634" y="1457"/>
                    </a:lnTo>
                    <a:lnTo>
                      <a:pt x="3649" y="1471"/>
                    </a:lnTo>
                    <a:lnTo>
                      <a:pt x="3658" y="1489"/>
                    </a:lnTo>
                    <a:lnTo>
                      <a:pt x="3660" y="1506"/>
                    </a:lnTo>
                    <a:lnTo>
                      <a:pt x="3658" y="1522"/>
                    </a:lnTo>
                    <a:lnTo>
                      <a:pt x="3652" y="1538"/>
                    </a:lnTo>
                    <a:lnTo>
                      <a:pt x="3642" y="1552"/>
                    </a:lnTo>
                    <a:lnTo>
                      <a:pt x="3639" y="1557"/>
                    </a:lnTo>
                    <a:lnTo>
                      <a:pt x="3637" y="1562"/>
                    </a:lnTo>
                    <a:lnTo>
                      <a:pt x="3634" y="1566"/>
                    </a:lnTo>
                    <a:lnTo>
                      <a:pt x="2879" y="2480"/>
                    </a:lnTo>
                    <a:lnTo>
                      <a:pt x="2867" y="2493"/>
                    </a:lnTo>
                    <a:lnTo>
                      <a:pt x="2851" y="2500"/>
                    </a:lnTo>
                    <a:lnTo>
                      <a:pt x="2834" y="2502"/>
                    </a:lnTo>
                    <a:lnTo>
                      <a:pt x="2818" y="2502"/>
                    </a:lnTo>
                    <a:lnTo>
                      <a:pt x="2801" y="2498"/>
                    </a:lnTo>
                    <a:lnTo>
                      <a:pt x="2785" y="2490"/>
                    </a:lnTo>
                    <a:lnTo>
                      <a:pt x="2772" y="2480"/>
                    </a:lnTo>
                    <a:lnTo>
                      <a:pt x="2593" y="2330"/>
                    </a:lnTo>
                    <a:lnTo>
                      <a:pt x="2591" y="2201"/>
                    </a:lnTo>
                    <a:lnTo>
                      <a:pt x="2589" y="2154"/>
                    </a:lnTo>
                    <a:lnTo>
                      <a:pt x="2587" y="2143"/>
                    </a:lnTo>
                    <a:lnTo>
                      <a:pt x="2581" y="2133"/>
                    </a:lnTo>
                    <a:lnTo>
                      <a:pt x="2587" y="2128"/>
                    </a:lnTo>
                    <a:lnTo>
                      <a:pt x="2592" y="2121"/>
                    </a:lnTo>
                    <a:lnTo>
                      <a:pt x="2593" y="2112"/>
                    </a:lnTo>
                    <a:lnTo>
                      <a:pt x="2591" y="1945"/>
                    </a:lnTo>
                    <a:lnTo>
                      <a:pt x="2688" y="1816"/>
                    </a:lnTo>
                    <a:lnTo>
                      <a:pt x="2660" y="1765"/>
                    </a:lnTo>
                    <a:lnTo>
                      <a:pt x="2637" y="1716"/>
                    </a:lnTo>
                    <a:lnTo>
                      <a:pt x="2621" y="1668"/>
                    </a:lnTo>
                    <a:lnTo>
                      <a:pt x="2610" y="1622"/>
                    </a:lnTo>
                    <a:lnTo>
                      <a:pt x="2604" y="1580"/>
                    </a:lnTo>
                    <a:lnTo>
                      <a:pt x="2602" y="1539"/>
                    </a:lnTo>
                    <a:lnTo>
                      <a:pt x="2602" y="1501"/>
                    </a:lnTo>
                    <a:lnTo>
                      <a:pt x="2605" y="1467"/>
                    </a:lnTo>
                    <a:lnTo>
                      <a:pt x="2610" y="1436"/>
                    </a:lnTo>
                    <a:lnTo>
                      <a:pt x="2617" y="1410"/>
                    </a:lnTo>
                    <a:lnTo>
                      <a:pt x="2548" y="1357"/>
                    </a:lnTo>
                    <a:lnTo>
                      <a:pt x="2546" y="1361"/>
                    </a:lnTo>
                    <a:lnTo>
                      <a:pt x="2546" y="1365"/>
                    </a:lnTo>
                    <a:lnTo>
                      <a:pt x="2460" y="1857"/>
                    </a:lnTo>
                    <a:lnTo>
                      <a:pt x="2304" y="1860"/>
                    </a:lnTo>
                    <a:lnTo>
                      <a:pt x="2329" y="1719"/>
                    </a:lnTo>
                    <a:lnTo>
                      <a:pt x="2282" y="1687"/>
                    </a:lnTo>
                    <a:lnTo>
                      <a:pt x="2243" y="1654"/>
                    </a:lnTo>
                    <a:lnTo>
                      <a:pt x="2209" y="1620"/>
                    </a:lnTo>
                    <a:lnTo>
                      <a:pt x="2179" y="1584"/>
                    </a:lnTo>
                    <a:lnTo>
                      <a:pt x="2154" y="1550"/>
                    </a:lnTo>
                    <a:lnTo>
                      <a:pt x="2134" y="1516"/>
                    </a:lnTo>
                    <a:lnTo>
                      <a:pt x="2118" y="1483"/>
                    </a:lnTo>
                    <a:lnTo>
                      <a:pt x="2106" y="1452"/>
                    </a:lnTo>
                    <a:lnTo>
                      <a:pt x="2097" y="1422"/>
                    </a:lnTo>
                    <a:lnTo>
                      <a:pt x="2090" y="1396"/>
                    </a:lnTo>
                    <a:lnTo>
                      <a:pt x="2085" y="1372"/>
                    </a:lnTo>
                    <a:lnTo>
                      <a:pt x="2082" y="1353"/>
                    </a:lnTo>
                    <a:lnTo>
                      <a:pt x="1595" y="1266"/>
                    </a:lnTo>
                    <a:lnTo>
                      <a:pt x="707" y="1107"/>
                    </a:lnTo>
                    <a:lnTo>
                      <a:pt x="672" y="1154"/>
                    </a:lnTo>
                    <a:lnTo>
                      <a:pt x="635" y="1195"/>
                    </a:lnTo>
                    <a:lnTo>
                      <a:pt x="598" y="1229"/>
                    </a:lnTo>
                    <a:lnTo>
                      <a:pt x="561" y="1258"/>
                    </a:lnTo>
                    <a:lnTo>
                      <a:pt x="523" y="1282"/>
                    </a:lnTo>
                    <a:lnTo>
                      <a:pt x="487" y="1301"/>
                    </a:lnTo>
                    <a:lnTo>
                      <a:pt x="452" y="1316"/>
                    </a:lnTo>
                    <a:lnTo>
                      <a:pt x="418" y="1328"/>
                    </a:lnTo>
                    <a:lnTo>
                      <a:pt x="386" y="1336"/>
                    </a:lnTo>
                    <a:lnTo>
                      <a:pt x="357" y="1341"/>
                    </a:lnTo>
                    <a:lnTo>
                      <a:pt x="331" y="1345"/>
                    </a:lnTo>
                    <a:lnTo>
                      <a:pt x="308" y="1346"/>
                    </a:lnTo>
                    <a:lnTo>
                      <a:pt x="290" y="1347"/>
                    </a:lnTo>
                    <a:lnTo>
                      <a:pt x="219" y="1751"/>
                    </a:lnTo>
                    <a:lnTo>
                      <a:pt x="237" y="1761"/>
                    </a:lnTo>
                    <a:lnTo>
                      <a:pt x="257" y="1773"/>
                    </a:lnTo>
                    <a:lnTo>
                      <a:pt x="279" y="1788"/>
                    </a:lnTo>
                    <a:lnTo>
                      <a:pt x="301" y="1806"/>
                    </a:lnTo>
                    <a:lnTo>
                      <a:pt x="325" y="1826"/>
                    </a:lnTo>
                    <a:lnTo>
                      <a:pt x="349" y="1849"/>
                    </a:lnTo>
                    <a:lnTo>
                      <a:pt x="372" y="1877"/>
                    </a:lnTo>
                    <a:lnTo>
                      <a:pt x="394" y="1907"/>
                    </a:lnTo>
                    <a:lnTo>
                      <a:pt x="416" y="1942"/>
                    </a:lnTo>
                    <a:lnTo>
                      <a:pt x="436" y="1979"/>
                    </a:lnTo>
                    <a:lnTo>
                      <a:pt x="453" y="2022"/>
                    </a:lnTo>
                    <a:lnTo>
                      <a:pt x="469" y="2067"/>
                    </a:lnTo>
                    <a:lnTo>
                      <a:pt x="481" y="2119"/>
                    </a:lnTo>
                    <a:lnTo>
                      <a:pt x="953" y="2202"/>
                    </a:lnTo>
                    <a:lnTo>
                      <a:pt x="1354" y="2274"/>
                    </a:lnTo>
                    <a:lnTo>
                      <a:pt x="1356" y="2399"/>
                    </a:lnTo>
                    <a:lnTo>
                      <a:pt x="1358" y="2410"/>
                    </a:lnTo>
                    <a:lnTo>
                      <a:pt x="1364" y="2419"/>
                    </a:lnTo>
                    <a:lnTo>
                      <a:pt x="1360" y="2422"/>
                    </a:lnTo>
                    <a:lnTo>
                      <a:pt x="1357" y="2426"/>
                    </a:lnTo>
                    <a:lnTo>
                      <a:pt x="1355" y="2430"/>
                    </a:lnTo>
                    <a:lnTo>
                      <a:pt x="56" y="2199"/>
                    </a:lnTo>
                    <a:lnTo>
                      <a:pt x="37" y="2193"/>
                    </a:lnTo>
                    <a:lnTo>
                      <a:pt x="24" y="2183"/>
                    </a:lnTo>
                    <a:lnTo>
                      <a:pt x="14" y="2170"/>
                    </a:lnTo>
                    <a:lnTo>
                      <a:pt x="6" y="2154"/>
                    </a:lnTo>
                    <a:lnTo>
                      <a:pt x="1" y="2138"/>
                    </a:lnTo>
                    <a:lnTo>
                      <a:pt x="0" y="2120"/>
                    </a:lnTo>
                    <a:lnTo>
                      <a:pt x="1" y="2104"/>
                    </a:lnTo>
                    <a:lnTo>
                      <a:pt x="207" y="933"/>
                    </a:lnTo>
                    <a:lnTo>
                      <a:pt x="213" y="916"/>
                    </a:lnTo>
                    <a:lnTo>
                      <a:pt x="223" y="901"/>
                    </a:lnTo>
                    <a:lnTo>
                      <a:pt x="236" y="890"/>
                    </a:lnTo>
                    <a:lnTo>
                      <a:pt x="251" y="882"/>
                    </a:lnTo>
                    <a:lnTo>
                      <a:pt x="267" y="878"/>
                    </a:lnTo>
                    <a:lnTo>
                      <a:pt x="285" y="877"/>
                    </a:lnTo>
                    <a:lnTo>
                      <a:pt x="301" y="878"/>
                    </a:lnTo>
                    <a:lnTo>
                      <a:pt x="566" y="926"/>
                    </a:lnTo>
                    <a:lnTo>
                      <a:pt x="1120" y="186"/>
                    </a:lnTo>
                    <a:lnTo>
                      <a:pt x="1132" y="174"/>
                    </a:lnTo>
                    <a:lnTo>
                      <a:pt x="1145" y="162"/>
                    </a:lnTo>
                    <a:lnTo>
                      <a:pt x="1160" y="154"/>
                    </a:lnTo>
                    <a:lnTo>
                      <a:pt x="1176" y="148"/>
                    </a:lnTo>
                    <a:lnTo>
                      <a:pt x="1193" y="146"/>
                    </a:lnTo>
                    <a:lnTo>
                      <a:pt x="1210" y="150"/>
                    </a:lnTo>
                    <a:lnTo>
                      <a:pt x="1226" y="159"/>
                    </a:lnTo>
                    <a:lnTo>
                      <a:pt x="1519" y="382"/>
                    </a:lnTo>
                    <a:lnTo>
                      <a:pt x="1815" y="23"/>
                    </a:lnTo>
                    <a:lnTo>
                      <a:pt x="1828" y="10"/>
                    </a:lnTo>
                    <a:lnTo>
                      <a:pt x="1844" y="3"/>
                    </a:lnTo>
                    <a:lnTo>
                      <a:pt x="18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67" name="Freeform 36"/>
              <p:cNvSpPr>
                <a:spLocks/>
              </p:cNvSpPr>
              <p:nvPr/>
            </p:nvSpPr>
            <p:spPr bwMode="auto">
              <a:xfrm>
                <a:off x="-1339" y="524"/>
                <a:ext cx="161" cy="27"/>
              </a:xfrm>
              <a:custGeom>
                <a:avLst/>
                <a:gdLst>
                  <a:gd name="T0" fmla="*/ 1124 w 1126"/>
                  <a:gd name="T1" fmla="*/ 0 h 187"/>
                  <a:gd name="T2" fmla="*/ 1126 w 1126"/>
                  <a:gd name="T3" fmla="*/ 168 h 187"/>
                  <a:gd name="T4" fmla="*/ 4 w 1126"/>
                  <a:gd name="T5" fmla="*/ 187 h 187"/>
                  <a:gd name="T6" fmla="*/ 0 w 1126"/>
                  <a:gd name="T7" fmla="*/ 18 h 187"/>
                  <a:gd name="T8" fmla="*/ 1124 w 1126"/>
                  <a:gd name="T9" fmla="*/ 0 h 187"/>
                </a:gdLst>
                <a:ahLst/>
                <a:cxnLst>
                  <a:cxn ang="0">
                    <a:pos x="T0" y="T1"/>
                  </a:cxn>
                  <a:cxn ang="0">
                    <a:pos x="T2" y="T3"/>
                  </a:cxn>
                  <a:cxn ang="0">
                    <a:pos x="T4" y="T5"/>
                  </a:cxn>
                  <a:cxn ang="0">
                    <a:pos x="T6" y="T7"/>
                  </a:cxn>
                  <a:cxn ang="0">
                    <a:pos x="T8" y="T9"/>
                  </a:cxn>
                </a:cxnLst>
                <a:rect l="0" t="0" r="r" b="b"/>
                <a:pathLst>
                  <a:path w="1126" h="187">
                    <a:moveTo>
                      <a:pt x="1124" y="0"/>
                    </a:moveTo>
                    <a:lnTo>
                      <a:pt x="1126" y="168"/>
                    </a:lnTo>
                    <a:lnTo>
                      <a:pt x="4" y="187"/>
                    </a:lnTo>
                    <a:lnTo>
                      <a:pt x="0" y="18"/>
                    </a:lnTo>
                    <a:lnTo>
                      <a:pt x="1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68" name="Freeform 37"/>
              <p:cNvSpPr>
                <a:spLocks/>
              </p:cNvSpPr>
              <p:nvPr/>
            </p:nvSpPr>
            <p:spPr bwMode="auto">
              <a:xfrm>
                <a:off x="-1339" y="563"/>
                <a:ext cx="161" cy="26"/>
              </a:xfrm>
              <a:custGeom>
                <a:avLst/>
                <a:gdLst>
                  <a:gd name="T0" fmla="*/ 1124 w 1126"/>
                  <a:gd name="T1" fmla="*/ 0 h 186"/>
                  <a:gd name="T2" fmla="*/ 1126 w 1126"/>
                  <a:gd name="T3" fmla="*/ 169 h 186"/>
                  <a:gd name="T4" fmla="*/ 4 w 1126"/>
                  <a:gd name="T5" fmla="*/ 186 h 186"/>
                  <a:gd name="T6" fmla="*/ 0 w 1126"/>
                  <a:gd name="T7" fmla="*/ 18 h 186"/>
                  <a:gd name="T8" fmla="*/ 1124 w 1126"/>
                  <a:gd name="T9" fmla="*/ 0 h 186"/>
                </a:gdLst>
                <a:ahLst/>
                <a:cxnLst>
                  <a:cxn ang="0">
                    <a:pos x="T0" y="T1"/>
                  </a:cxn>
                  <a:cxn ang="0">
                    <a:pos x="T2" y="T3"/>
                  </a:cxn>
                  <a:cxn ang="0">
                    <a:pos x="T4" y="T5"/>
                  </a:cxn>
                  <a:cxn ang="0">
                    <a:pos x="T6" y="T7"/>
                  </a:cxn>
                  <a:cxn ang="0">
                    <a:pos x="T8" y="T9"/>
                  </a:cxn>
                </a:cxnLst>
                <a:rect l="0" t="0" r="r" b="b"/>
                <a:pathLst>
                  <a:path w="1126" h="186">
                    <a:moveTo>
                      <a:pt x="1124" y="0"/>
                    </a:moveTo>
                    <a:lnTo>
                      <a:pt x="1126" y="169"/>
                    </a:lnTo>
                    <a:lnTo>
                      <a:pt x="4" y="186"/>
                    </a:lnTo>
                    <a:lnTo>
                      <a:pt x="0" y="18"/>
                    </a:lnTo>
                    <a:lnTo>
                      <a:pt x="1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69" name="Freeform 38"/>
              <p:cNvSpPr>
                <a:spLocks/>
              </p:cNvSpPr>
              <p:nvPr/>
            </p:nvSpPr>
            <p:spPr bwMode="auto">
              <a:xfrm>
                <a:off x="-1339" y="486"/>
                <a:ext cx="161" cy="26"/>
              </a:xfrm>
              <a:custGeom>
                <a:avLst/>
                <a:gdLst>
                  <a:gd name="T0" fmla="*/ 1124 w 1126"/>
                  <a:gd name="T1" fmla="*/ 0 h 186"/>
                  <a:gd name="T2" fmla="*/ 1126 w 1126"/>
                  <a:gd name="T3" fmla="*/ 169 h 186"/>
                  <a:gd name="T4" fmla="*/ 4 w 1126"/>
                  <a:gd name="T5" fmla="*/ 186 h 186"/>
                  <a:gd name="T6" fmla="*/ 0 w 1126"/>
                  <a:gd name="T7" fmla="*/ 17 h 186"/>
                  <a:gd name="T8" fmla="*/ 1124 w 1126"/>
                  <a:gd name="T9" fmla="*/ 0 h 186"/>
                </a:gdLst>
                <a:ahLst/>
                <a:cxnLst>
                  <a:cxn ang="0">
                    <a:pos x="T0" y="T1"/>
                  </a:cxn>
                  <a:cxn ang="0">
                    <a:pos x="T2" y="T3"/>
                  </a:cxn>
                  <a:cxn ang="0">
                    <a:pos x="T4" y="T5"/>
                  </a:cxn>
                  <a:cxn ang="0">
                    <a:pos x="T6" y="T7"/>
                  </a:cxn>
                  <a:cxn ang="0">
                    <a:pos x="T8" y="T9"/>
                  </a:cxn>
                </a:cxnLst>
                <a:rect l="0" t="0" r="r" b="b"/>
                <a:pathLst>
                  <a:path w="1126" h="186">
                    <a:moveTo>
                      <a:pt x="1124" y="0"/>
                    </a:moveTo>
                    <a:lnTo>
                      <a:pt x="1126" y="169"/>
                    </a:lnTo>
                    <a:lnTo>
                      <a:pt x="4" y="186"/>
                    </a:lnTo>
                    <a:lnTo>
                      <a:pt x="0" y="17"/>
                    </a:lnTo>
                    <a:lnTo>
                      <a:pt x="1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0" name="Freeform 39"/>
              <p:cNvSpPr>
                <a:spLocks/>
              </p:cNvSpPr>
              <p:nvPr/>
            </p:nvSpPr>
            <p:spPr bwMode="auto">
              <a:xfrm>
                <a:off x="-1408" y="397"/>
                <a:ext cx="73" cy="112"/>
              </a:xfrm>
              <a:custGeom>
                <a:avLst/>
                <a:gdLst>
                  <a:gd name="T0" fmla="*/ 328 w 510"/>
                  <a:gd name="T1" fmla="*/ 1 h 786"/>
                  <a:gd name="T2" fmla="*/ 398 w 510"/>
                  <a:gd name="T3" fmla="*/ 20 h 786"/>
                  <a:gd name="T4" fmla="*/ 408 w 510"/>
                  <a:gd name="T5" fmla="*/ 40 h 786"/>
                  <a:gd name="T6" fmla="*/ 395 w 510"/>
                  <a:gd name="T7" fmla="*/ 108 h 786"/>
                  <a:gd name="T8" fmla="*/ 469 w 510"/>
                  <a:gd name="T9" fmla="*/ 144 h 786"/>
                  <a:gd name="T10" fmla="*/ 507 w 510"/>
                  <a:gd name="T11" fmla="*/ 175 h 786"/>
                  <a:gd name="T12" fmla="*/ 510 w 510"/>
                  <a:gd name="T13" fmla="*/ 194 h 786"/>
                  <a:gd name="T14" fmla="*/ 469 w 510"/>
                  <a:gd name="T15" fmla="*/ 254 h 786"/>
                  <a:gd name="T16" fmla="*/ 447 w 510"/>
                  <a:gd name="T17" fmla="*/ 268 h 786"/>
                  <a:gd name="T18" fmla="*/ 423 w 510"/>
                  <a:gd name="T19" fmla="*/ 260 h 786"/>
                  <a:gd name="T20" fmla="*/ 377 w 510"/>
                  <a:gd name="T21" fmla="*/ 229 h 786"/>
                  <a:gd name="T22" fmla="*/ 322 w 510"/>
                  <a:gd name="T23" fmla="*/ 209 h 786"/>
                  <a:gd name="T24" fmla="*/ 284 w 510"/>
                  <a:gd name="T25" fmla="*/ 207 h 786"/>
                  <a:gd name="T26" fmla="*/ 261 w 510"/>
                  <a:gd name="T27" fmla="*/ 213 h 786"/>
                  <a:gd name="T28" fmla="*/ 242 w 510"/>
                  <a:gd name="T29" fmla="*/ 226 h 786"/>
                  <a:gd name="T30" fmla="*/ 232 w 510"/>
                  <a:gd name="T31" fmla="*/ 244 h 786"/>
                  <a:gd name="T32" fmla="*/ 239 w 510"/>
                  <a:gd name="T33" fmla="*/ 267 h 786"/>
                  <a:gd name="T34" fmla="*/ 278 w 510"/>
                  <a:gd name="T35" fmla="*/ 309 h 786"/>
                  <a:gd name="T36" fmla="*/ 326 w 510"/>
                  <a:gd name="T37" fmla="*/ 343 h 786"/>
                  <a:gd name="T38" fmla="*/ 373 w 510"/>
                  <a:gd name="T39" fmla="*/ 377 h 786"/>
                  <a:gd name="T40" fmla="*/ 415 w 510"/>
                  <a:gd name="T41" fmla="*/ 417 h 786"/>
                  <a:gd name="T42" fmla="*/ 444 w 510"/>
                  <a:gd name="T43" fmla="*/ 470 h 786"/>
                  <a:gd name="T44" fmla="*/ 452 w 510"/>
                  <a:gd name="T45" fmla="*/ 531 h 786"/>
                  <a:gd name="T46" fmla="*/ 437 w 510"/>
                  <a:gd name="T47" fmla="*/ 590 h 786"/>
                  <a:gd name="T48" fmla="*/ 423 w 510"/>
                  <a:gd name="T49" fmla="*/ 616 h 786"/>
                  <a:gd name="T50" fmla="*/ 419 w 510"/>
                  <a:gd name="T51" fmla="*/ 623 h 786"/>
                  <a:gd name="T52" fmla="*/ 372 w 510"/>
                  <a:gd name="T53" fmla="*/ 665 h 786"/>
                  <a:gd name="T54" fmla="*/ 316 w 510"/>
                  <a:gd name="T55" fmla="*/ 688 h 786"/>
                  <a:gd name="T56" fmla="*/ 254 w 510"/>
                  <a:gd name="T57" fmla="*/ 696 h 786"/>
                  <a:gd name="T58" fmla="*/ 233 w 510"/>
                  <a:gd name="T59" fmla="*/ 776 h 786"/>
                  <a:gd name="T60" fmla="*/ 214 w 510"/>
                  <a:gd name="T61" fmla="*/ 786 h 786"/>
                  <a:gd name="T62" fmla="*/ 141 w 510"/>
                  <a:gd name="T63" fmla="*/ 772 h 786"/>
                  <a:gd name="T64" fmla="*/ 123 w 510"/>
                  <a:gd name="T65" fmla="*/ 759 h 786"/>
                  <a:gd name="T66" fmla="*/ 121 w 510"/>
                  <a:gd name="T67" fmla="*/ 746 h 786"/>
                  <a:gd name="T68" fmla="*/ 121 w 510"/>
                  <a:gd name="T69" fmla="*/ 736 h 786"/>
                  <a:gd name="T70" fmla="*/ 100 w 510"/>
                  <a:gd name="T71" fmla="*/ 662 h 786"/>
                  <a:gd name="T72" fmla="*/ 36 w 510"/>
                  <a:gd name="T73" fmla="*/ 627 h 786"/>
                  <a:gd name="T74" fmla="*/ 2 w 510"/>
                  <a:gd name="T75" fmla="*/ 596 h 786"/>
                  <a:gd name="T76" fmla="*/ 0 w 510"/>
                  <a:gd name="T77" fmla="*/ 576 h 786"/>
                  <a:gd name="T78" fmla="*/ 40 w 510"/>
                  <a:gd name="T79" fmla="*/ 515 h 786"/>
                  <a:gd name="T80" fmla="*/ 62 w 510"/>
                  <a:gd name="T81" fmla="*/ 501 h 786"/>
                  <a:gd name="T82" fmla="*/ 86 w 510"/>
                  <a:gd name="T83" fmla="*/ 509 h 786"/>
                  <a:gd name="T84" fmla="*/ 137 w 510"/>
                  <a:gd name="T85" fmla="*/ 547 h 786"/>
                  <a:gd name="T86" fmla="*/ 196 w 510"/>
                  <a:gd name="T87" fmla="*/ 571 h 786"/>
                  <a:gd name="T88" fmla="*/ 239 w 510"/>
                  <a:gd name="T89" fmla="*/ 575 h 786"/>
                  <a:gd name="T90" fmla="*/ 267 w 510"/>
                  <a:gd name="T91" fmla="*/ 570 h 786"/>
                  <a:gd name="T92" fmla="*/ 292 w 510"/>
                  <a:gd name="T93" fmla="*/ 557 h 786"/>
                  <a:gd name="T94" fmla="*/ 307 w 510"/>
                  <a:gd name="T95" fmla="*/ 536 h 786"/>
                  <a:gd name="T96" fmla="*/ 304 w 510"/>
                  <a:gd name="T97" fmla="*/ 507 h 786"/>
                  <a:gd name="T98" fmla="*/ 280 w 510"/>
                  <a:gd name="T99" fmla="*/ 472 h 786"/>
                  <a:gd name="T100" fmla="*/ 245 w 510"/>
                  <a:gd name="T101" fmla="*/ 445 h 786"/>
                  <a:gd name="T102" fmla="*/ 209 w 510"/>
                  <a:gd name="T103" fmla="*/ 421 h 786"/>
                  <a:gd name="T104" fmla="*/ 171 w 510"/>
                  <a:gd name="T105" fmla="*/ 393 h 786"/>
                  <a:gd name="T106" fmla="*/ 130 w 510"/>
                  <a:gd name="T107" fmla="*/ 356 h 786"/>
                  <a:gd name="T108" fmla="*/ 99 w 510"/>
                  <a:gd name="T109" fmla="*/ 305 h 786"/>
                  <a:gd name="T110" fmla="*/ 89 w 510"/>
                  <a:gd name="T111" fmla="*/ 245 h 786"/>
                  <a:gd name="T112" fmla="*/ 103 w 510"/>
                  <a:gd name="T113" fmla="*/ 186 h 786"/>
                  <a:gd name="T114" fmla="*/ 135 w 510"/>
                  <a:gd name="T115" fmla="*/ 138 h 786"/>
                  <a:gd name="T116" fmla="*/ 177 w 510"/>
                  <a:gd name="T117" fmla="*/ 109 h 786"/>
                  <a:gd name="T118" fmla="*/ 226 w 510"/>
                  <a:gd name="T119" fmla="*/ 94 h 786"/>
                  <a:gd name="T120" fmla="*/ 277 w 510"/>
                  <a:gd name="T121" fmla="*/ 89 h 786"/>
                  <a:gd name="T122" fmla="*/ 297 w 510"/>
                  <a:gd name="T123" fmla="*/ 11 h 786"/>
                  <a:gd name="T124" fmla="*/ 317 w 510"/>
                  <a:gd name="T125" fmla="*/ 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0" h="786">
                    <a:moveTo>
                      <a:pt x="317" y="0"/>
                    </a:moveTo>
                    <a:lnTo>
                      <a:pt x="328" y="1"/>
                    </a:lnTo>
                    <a:lnTo>
                      <a:pt x="388" y="15"/>
                    </a:lnTo>
                    <a:lnTo>
                      <a:pt x="398" y="20"/>
                    </a:lnTo>
                    <a:lnTo>
                      <a:pt x="405" y="28"/>
                    </a:lnTo>
                    <a:lnTo>
                      <a:pt x="408" y="40"/>
                    </a:lnTo>
                    <a:lnTo>
                      <a:pt x="408" y="50"/>
                    </a:lnTo>
                    <a:lnTo>
                      <a:pt x="395" y="108"/>
                    </a:lnTo>
                    <a:lnTo>
                      <a:pt x="432" y="124"/>
                    </a:lnTo>
                    <a:lnTo>
                      <a:pt x="469" y="144"/>
                    </a:lnTo>
                    <a:lnTo>
                      <a:pt x="501" y="168"/>
                    </a:lnTo>
                    <a:lnTo>
                      <a:pt x="507" y="175"/>
                    </a:lnTo>
                    <a:lnTo>
                      <a:pt x="510" y="185"/>
                    </a:lnTo>
                    <a:lnTo>
                      <a:pt x="510" y="194"/>
                    </a:lnTo>
                    <a:lnTo>
                      <a:pt x="507" y="203"/>
                    </a:lnTo>
                    <a:lnTo>
                      <a:pt x="469" y="254"/>
                    </a:lnTo>
                    <a:lnTo>
                      <a:pt x="458" y="264"/>
                    </a:lnTo>
                    <a:lnTo>
                      <a:pt x="447" y="268"/>
                    </a:lnTo>
                    <a:lnTo>
                      <a:pt x="436" y="267"/>
                    </a:lnTo>
                    <a:lnTo>
                      <a:pt x="423" y="260"/>
                    </a:lnTo>
                    <a:lnTo>
                      <a:pt x="402" y="244"/>
                    </a:lnTo>
                    <a:lnTo>
                      <a:pt x="377" y="229"/>
                    </a:lnTo>
                    <a:lnTo>
                      <a:pt x="350" y="217"/>
                    </a:lnTo>
                    <a:lnTo>
                      <a:pt x="322" y="209"/>
                    </a:lnTo>
                    <a:lnTo>
                      <a:pt x="295" y="205"/>
                    </a:lnTo>
                    <a:lnTo>
                      <a:pt x="284" y="207"/>
                    </a:lnTo>
                    <a:lnTo>
                      <a:pt x="273" y="209"/>
                    </a:lnTo>
                    <a:lnTo>
                      <a:pt x="261" y="213"/>
                    </a:lnTo>
                    <a:lnTo>
                      <a:pt x="251" y="218"/>
                    </a:lnTo>
                    <a:lnTo>
                      <a:pt x="242" y="226"/>
                    </a:lnTo>
                    <a:lnTo>
                      <a:pt x="235" y="234"/>
                    </a:lnTo>
                    <a:lnTo>
                      <a:pt x="232" y="244"/>
                    </a:lnTo>
                    <a:lnTo>
                      <a:pt x="233" y="254"/>
                    </a:lnTo>
                    <a:lnTo>
                      <a:pt x="239" y="267"/>
                    </a:lnTo>
                    <a:lnTo>
                      <a:pt x="257" y="290"/>
                    </a:lnTo>
                    <a:lnTo>
                      <a:pt x="278" y="309"/>
                    </a:lnTo>
                    <a:lnTo>
                      <a:pt x="301" y="326"/>
                    </a:lnTo>
                    <a:lnTo>
                      <a:pt x="326" y="343"/>
                    </a:lnTo>
                    <a:lnTo>
                      <a:pt x="350" y="359"/>
                    </a:lnTo>
                    <a:lnTo>
                      <a:pt x="373" y="377"/>
                    </a:lnTo>
                    <a:lnTo>
                      <a:pt x="396" y="395"/>
                    </a:lnTo>
                    <a:lnTo>
                      <a:pt x="415" y="417"/>
                    </a:lnTo>
                    <a:lnTo>
                      <a:pt x="431" y="442"/>
                    </a:lnTo>
                    <a:lnTo>
                      <a:pt x="444" y="470"/>
                    </a:lnTo>
                    <a:lnTo>
                      <a:pt x="450" y="501"/>
                    </a:lnTo>
                    <a:lnTo>
                      <a:pt x="452" y="531"/>
                    </a:lnTo>
                    <a:lnTo>
                      <a:pt x="447" y="562"/>
                    </a:lnTo>
                    <a:lnTo>
                      <a:pt x="437" y="590"/>
                    </a:lnTo>
                    <a:lnTo>
                      <a:pt x="425" y="612"/>
                    </a:lnTo>
                    <a:lnTo>
                      <a:pt x="423" y="616"/>
                    </a:lnTo>
                    <a:lnTo>
                      <a:pt x="421" y="620"/>
                    </a:lnTo>
                    <a:lnTo>
                      <a:pt x="419" y="623"/>
                    </a:lnTo>
                    <a:lnTo>
                      <a:pt x="397" y="647"/>
                    </a:lnTo>
                    <a:lnTo>
                      <a:pt x="372" y="665"/>
                    </a:lnTo>
                    <a:lnTo>
                      <a:pt x="345" y="679"/>
                    </a:lnTo>
                    <a:lnTo>
                      <a:pt x="316" y="688"/>
                    </a:lnTo>
                    <a:lnTo>
                      <a:pt x="285" y="694"/>
                    </a:lnTo>
                    <a:lnTo>
                      <a:pt x="254" y="696"/>
                    </a:lnTo>
                    <a:lnTo>
                      <a:pt x="239" y="766"/>
                    </a:lnTo>
                    <a:lnTo>
                      <a:pt x="233" y="776"/>
                    </a:lnTo>
                    <a:lnTo>
                      <a:pt x="225" y="783"/>
                    </a:lnTo>
                    <a:lnTo>
                      <a:pt x="214" y="786"/>
                    </a:lnTo>
                    <a:lnTo>
                      <a:pt x="202" y="786"/>
                    </a:lnTo>
                    <a:lnTo>
                      <a:pt x="141" y="772"/>
                    </a:lnTo>
                    <a:lnTo>
                      <a:pt x="130" y="767"/>
                    </a:lnTo>
                    <a:lnTo>
                      <a:pt x="123" y="759"/>
                    </a:lnTo>
                    <a:lnTo>
                      <a:pt x="121" y="750"/>
                    </a:lnTo>
                    <a:lnTo>
                      <a:pt x="121" y="746"/>
                    </a:lnTo>
                    <a:lnTo>
                      <a:pt x="121" y="742"/>
                    </a:lnTo>
                    <a:lnTo>
                      <a:pt x="121" y="736"/>
                    </a:lnTo>
                    <a:lnTo>
                      <a:pt x="134" y="676"/>
                    </a:lnTo>
                    <a:lnTo>
                      <a:pt x="100" y="662"/>
                    </a:lnTo>
                    <a:lnTo>
                      <a:pt x="68" y="646"/>
                    </a:lnTo>
                    <a:lnTo>
                      <a:pt x="36" y="627"/>
                    </a:lnTo>
                    <a:lnTo>
                      <a:pt x="8" y="603"/>
                    </a:lnTo>
                    <a:lnTo>
                      <a:pt x="2" y="596"/>
                    </a:lnTo>
                    <a:lnTo>
                      <a:pt x="0" y="587"/>
                    </a:lnTo>
                    <a:lnTo>
                      <a:pt x="0" y="576"/>
                    </a:lnTo>
                    <a:lnTo>
                      <a:pt x="3" y="568"/>
                    </a:lnTo>
                    <a:lnTo>
                      <a:pt x="40" y="515"/>
                    </a:lnTo>
                    <a:lnTo>
                      <a:pt x="49" y="506"/>
                    </a:lnTo>
                    <a:lnTo>
                      <a:pt x="62" y="501"/>
                    </a:lnTo>
                    <a:lnTo>
                      <a:pt x="73" y="502"/>
                    </a:lnTo>
                    <a:lnTo>
                      <a:pt x="86" y="509"/>
                    </a:lnTo>
                    <a:lnTo>
                      <a:pt x="109" y="528"/>
                    </a:lnTo>
                    <a:lnTo>
                      <a:pt x="137" y="547"/>
                    </a:lnTo>
                    <a:lnTo>
                      <a:pt x="165" y="562"/>
                    </a:lnTo>
                    <a:lnTo>
                      <a:pt x="196" y="571"/>
                    </a:lnTo>
                    <a:lnTo>
                      <a:pt x="226" y="575"/>
                    </a:lnTo>
                    <a:lnTo>
                      <a:pt x="239" y="575"/>
                    </a:lnTo>
                    <a:lnTo>
                      <a:pt x="253" y="573"/>
                    </a:lnTo>
                    <a:lnTo>
                      <a:pt x="267" y="570"/>
                    </a:lnTo>
                    <a:lnTo>
                      <a:pt x="280" y="565"/>
                    </a:lnTo>
                    <a:lnTo>
                      <a:pt x="292" y="557"/>
                    </a:lnTo>
                    <a:lnTo>
                      <a:pt x="301" y="548"/>
                    </a:lnTo>
                    <a:lnTo>
                      <a:pt x="307" y="536"/>
                    </a:lnTo>
                    <a:lnTo>
                      <a:pt x="308" y="523"/>
                    </a:lnTo>
                    <a:lnTo>
                      <a:pt x="304" y="507"/>
                    </a:lnTo>
                    <a:lnTo>
                      <a:pt x="294" y="488"/>
                    </a:lnTo>
                    <a:lnTo>
                      <a:pt x="280" y="472"/>
                    </a:lnTo>
                    <a:lnTo>
                      <a:pt x="263" y="458"/>
                    </a:lnTo>
                    <a:lnTo>
                      <a:pt x="245" y="445"/>
                    </a:lnTo>
                    <a:lnTo>
                      <a:pt x="227" y="433"/>
                    </a:lnTo>
                    <a:lnTo>
                      <a:pt x="209" y="421"/>
                    </a:lnTo>
                    <a:lnTo>
                      <a:pt x="192" y="410"/>
                    </a:lnTo>
                    <a:lnTo>
                      <a:pt x="171" y="393"/>
                    </a:lnTo>
                    <a:lnTo>
                      <a:pt x="149" y="375"/>
                    </a:lnTo>
                    <a:lnTo>
                      <a:pt x="130" y="356"/>
                    </a:lnTo>
                    <a:lnTo>
                      <a:pt x="114" y="334"/>
                    </a:lnTo>
                    <a:lnTo>
                      <a:pt x="99" y="305"/>
                    </a:lnTo>
                    <a:lnTo>
                      <a:pt x="91" y="275"/>
                    </a:lnTo>
                    <a:lnTo>
                      <a:pt x="89" y="245"/>
                    </a:lnTo>
                    <a:lnTo>
                      <a:pt x="92" y="216"/>
                    </a:lnTo>
                    <a:lnTo>
                      <a:pt x="103" y="186"/>
                    </a:lnTo>
                    <a:lnTo>
                      <a:pt x="119" y="159"/>
                    </a:lnTo>
                    <a:lnTo>
                      <a:pt x="135" y="138"/>
                    </a:lnTo>
                    <a:lnTo>
                      <a:pt x="156" y="122"/>
                    </a:lnTo>
                    <a:lnTo>
                      <a:pt x="177" y="109"/>
                    </a:lnTo>
                    <a:lnTo>
                      <a:pt x="201" y="100"/>
                    </a:lnTo>
                    <a:lnTo>
                      <a:pt x="226" y="94"/>
                    </a:lnTo>
                    <a:lnTo>
                      <a:pt x="251" y="90"/>
                    </a:lnTo>
                    <a:lnTo>
                      <a:pt x="277" y="89"/>
                    </a:lnTo>
                    <a:lnTo>
                      <a:pt x="293" y="22"/>
                    </a:lnTo>
                    <a:lnTo>
                      <a:pt x="297" y="11"/>
                    </a:lnTo>
                    <a:lnTo>
                      <a:pt x="305" y="3"/>
                    </a:lnTo>
                    <a:lnTo>
                      <a:pt x="3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sp>
        <p:nvSpPr>
          <p:cNvPr id="7" name="Rectangle 6"/>
          <p:cNvSpPr/>
          <p:nvPr/>
        </p:nvSpPr>
        <p:spPr>
          <a:xfrm>
            <a:off x="5484572" y="3449105"/>
            <a:ext cx="3659428" cy="1323439"/>
          </a:xfrm>
          <a:prstGeom prst="rect">
            <a:avLst/>
          </a:prstGeom>
        </p:spPr>
        <p:txBody>
          <a:bodyPr wrap="square">
            <a:spAutoFit/>
          </a:bodyPr>
          <a:lstStyle/>
          <a:p>
            <a:pPr defTabSz="457189"/>
            <a:r>
              <a:rPr lang="zh-TW" altLang="en-US" sz="1900" dirty="0">
                <a:solidFill>
                  <a:prstClr val="white"/>
                </a:solidFill>
                <a:latin typeface="Calibri"/>
                <a:ea typeface="Heiti TC Light"/>
                <a:cs typeface="Calibri"/>
              </a:rPr>
              <a:t>把過程在你的團隊和顧客間複</a:t>
            </a:r>
            <a:r>
              <a:rPr lang="zh-TW" altLang="en-US" sz="1900" dirty="0" smtClean="0">
                <a:solidFill>
                  <a:prstClr val="white"/>
                </a:solidFill>
                <a:latin typeface="Calibri"/>
                <a:ea typeface="Heiti TC Light"/>
                <a:cs typeface="Calibri"/>
              </a:rPr>
              <a:t>製</a:t>
            </a:r>
            <a:endParaRPr lang="en-US" altLang="zh-TW" sz="1900" dirty="0" smtClean="0">
              <a:solidFill>
                <a:prstClr val="white"/>
              </a:solidFill>
              <a:latin typeface="Calibri"/>
              <a:ea typeface="Heiti TC Light"/>
              <a:cs typeface="Calibri"/>
            </a:endParaRPr>
          </a:p>
          <a:p>
            <a:pPr defTabSz="457189"/>
            <a:r>
              <a:rPr lang="zh-TW" altLang="en-US" sz="1900" dirty="0" smtClean="0">
                <a:solidFill>
                  <a:prstClr val="white"/>
                </a:solidFill>
                <a:latin typeface="Calibri"/>
                <a:ea typeface="Heiti TC Light"/>
                <a:cs typeface="Calibri"/>
              </a:rPr>
              <a:t>以增加和累積你</a:t>
            </a:r>
            <a:r>
              <a:rPr lang="zh-TW" altLang="en-US" sz="1900" dirty="0">
                <a:solidFill>
                  <a:prstClr val="white"/>
                </a:solidFill>
                <a:latin typeface="Calibri"/>
                <a:ea typeface="Heiti TC Light"/>
                <a:cs typeface="Calibri"/>
              </a:rPr>
              <a:t>的購物年金</a:t>
            </a:r>
            <a:r>
              <a:rPr lang="en-US" altLang="zh-TW" sz="1900" dirty="0">
                <a:solidFill>
                  <a:prstClr val="white"/>
                </a:solidFill>
                <a:latin typeface="Calibri"/>
                <a:ea typeface="Heiti TC Light"/>
                <a:cs typeface="Calibri"/>
              </a:rPr>
              <a:t>﹗</a:t>
            </a:r>
          </a:p>
          <a:p>
            <a:pPr defTabSz="457189"/>
            <a:r>
              <a:rPr lang="en-US" dirty="0">
                <a:solidFill>
                  <a:prstClr val="white"/>
                </a:solidFill>
                <a:latin typeface="Calibri"/>
                <a:ea typeface="Heiti TC Light"/>
                <a:cs typeface="Calibri"/>
              </a:rPr>
              <a:t>Duplicate the process with your organization &amp; customers to accelerate and increase  residual income!</a:t>
            </a:r>
          </a:p>
        </p:txBody>
      </p:sp>
    </p:spTree>
    <p:extLst>
      <p:ext uri="{BB962C8B-B14F-4D97-AF65-F5344CB8AC3E}">
        <p14:creationId xmlns:p14="http://schemas.microsoft.com/office/powerpoint/2010/main" val="1605814418"/>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5041" y="542260"/>
            <a:ext cx="6938129" cy="3691085"/>
          </a:xfrm>
        </p:spPr>
      </p:pic>
      <p:sp>
        <p:nvSpPr>
          <p:cNvPr id="3" name="文字方塊 2"/>
          <p:cNvSpPr txBox="1"/>
          <p:nvPr/>
        </p:nvSpPr>
        <p:spPr>
          <a:xfrm>
            <a:off x="4178595" y="1761092"/>
            <a:ext cx="2211572" cy="369332"/>
          </a:xfrm>
          <a:prstGeom prst="rect">
            <a:avLst/>
          </a:prstGeom>
          <a:noFill/>
        </p:spPr>
        <p:txBody>
          <a:bodyPr wrap="square" rtlCol="0">
            <a:spAutoFit/>
          </a:bodyPr>
          <a:lstStyle/>
          <a:p>
            <a:pPr defTabSz="457189"/>
            <a:r>
              <a:rPr lang="en-US" altLang="zh-HK" sz="1800" dirty="0" smtClean="0">
                <a:solidFill>
                  <a:prstClr val="black"/>
                </a:solidFill>
              </a:rPr>
              <a:t>Shop.com</a:t>
            </a:r>
            <a:endParaRPr lang="zh-HK" altLang="en-US" sz="1800" dirty="0">
              <a:solidFill>
                <a:prstClr val="black"/>
              </a:solidFill>
            </a:endParaRPr>
          </a:p>
        </p:txBody>
      </p:sp>
    </p:spTree>
    <p:extLst>
      <p:ext uri="{BB962C8B-B14F-4D97-AF65-F5344CB8AC3E}">
        <p14:creationId xmlns:p14="http://schemas.microsoft.com/office/powerpoint/2010/main" val="10202276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499268"/>
            <a:ext cx="3451987" cy="3082131"/>
          </a:xfr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442" y="1639041"/>
            <a:ext cx="3145658" cy="3082919"/>
          </a:xfrm>
          <a:prstGeom prst="rect">
            <a:avLst/>
          </a:prstGeom>
        </p:spPr>
      </p:pic>
    </p:spTree>
    <p:extLst>
      <p:ext uri="{BB962C8B-B14F-4D97-AF65-F5344CB8AC3E}">
        <p14:creationId xmlns:p14="http://schemas.microsoft.com/office/powerpoint/2010/main" val="20424328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2499" y="657632"/>
            <a:ext cx="3747035" cy="3747035"/>
          </a:xfrm>
        </p:spPr>
      </p:pic>
    </p:spTree>
    <p:extLst>
      <p:ext uri="{BB962C8B-B14F-4D97-AF65-F5344CB8AC3E}">
        <p14:creationId xmlns:p14="http://schemas.microsoft.com/office/powerpoint/2010/main" val="16717611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96687"/>
            <a:ext cx="9144000" cy="4446815"/>
          </a:xfrm>
          <a:prstGeom prst="rect">
            <a:avLst/>
          </a:prstGeom>
          <a:gradFill>
            <a:gsLst>
              <a:gs pos="0">
                <a:schemeClr val="accent1">
                  <a:lumMod val="5000"/>
                  <a:lumOff val="95000"/>
                  <a:alpha val="0"/>
                </a:schemeClr>
              </a:gs>
              <a:gs pos="74000">
                <a:schemeClr val="bg1">
                  <a:alpha val="79000"/>
                </a:schemeClr>
              </a:gs>
              <a:gs pos="100000">
                <a:schemeClr val="bg1"/>
              </a:gs>
            </a:gsLst>
            <a:lin ang="5400000" scaled="1"/>
          </a:gradFill>
          <a:ln>
            <a:noFill/>
          </a:ln>
        </p:spPr>
        <p:style>
          <a:lnRef idx="2">
            <a:schemeClr val="accent5">
              <a:shade val="50000"/>
            </a:schemeClr>
          </a:lnRef>
          <a:fillRef idx="1">
            <a:schemeClr val="accent5"/>
          </a:fillRef>
          <a:effectRef idx="0">
            <a:schemeClr val="accent5"/>
          </a:effectRef>
          <a:fontRef idx="minor">
            <a:schemeClr val="lt1"/>
          </a:fontRef>
        </p:style>
        <p:txBody>
          <a:bodyPr lIns="68579" tIns="34289" rIns="68579" bIns="34289" rtlCol="0" anchor="ctr"/>
          <a:lstStyle/>
          <a:p>
            <a:pPr algn="ctr" defTabSz="685783"/>
            <a:endParaRPr lang="en-US" dirty="0">
              <a:solidFill>
                <a:prstClr val="white"/>
              </a:solidFill>
              <a:latin typeface="Calibri"/>
              <a:ea typeface="Heiti TC Light"/>
              <a:cs typeface="Calibri"/>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799" y="1135601"/>
            <a:ext cx="2900276" cy="2872299"/>
          </a:xfrm>
          <a:prstGeom prst="rect">
            <a:avLst/>
          </a:prstGeom>
          <a:effectLst>
            <a:outerShdw blurRad="1219200" sx="118000" sy="118000" algn="ctr" rotWithShape="0">
              <a:prstClr val="black">
                <a:alpha val="28000"/>
              </a:prstClr>
            </a:outerShdw>
          </a:effectLst>
        </p:spPr>
      </p:pic>
      <p:sp>
        <p:nvSpPr>
          <p:cNvPr id="5" name="Rectangle 4"/>
          <p:cNvSpPr/>
          <p:nvPr/>
        </p:nvSpPr>
        <p:spPr>
          <a:xfrm>
            <a:off x="3985543" y="1499219"/>
            <a:ext cx="4385252" cy="1131077"/>
          </a:xfrm>
          <a:prstGeom prst="rect">
            <a:avLst/>
          </a:prstGeom>
        </p:spPr>
        <p:txBody>
          <a:bodyPr wrap="square" lIns="68579" tIns="34289" rIns="68579" bIns="34289">
            <a:spAutoFit/>
          </a:bodyPr>
          <a:lstStyle/>
          <a:p>
            <a:pPr defTabSz="685783"/>
            <a:r>
              <a:rPr lang="zh-TW" altLang="en-US" sz="4100" cap="all" dirty="0" smtClean="0">
                <a:ln>
                  <a:solidFill>
                    <a:srgbClr val="44546A">
                      <a:lumMod val="50000"/>
                    </a:srgbClr>
                  </a:solidFill>
                </a:ln>
                <a:solidFill>
                  <a:srgbClr val="44546A">
                    <a:lumMod val="50000"/>
                  </a:srgbClr>
                </a:solidFill>
                <a:latin typeface="Calibri"/>
                <a:ea typeface="Heiti TC Light"/>
                <a:cs typeface="Calibri"/>
              </a:rPr>
              <a:t>購物年金</a:t>
            </a:r>
            <a:endParaRPr lang="en-US" altLang="zh-TW" sz="4100" cap="all" dirty="0" smtClean="0">
              <a:ln>
                <a:solidFill>
                  <a:srgbClr val="44546A">
                    <a:lumMod val="50000"/>
                  </a:srgbClr>
                </a:solidFill>
              </a:ln>
              <a:solidFill>
                <a:srgbClr val="44546A">
                  <a:lumMod val="50000"/>
                </a:srgbClr>
              </a:solidFill>
              <a:latin typeface="Calibri"/>
              <a:ea typeface="Heiti TC Light"/>
              <a:cs typeface="Calibri"/>
            </a:endParaRPr>
          </a:p>
          <a:p>
            <a:pPr defTabSz="685783"/>
            <a:r>
              <a:rPr lang="en-US" altLang="zh-TW" sz="2800" cap="all" dirty="0" smtClean="0">
                <a:ln>
                  <a:solidFill>
                    <a:srgbClr val="44546A">
                      <a:lumMod val="50000"/>
                    </a:srgbClr>
                  </a:solidFill>
                </a:ln>
                <a:solidFill>
                  <a:srgbClr val="44546A">
                    <a:lumMod val="50000"/>
                  </a:srgbClr>
                </a:solidFill>
                <a:latin typeface="Calibri"/>
                <a:ea typeface="Heiti TC Light"/>
                <a:cs typeface="Calibri"/>
              </a:rPr>
              <a:t>Shopping Annuity</a:t>
            </a:r>
          </a:p>
        </p:txBody>
      </p:sp>
      <p:sp>
        <p:nvSpPr>
          <p:cNvPr id="6" name="Rectangle 5"/>
          <p:cNvSpPr/>
          <p:nvPr/>
        </p:nvSpPr>
        <p:spPr>
          <a:xfrm>
            <a:off x="3996176" y="2571750"/>
            <a:ext cx="5032866" cy="807911"/>
          </a:xfrm>
          <a:prstGeom prst="rect">
            <a:avLst/>
          </a:prstGeom>
        </p:spPr>
        <p:txBody>
          <a:bodyPr wrap="none" lIns="68579" tIns="34289" rIns="68579" bIns="34289">
            <a:spAutoFit/>
          </a:bodyPr>
          <a:lstStyle/>
          <a:p>
            <a:pPr defTabSz="685783"/>
            <a:r>
              <a:rPr lang="zh-TW" altLang="en-US" sz="2400" b="1" cap="all" dirty="0" smtClean="0">
                <a:solidFill>
                  <a:srgbClr val="0070C0"/>
                </a:solidFill>
                <a:latin typeface="Calibri"/>
                <a:ea typeface="Heiti TC Light"/>
                <a:cs typeface="Calibri"/>
              </a:rPr>
              <a:t>打造超連鎖事業</a:t>
            </a:r>
            <a:endParaRPr lang="en-US" altLang="zh-TW" sz="2400" b="1" cap="all" dirty="0" smtClean="0">
              <a:solidFill>
                <a:srgbClr val="0070C0"/>
              </a:solidFill>
              <a:latin typeface="Calibri"/>
              <a:ea typeface="Heiti TC Light"/>
              <a:cs typeface="Calibri"/>
            </a:endParaRPr>
          </a:p>
          <a:p>
            <a:pPr defTabSz="685783"/>
            <a:r>
              <a:rPr lang="en-US" altLang="zh-TW" sz="2400" b="1" cap="all" dirty="0" smtClean="0">
                <a:solidFill>
                  <a:srgbClr val="0070C0"/>
                </a:solidFill>
                <a:latin typeface="Calibri"/>
                <a:ea typeface="Heiti TC Light"/>
                <a:cs typeface="Calibri"/>
              </a:rPr>
              <a:t>Grow your </a:t>
            </a:r>
            <a:r>
              <a:rPr lang="en-US" altLang="zh-TW" sz="2400" b="1" cap="all" dirty="0" err="1" smtClean="0">
                <a:solidFill>
                  <a:srgbClr val="0070C0"/>
                </a:solidFill>
                <a:latin typeface="Calibri"/>
                <a:ea typeface="Heiti TC Light"/>
                <a:cs typeface="Calibri"/>
              </a:rPr>
              <a:t>Unfranchise</a:t>
            </a:r>
            <a:r>
              <a:rPr lang="en-US" altLang="zh-TW" sz="2400" b="1" cap="all" dirty="0" smtClean="0">
                <a:solidFill>
                  <a:srgbClr val="0070C0"/>
                </a:solidFill>
                <a:latin typeface="Calibri"/>
                <a:ea typeface="Heiti TC Light"/>
                <a:cs typeface="Calibri"/>
              </a:rPr>
              <a:t> business</a:t>
            </a:r>
            <a:endParaRPr lang="en-US" sz="2400" b="1" cap="all" dirty="0" smtClean="0">
              <a:solidFill>
                <a:srgbClr val="0070C0"/>
              </a:solidFill>
              <a:latin typeface="Calibri"/>
              <a:ea typeface="Heiti TC Light"/>
              <a:cs typeface="Calibri"/>
            </a:endParaRPr>
          </a:p>
        </p:txBody>
      </p:sp>
      <p:pic>
        <p:nvPicPr>
          <p:cNvPr id="1026" name="Picture 2" descr="O:\Product_SC\Communications\Graphics\Company Logo\HK.SHOP.COM_Logos\MarketHongKong&amp;Shop.com_SidebySide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5543" y="1233210"/>
            <a:ext cx="2712969" cy="319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415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10" presetClass="entr" presetSubtype="0" fill="hold" nodeType="afterEffect">
                                  <p:stCondLst>
                                    <p:cond delay="0"/>
                                  </p:stCondLst>
                                  <p:iterate type="lt">
                                    <p:tmPct val="10000"/>
                                  </p:iterate>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1150"/>
                            </p:stCondLst>
                            <p:childTnLst>
                              <p:par>
                                <p:cTn id="17" presetID="10" presetClass="entr" presetSubtype="0" fill="hold" nodeType="afterEffect">
                                  <p:stCondLst>
                                    <p:cond delay="0"/>
                                  </p:stCondLst>
                                  <p:iterate type="lt">
                                    <p:tmPct val="10000"/>
                                  </p:iterate>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par>
                          <p:cTn id="20" fill="hold">
                            <p:stCondLst>
                              <p:cond delay="2350"/>
                            </p:stCondLst>
                            <p:childTnLst>
                              <p:par>
                                <p:cTn id="21" presetID="42"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55700" b="77000" l="0" r="100000">
                        <a14:foregroundMark x1="11500" y1="69100" x2="11500" y2="69100"/>
                        <a14:foregroundMark x1="11400" y1="68700" x2="11400" y2="68700"/>
                        <a14:foregroundMark x1="17200" y1="64000" x2="17200" y2="64000"/>
                        <a14:foregroundMark x1="17300" y1="62800" x2="17300" y2="62800"/>
                        <a14:foregroundMark x1="2900" y1="59300" x2="92500" y2="63500"/>
                        <a14:foregroundMark x1="85000" y1="67600" x2="98700" y2="70100"/>
                        <a14:foregroundMark x1="1200" y1="56900" x2="98600" y2="57700"/>
                      </a14:backgroundRemoval>
                    </a14:imgEffect>
                    <a14:imgEffect>
                      <a14:sharpenSoften amount="25000"/>
                    </a14:imgEffect>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53634" b="23183"/>
          <a:stretch/>
        </p:blipFill>
        <p:spPr>
          <a:xfrm>
            <a:off x="9441" y="3906982"/>
            <a:ext cx="9134560" cy="1236518"/>
          </a:xfrm>
          <a:prstGeom prst="rect">
            <a:avLst/>
          </a:prstGeom>
        </p:spPr>
      </p:pic>
      <p:sp>
        <p:nvSpPr>
          <p:cNvPr id="11" name="Title 1"/>
          <p:cNvSpPr>
            <a:spLocks noGrp="1"/>
          </p:cNvSpPr>
          <p:nvPr>
            <p:ph type="title"/>
          </p:nvPr>
        </p:nvSpPr>
        <p:spPr>
          <a:xfrm>
            <a:off x="3048000" y="1632978"/>
            <a:ext cx="5791200" cy="857250"/>
          </a:xfrm>
        </p:spPr>
        <p:txBody>
          <a:bodyPr>
            <a:noAutofit/>
          </a:bodyPr>
          <a:lstStyle/>
          <a:p>
            <a:r>
              <a:rPr lang="en-US" altLang="zh-TW" sz="3600" b="1" dirty="0">
                <a:solidFill>
                  <a:srgbClr val="0099CC"/>
                </a:solidFill>
                <a:latin typeface="Calibri"/>
                <a:ea typeface="Heiti TC Light"/>
                <a:cs typeface="Calibri"/>
              </a:rPr>
              <a:t>2015 </a:t>
            </a:r>
            <a:r>
              <a:rPr lang="zh-TW" altLang="en-US" sz="3600" dirty="0">
                <a:solidFill>
                  <a:srgbClr val="0099CC"/>
                </a:solidFill>
                <a:latin typeface="Calibri"/>
                <a:ea typeface="Heiti TC Light"/>
                <a:cs typeface="Calibri"/>
              </a:rPr>
              <a:t>美安香港成功領袖會議</a:t>
            </a:r>
          </a:p>
        </p:txBody>
      </p:sp>
      <p:sp>
        <p:nvSpPr>
          <p:cNvPr id="4" name="Rectangle 3"/>
          <p:cNvSpPr/>
          <p:nvPr/>
        </p:nvSpPr>
        <p:spPr>
          <a:xfrm>
            <a:off x="3117042" y="2343150"/>
            <a:ext cx="5582774" cy="553996"/>
          </a:xfrm>
          <a:prstGeom prst="rect">
            <a:avLst/>
          </a:prstGeom>
        </p:spPr>
        <p:txBody>
          <a:bodyPr wrap="none" lIns="91438" tIns="45719" rIns="91438" bIns="45719">
            <a:spAutoFit/>
          </a:bodyPr>
          <a:lstStyle/>
          <a:p>
            <a:pPr defTabSz="457189"/>
            <a:r>
              <a:rPr lang="en-US" sz="3000" b="1" dirty="0">
                <a:solidFill>
                  <a:srgbClr val="0099CC"/>
                </a:solidFill>
                <a:latin typeface="Calibri"/>
                <a:ea typeface="Heiti TC Light"/>
                <a:cs typeface="Calibri"/>
              </a:rPr>
              <a:t>MHK Leadership Conference 2015</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23479" b="17701"/>
          <a:stretch/>
        </p:blipFill>
        <p:spPr>
          <a:xfrm>
            <a:off x="0" y="1052280"/>
            <a:ext cx="3470030" cy="2885704"/>
          </a:xfrm>
          <a:prstGeom prst="rect">
            <a:avLst/>
          </a:prstGeom>
        </p:spPr>
      </p:pic>
    </p:spTree>
    <p:extLst>
      <p:ext uri="{BB962C8B-B14F-4D97-AF65-F5344CB8AC3E}">
        <p14:creationId xmlns:p14="http://schemas.microsoft.com/office/powerpoint/2010/main" val="3152136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49" y="-95250"/>
            <a:ext cx="9367969" cy="5238750"/>
          </a:xfrm>
          <a:prstGeom prst="rect">
            <a:avLst/>
          </a:prstGeom>
        </p:spPr>
      </p:pic>
      <p:sp>
        <p:nvSpPr>
          <p:cNvPr id="4" name="Oval 3"/>
          <p:cNvSpPr/>
          <p:nvPr/>
        </p:nvSpPr>
        <p:spPr>
          <a:xfrm flipH="1" flipV="1">
            <a:off x="4495800" y="409432"/>
            <a:ext cx="4367285" cy="4219718"/>
          </a:xfrm>
          <a:prstGeom prst="ellipse">
            <a:avLst/>
          </a:prstGeom>
          <a:solidFill>
            <a:srgbClr val="07595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a:solidFill>
                <a:prstClr val="white"/>
              </a:solidFill>
              <a:latin typeface="Calibri"/>
              <a:ea typeface="Heiti TC Light"/>
              <a:cs typeface="Calibri"/>
            </a:endParaRPr>
          </a:p>
        </p:txBody>
      </p:sp>
      <p:sp>
        <p:nvSpPr>
          <p:cNvPr id="5" name="Title 1"/>
          <p:cNvSpPr>
            <a:spLocks noGrp="1"/>
          </p:cNvSpPr>
          <p:nvPr>
            <p:ph type="title"/>
          </p:nvPr>
        </p:nvSpPr>
        <p:spPr>
          <a:xfrm>
            <a:off x="5105624" y="666750"/>
            <a:ext cx="3134213" cy="857250"/>
          </a:xfrm>
        </p:spPr>
        <p:txBody>
          <a:bodyPr>
            <a:noAutofit/>
          </a:bodyPr>
          <a:lstStyle/>
          <a:p>
            <a:pPr algn="ctr"/>
            <a:r>
              <a:rPr lang="zh-TW" altLang="en-US" sz="3600" cap="all" dirty="0" smtClean="0">
                <a:ln w="3175">
                  <a:solidFill>
                    <a:schemeClr val="bg1"/>
                  </a:solidFill>
                </a:ln>
                <a:solidFill>
                  <a:schemeClr val="bg1"/>
                </a:solidFill>
                <a:latin typeface="Calibri"/>
                <a:ea typeface="Heiti TC Light"/>
                <a:cs typeface="Calibri"/>
              </a:rPr>
              <a:t>甚麼是年金</a:t>
            </a:r>
            <a:r>
              <a:rPr lang="en-US" altLang="zh-TW" cap="all" dirty="0">
                <a:ln w="3175">
                  <a:solidFill>
                    <a:schemeClr val="bg1"/>
                  </a:solidFill>
                </a:ln>
                <a:solidFill>
                  <a:schemeClr val="bg1"/>
                </a:solidFill>
                <a:latin typeface="Calibri"/>
                <a:ea typeface="Heiti TC Light"/>
                <a:cs typeface="Calibri"/>
              </a:rPr>
              <a:t/>
            </a:r>
            <a:br>
              <a:rPr lang="en-US" altLang="zh-TW" cap="all" dirty="0">
                <a:ln w="3175">
                  <a:solidFill>
                    <a:schemeClr val="bg1"/>
                  </a:solidFill>
                </a:ln>
                <a:solidFill>
                  <a:schemeClr val="bg1"/>
                </a:solidFill>
                <a:latin typeface="Calibri"/>
                <a:ea typeface="Heiti TC Light"/>
                <a:cs typeface="Calibri"/>
              </a:rPr>
            </a:br>
            <a:r>
              <a:rPr lang="en-US" altLang="zh-TW" sz="2400" cap="all" dirty="0">
                <a:ln w="3175">
                  <a:solidFill>
                    <a:schemeClr val="bg1"/>
                  </a:solidFill>
                </a:ln>
                <a:solidFill>
                  <a:schemeClr val="bg1"/>
                </a:solidFill>
                <a:latin typeface="Calibri"/>
                <a:ea typeface="Heiti TC Light"/>
                <a:cs typeface="Calibri"/>
              </a:rPr>
              <a:t>What is an Annuity</a:t>
            </a:r>
            <a:endParaRPr lang="en-US" sz="2400" cap="all" dirty="0">
              <a:ln w="3175">
                <a:solidFill>
                  <a:schemeClr val="bg1"/>
                </a:solidFill>
              </a:ln>
              <a:solidFill>
                <a:schemeClr val="bg1"/>
              </a:solidFill>
              <a:latin typeface="Calibri"/>
              <a:ea typeface="Heiti TC Light"/>
              <a:cs typeface="Calibri"/>
            </a:endParaRPr>
          </a:p>
        </p:txBody>
      </p:sp>
      <p:sp>
        <p:nvSpPr>
          <p:cNvPr id="6" name="Rectangle 5"/>
          <p:cNvSpPr/>
          <p:nvPr/>
        </p:nvSpPr>
        <p:spPr>
          <a:xfrm>
            <a:off x="4724400" y="1581150"/>
            <a:ext cx="4038600" cy="1177243"/>
          </a:xfrm>
          <a:prstGeom prst="rect">
            <a:avLst/>
          </a:prstGeom>
        </p:spPr>
        <p:txBody>
          <a:bodyPr wrap="square" lIns="68579" tIns="34289" rIns="68579" bIns="34289">
            <a:spAutoFit/>
          </a:bodyPr>
          <a:lstStyle/>
          <a:p>
            <a:pPr algn="ctr" defTabSz="685783"/>
            <a:r>
              <a:rPr lang="zh-TW" altLang="en-US" sz="1800" dirty="0">
                <a:solidFill>
                  <a:prstClr val="white"/>
                </a:solidFill>
                <a:latin typeface="Calibri"/>
                <a:ea typeface="Heiti TC Light"/>
                <a:cs typeface="Calibri"/>
              </a:rPr>
              <a:t>「年金」年金是指你在等額、定期</a:t>
            </a:r>
            <a:r>
              <a:rPr lang="zh-TW" altLang="en-US" sz="1800" dirty="0" smtClean="0">
                <a:solidFill>
                  <a:prstClr val="white"/>
                </a:solidFill>
                <a:latin typeface="Calibri"/>
                <a:ea typeface="Heiti TC Light"/>
                <a:cs typeface="Calibri"/>
              </a:rPr>
              <a:t>的</a:t>
            </a:r>
            <a:endParaRPr lang="en-US" altLang="zh-TW" sz="1800" dirty="0" smtClean="0">
              <a:solidFill>
                <a:prstClr val="white"/>
              </a:solidFill>
              <a:latin typeface="Calibri"/>
              <a:ea typeface="Heiti TC Light"/>
              <a:cs typeface="Calibri"/>
            </a:endParaRPr>
          </a:p>
          <a:p>
            <a:pPr algn="ctr" defTabSz="685783"/>
            <a:r>
              <a:rPr lang="zh-TW" altLang="en-US" sz="1800" dirty="0" smtClean="0">
                <a:solidFill>
                  <a:prstClr val="white"/>
                </a:solidFill>
                <a:latin typeface="Calibri"/>
                <a:ea typeface="Heiti TC Light"/>
                <a:cs typeface="Calibri"/>
              </a:rPr>
              <a:t>系</a:t>
            </a:r>
            <a:r>
              <a:rPr lang="zh-TW" altLang="en-US" sz="1800" dirty="0">
                <a:solidFill>
                  <a:prstClr val="white"/>
                </a:solidFill>
                <a:latin typeface="Calibri"/>
                <a:ea typeface="Heiti TC Light"/>
                <a:cs typeface="Calibri"/>
              </a:rPr>
              <a:t>列收支</a:t>
            </a:r>
            <a:r>
              <a:rPr lang="zh-TW" altLang="en-US" sz="1800" dirty="0" smtClean="0">
                <a:solidFill>
                  <a:prstClr val="white"/>
                </a:solidFill>
                <a:latin typeface="Calibri"/>
                <a:ea typeface="Heiti TC Light"/>
                <a:cs typeface="Calibri"/>
              </a:rPr>
              <a:t>。</a:t>
            </a:r>
            <a:endParaRPr lang="en-US" sz="1800" dirty="0">
              <a:solidFill>
                <a:prstClr val="white"/>
              </a:solidFill>
              <a:latin typeface="Calibri"/>
              <a:ea typeface="Heiti TC Light"/>
              <a:cs typeface="Calibri"/>
            </a:endParaRPr>
          </a:p>
          <a:p>
            <a:pPr algn="ctr" defTabSz="685783"/>
            <a:r>
              <a:rPr lang="zh-TW" altLang="en-US" sz="1800" dirty="0">
                <a:solidFill>
                  <a:prstClr val="white"/>
                </a:solidFill>
                <a:latin typeface="Calibri"/>
                <a:ea typeface="Heiti TC Light"/>
                <a:cs typeface="Calibri"/>
              </a:rPr>
              <a:t>建立「年金」時，你必須在有收支前先投入一筆固定的資金</a:t>
            </a:r>
            <a:r>
              <a:rPr lang="zh-TW" altLang="en-US" sz="1800" dirty="0" smtClean="0">
                <a:solidFill>
                  <a:prstClr val="white"/>
                </a:solidFill>
                <a:latin typeface="Calibri"/>
                <a:ea typeface="Heiti TC Light"/>
                <a:cs typeface="Calibri"/>
              </a:rPr>
              <a:t>。</a:t>
            </a:r>
            <a:endParaRPr lang="en-US" altLang="zh-TW" sz="1800" dirty="0" smtClean="0">
              <a:solidFill>
                <a:prstClr val="white"/>
              </a:solidFill>
              <a:latin typeface="Calibri"/>
              <a:ea typeface="Heiti TC Light"/>
              <a:cs typeface="Calibri"/>
            </a:endParaRPr>
          </a:p>
        </p:txBody>
      </p:sp>
      <p:cxnSp>
        <p:nvCxnSpPr>
          <p:cNvPr id="7" name="Straight Connector 6"/>
          <p:cNvCxnSpPr/>
          <p:nvPr/>
        </p:nvCxnSpPr>
        <p:spPr>
          <a:xfrm>
            <a:off x="4978704" y="1581150"/>
            <a:ext cx="33880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724400" y="2647950"/>
            <a:ext cx="3886201" cy="1546575"/>
          </a:xfrm>
          <a:prstGeom prst="rect">
            <a:avLst/>
          </a:prstGeom>
        </p:spPr>
        <p:txBody>
          <a:bodyPr wrap="square" lIns="68579" tIns="34289" rIns="68579" bIns="34289">
            <a:spAutoFit/>
          </a:bodyPr>
          <a:lstStyle/>
          <a:p>
            <a:pPr algn="ctr" defTabSz="685783"/>
            <a:r>
              <a:rPr lang="en-US" sz="1600" dirty="0" smtClean="0">
                <a:solidFill>
                  <a:prstClr val="white"/>
                </a:solidFill>
                <a:latin typeface="Calibri"/>
                <a:ea typeface="Heiti TC Light"/>
                <a:cs typeface="Calibri"/>
              </a:rPr>
              <a:t>An </a:t>
            </a:r>
            <a:r>
              <a:rPr lang="en-US" sz="1600" dirty="0">
                <a:solidFill>
                  <a:prstClr val="white"/>
                </a:solidFill>
                <a:latin typeface="Calibri"/>
                <a:ea typeface="Heiti TC Light"/>
                <a:cs typeface="Calibri"/>
              </a:rPr>
              <a:t>“Annuity” is a process by which a fixed payment is made to you at specified intervals for a specified length of time</a:t>
            </a:r>
            <a:r>
              <a:rPr lang="en-US" sz="1600" dirty="0" smtClean="0">
                <a:solidFill>
                  <a:prstClr val="white"/>
                </a:solidFill>
                <a:latin typeface="Calibri"/>
                <a:ea typeface="Heiti TC Light"/>
                <a:cs typeface="Calibri"/>
              </a:rPr>
              <a:t>.</a:t>
            </a:r>
            <a:endParaRPr lang="en-US" sz="1600" dirty="0">
              <a:solidFill>
                <a:prstClr val="white"/>
              </a:solidFill>
              <a:latin typeface="Calibri"/>
              <a:ea typeface="Heiti TC Light"/>
              <a:cs typeface="Calibri"/>
            </a:endParaRPr>
          </a:p>
          <a:p>
            <a:pPr algn="ctr" defTabSz="685783"/>
            <a:r>
              <a:rPr lang="en-US" sz="1600" dirty="0">
                <a:solidFill>
                  <a:prstClr val="white"/>
                </a:solidFill>
                <a:latin typeface="Calibri"/>
                <a:ea typeface="Heiti TC Light"/>
                <a:cs typeface="Calibri"/>
              </a:rPr>
              <a:t>To fund the “Annuity” you must contribute a fixed sum payment before payouts to you </a:t>
            </a:r>
            <a:r>
              <a:rPr lang="en-US" sz="1600" dirty="0" smtClean="0">
                <a:solidFill>
                  <a:prstClr val="white"/>
                </a:solidFill>
                <a:latin typeface="Calibri"/>
                <a:ea typeface="Heiti TC Light"/>
                <a:cs typeface="Calibri"/>
              </a:rPr>
              <a:t>  may </a:t>
            </a:r>
            <a:r>
              <a:rPr lang="en-US" sz="1600" dirty="0">
                <a:solidFill>
                  <a:prstClr val="white"/>
                </a:solidFill>
                <a:latin typeface="Calibri"/>
                <a:ea typeface="Heiti TC Light"/>
                <a:cs typeface="Calibri"/>
              </a:rPr>
              <a:t>begin</a:t>
            </a:r>
            <a:r>
              <a:rPr lang="en-US" sz="1600" dirty="0" smtClean="0">
                <a:solidFill>
                  <a:prstClr val="white"/>
                </a:solidFill>
                <a:latin typeface="Calibri"/>
                <a:ea typeface="Heiti TC Light"/>
                <a:cs typeface="Calibri"/>
              </a:rPr>
              <a:t>.</a:t>
            </a:r>
            <a:endParaRPr lang="en-US" sz="1600" dirty="0">
              <a:solidFill>
                <a:prstClr val="white"/>
              </a:solidFill>
              <a:latin typeface="Calibri"/>
              <a:ea typeface="Heiti TC Light"/>
              <a:cs typeface="Calibri"/>
            </a:endParaRPr>
          </a:p>
        </p:txBody>
      </p:sp>
    </p:spTree>
    <p:extLst>
      <p:ext uri="{BB962C8B-B14F-4D97-AF65-F5344CB8AC3E}">
        <p14:creationId xmlns:p14="http://schemas.microsoft.com/office/powerpoint/2010/main" val="304051079"/>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47800" y="971551"/>
            <a:ext cx="3005961" cy="3769930"/>
            <a:chOff x="898634" y="1592318"/>
            <a:chExt cx="3752194" cy="4729654"/>
          </a:xfrm>
        </p:grpSpPr>
        <p:sp>
          <p:nvSpPr>
            <p:cNvPr id="2" name="Rectangle 1"/>
            <p:cNvSpPr/>
            <p:nvPr/>
          </p:nvSpPr>
          <p:spPr>
            <a:xfrm>
              <a:off x="898634" y="1592318"/>
              <a:ext cx="3752194" cy="3547241"/>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4" name="Rectangle 3"/>
            <p:cNvSpPr/>
            <p:nvPr/>
          </p:nvSpPr>
          <p:spPr>
            <a:xfrm>
              <a:off x="898634" y="5139559"/>
              <a:ext cx="3752194" cy="1182413"/>
            </a:xfrm>
            <a:prstGeom prst="rect">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zh-TW" altLang="en-US" dirty="0" smtClean="0">
                  <a:solidFill>
                    <a:prstClr val="white"/>
                  </a:solidFill>
                  <a:latin typeface="Calibri"/>
                  <a:ea typeface="Heiti TC Light"/>
                  <a:cs typeface="Calibri"/>
                </a:rPr>
                <a:t>你每星期可賺取</a:t>
              </a:r>
              <a:r>
                <a:rPr lang="en-US" altLang="zh-TW" dirty="0" smtClean="0">
                  <a:solidFill>
                    <a:prstClr val="white"/>
                  </a:solidFill>
                  <a:latin typeface="Calibri"/>
                  <a:ea typeface="Heiti TC Light"/>
                  <a:cs typeface="Calibri"/>
                </a:rPr>
                <a:t>HK$11,500-27,600</a:t>
              </a:r>
            </a:p>
            <a:p>
              <a:pPr algn="ctr" defTabSz="685783"/>
              <a:r>
                <a:rPr lang="en-US" dirty="0">
                  <a:solidFill>
                    <a:prstClr val="white"/>
                  </a:solidFill>
                  <a:latin typeface="Calibri"/>
                  <a:ea typeface="Heiti TC Light"/>
                  <a:cs typeface="Calibri"/>
                </a:rPr>
                <a:t>You can reasonably expect to earn $11,500 - $27,600 /</a:t>
              </a:r>
            </a:p>
            <a:p>
              <a:pPr algn="ctr" defTabSz="685783"/>
              <a:r>
                <a:rPr lang="en-US" dirty="0">
                  <a:solidFill>
                    <a:prstClr val="white"/>
                  </a:solidFill>
                  <a:latin typeface="Calibri"/>
                  <a:ea typeface="Heiti TC Light"/>
                  <a:cs typeface="Calibri"/>
                </a:rPr>
                <a:t> week in </a:t>
              </a:r>
              <a:r>
                <a:rPr lang="en-US" dirty="0" smtClean="0">
                  <a:solidFill>
                    <a:prstClr val="white"/>
                  </a:solidFill>
                  <a:latin typeface="Calibri"/>
                  <a:ea typeface="Heiti TC Light"/>
                  <a:cs typeface="Calibri"/>
                </a:rPr>
                <a:t>perpetuity</a:t>
              </a:r>
              <a:endParaRPr lang="en-US" dirty="0">
                <a:solidFill>
                  <a:prstClr val="white"/>
                </a:solidFill>
                <a:latin typeface="Calibri"/>
                <a:ea typeface="Heiti TC Light"/>
                <a:cs typeface="Calibri"/>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898634" y="5139558"/>
              <a:ext cx="3752194" cy="630621"/>
            </a:xfrm>
            <a:prstGeom prst="rect">
              <a:avLst/>
            </a:prstGeom>
            <a:ln>
              <a:noFill/>
            </a:ln>
          </p:spPr>
        </p:pic>
      </p:grpSp>
      <p:grpSp>
        <p:nvGrpSpPr>
          <p:cNvPr id="9" name="Group 8"/>
          <p:cNvGrpSpPr/>
          <p:nvPr/>
        </p:nvGrpSpPr>
        <p:grpSpPr>
          <a:xfrm>
            <a:off x="4690240" y="971551"/>
            <a:ext cx="2979683" cy="3780562"/>
            <a:chOff x="4966137" y="1592317"/>
            <a:chExt cx="3752194" cy="4743831"/>
          </a:xfrm>
        </p:grpSpPr>
        <p:sp>
          <p:nvSpPr>
            <p:cNvPr id="3" name="Rectangle 2"/>
            <p:cNvSpPr/>
            <p:nvPr/>
          </p:nvSpPr>
          <p:spPr>
            <a:xfrm>
              <a:off x="4966137" y="1592317"/>
              <a:ext cx="3752194" cy="3547241"/>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Calibri"/>
                <a:ea typeface="Heiti TC Light"/>
                <a:cs typeface="Calibri"/>
              </a:endParaRPr>
            </a:p>
          </p:txBody>
        </p:sp>
        <p:sp>
          <p:nvSpPr>
            <p:cNvPr id="5" name="Rectangle 4"/>
            <p:cNvSpPr/>
            <p:nvPr/>
          </p:nvSpPr>
          <p:spPr>
            <a:xfrm>
              <a:off x="4966137" y="5153735"/>
              <a:ext cx="3752194" cy="1182413"/>
            </a:xfrm>
            <a:prstGeom prst="rect">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zh-TW" altLang="en-US" dirty="0" smtClean="0">
                  <a:solidFill>
                    <a:prstClr val="white"/>
                  </a:solidFill>
                  <a:latin typeface="Calibri"/>
                  <a:ea typeface="Heiti TC Light"/>
                  <a:cs typeface="Calibri"/>
                </a:rPr>
                <a:t>你可以把你的資產留給你的家庭和後代</a:t>
              </a:r>
              <a:endParaRPr lang="en-US" altLang="zh-TW" dirty="0" smtClean="0">
                <a:solidFill>
                  <a:prstClr val="white"/>
                </a:solidFill>
                <a:latin typeface="Calibri"/>
                <a:ea typeface="Heiti TC Light"/>
                <a:cs typeface="Calibri"/>
              </a:endParaRPr>
            </a:p>
            <a:p>
              <a:pPr algn="ctr" defTabSz="685783"/>
              <a:r>
                <a:rPr lang="en-US" dirty="0">
                  <a:solidFill>
                    <a:prstClr val="white"/>
                  </a:solidFill>
                  <a:latin typeface="Calibri"/>
                  <a:ea typeface="Heiti TC Light"/>
                  <a:cs typeface="Calibri"/>
                </a:rPr>
                <a:t>You can will this asset to family and generations to come. </a:t>
              </a: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4966137" y="5139558"/>
              <a:ext cx="3752194" cy="630621"/>
            </a:xfrm>
            <a:prstGeom prst="rect">
              <a:avLst/>
            </a:prstGeom>
            <a:ln>
              <a:noFill/>
            </a:ln>
          </p:spPr>
        </p:pic>
      </p:grpSp>
      <p:sp>
        <p:nvSpPr>
          <p:cNvPr id="11" name="Title 1"/>
          <p:cNvSpPr txBox="1">
            <a:spLocks/>
          </p:cNvSpPr>
          <p:nvPr/>
        </p:nvSpPr>
        <p:spPr>
          <a:xfrm>
            <a:off x="1497724" y="133350"/>
            <a:ext cx="6172200" cy="637559"/>
          </a:xfrm>
          <a:prstGeom prst="rect">
            <a:avLst/>
          </a:prstGeom>
        </p:spPr>
        <p:txBody>
          <a:bodyPr lIns="68579" tIns="34289" rIns="68579" bIns="34289"/>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dirty="0" smtClean="0">
                <a:solidFill>
                  <a:prstClr val="white"/>
                </a:solidFill>
                <a:latin typeface="Calibri"/>
                <a:ea typeface="Heiti TC Light"/>
                <a:cs typeface="Calibri"/>
              </a:rPr>
              <a:t>資產</a:t>
            </a:r>
            <a:endParaRPr lang="en-US" sz="3600" dirty="0">
              <a:solidFill>
                <a:prstClr val="white"/>
              </a:solidFill>
              <a:latin typeface="Calibri"/>
              <a:ea typeface="Heiti TC Light"/>
              <a:cs typeface="Calibri"/>
            </a:endParaRPr>
          </a:p>
        </p:txBody>
      </p:sp>
      <p:sp>
        <p:nvSpPr>
          <p:cNvPr id="12" name="Title 1"/>
          <p:cNvSpPr txBox="1">
            <a:spLocks/>
          </p:cNvSpPr>
          <p:nvPr/>
        </p:nvSpPr>
        <p:spPr>
          <a:xfrm>
            <a:off x="1497724" y="556680"/>
            <a:ext cx="6172200" cy="637559"/>
          </a:xfrm>
          <a:prstGeom prst="rect">
            <a:avLst/>
          </a:prstGeom>
        </p:spPr>
        <p:txBody>
          <a:bodyPr lIns="68579" tIns="34289" rIns="68579" bIns="34289"/>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prstClr val="white"/>
                </a:solidFill>
                <a:latin typeface="Calibri"/>
                <a:ea typeface="Heiti TC Light"/>
                <a:cs typeface="Calibri"/>
              </a:rPr>
              <a:t>Willable Asset</a:t>
            </a:r>
          </a:p>
        </p:txBody>
      </p:sp>
    </p:spTree>
    <p:extLst>
      <p:ext uri="{BB962C8B-B14F-4D97-AF65-F5344CB8AC3E}">
        <p14:creationId xmlns:p14="http://schemas.microsoft.com/office/powerpoint/2010/main" val="1096566755"/>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3200"/>
            <a:ext cx="9144000" cy="5346700"/>
          </a:xfrm>
          <a:prstGeom prst="rect">
            <a:avLst/>
          </a:prstGeom>
        </p:spPr>
      </p:pic>
      <p:sp>
        <p:nvSpPr>
          <p:cNvPr id="5" name="Rectangle 4"/>
          <p:cNvSpPr/>
          <p:nvPr/>
        </p:nvSpPr>
        <p:spPr>
          <a:xfrm>
            <a:off x="-8164" y="718459"/>
            <a:ext cx="9152165" cy="4425043"/>
          </a:xfrm>
          <a:prstGeom prst="rect">
            <a:avLst/>
          </a:prstGeom>
          <a:gradFill>
            <a:gsLst>
              <a:gs pos="0">
                <a:schemeClr val="tx1">
                  <a:alpha val="0"/>
                </a:schemeClr>
              </a:gs>
              <a:gs pos="5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800" dirty="0">
              <a:solidFill>
                <a:prstClr val="white"/>
              </a:solidFill>
              <a:latin typeface="Calibri"/>
              <a:ea typeface="Heiti TC Light"/>
              <a:cs typeface="Calibri"/>
            </a:endParaRPr>
          </a:p>
        </p:txBody>
      </p:sp>
      <p:sp>
        <p:nvSpPr>
          <p:cNvPr id="4" name="Rectangle 3"/>
          <p:cNvSpPr/>
          <p:nvPr/>
        </p:nvSpPr>
        <p:spPr>
          <a:xfrm>
            <a:off x="165101" y="3028950"/>
            <a:ext cx="8851901" cy="1591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r>
              <a:rPr lang="zh-TW" altLang="en-US" sz="3000" dirty="0" smtClean="0">
                <a:solidFill>
                  <a:prstClr val="white"/>
                </a:solidFill>
                <a:latin typeface="Calibri"/>
                <a:ea typeface="Heiti TC Light"/>
                <a:cs typeface="Calibri"/>
              </a:rPr>
              <a:t>你本身已不斷消費</a:t>
            </a:r>
            <a:r>
              <a:rPr lang="en-US" sz="3000" dirty="0">
                <a:solidFill>
                  <a:prstClr val="white"/>
                </a:solidFill>
                <a:latin typeface="Calibri"/>
                <a:ea typeface="Heiti TC Light"/>
                <a:cs typeface="Calibri"/>
              </a:rPr>
              <a:t/>
            </a:r>
            <a:br>
              <a:rPr lang="en-US" sz="3000" dirty="0">
                <a:solidFill>
                  <a:prstClr val="white"/>
                </a:solidFill>
                <a:latin typeface="Calibri"/>
                <a:ea typeface="Heiti TC Light"/>
                <a:cs typeface="Calibri"/>
              </a:rPr>
            </a:br>
            <a:r>
              <a:rPr lang="zh-TW" altLang="en-US" sz="3000" dirty="0" smtClean="0">
                <a:solidFill>
                  <a:prstClr val="white"/>
                </a:solidFill>
                <a:latin typeface="Calibri"/>
                <a:ea typeface="Heiti TC Light"/>
                <a:cs typeface="Calibri"/>
              </a:rPr>
              <a:t>何不將你的消費轉為收入</a:t>
            </a:r>
            <a:r>
              <a:rPr lang="en-US" altLang="zh-TW" sz="3000" dirty="0" smtClean="0">
                <a:solidFill>
                  <a:prstClr val="white"/>
                </a:solidFill>
                <a:latin typeface="Calibri"/>
                <a:ea typeface="Heiti TC Light"/>
                <a:cs typeface="Calibri"/>
              </a:rPr>
              <a:t>﹖</a:t>
            </a:r>
          </a:p>
        </p:txBody>
      </p:sp>
      <p:sp>
        <p:nvSpPr>
          <p:cNvPr id="6" name="Rectangle 5"/>
          <p:cNvSpPr/>
          <p:nvPr/>
        </p:nvSpPr>
        <p:spPr>
          <a:xfrm>
            <a:off x="215899" y="3867150"/>
            <a:ext cx="8851901" cy="1591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r>
              <a:rPr lang="en-US" sz="2800" dirty="0">
                <a:solidFill>
                  <a:prstClr val="white"/>
                </a:solidFill>
                <a:latin typeface="Calibri"/>
                <a:ea typeface="Heiti TC Light"/>
                <a:cs typeface="Calibri"/>
              </a:rPr>
              <a:t>You’re Already Spending </a:t>
            </a:r>
            <a:r>
              <a:rPr lang="en-US" sz="2800" dirty="0" smtClean="0">
                <a:solidFill>
                  <a:prstClr val="white"/>
                </a:solidFill>
                <a:latin typeface="Calibri"/>
                <a:ea typeface="Heiti TC Light"/>
                <a:cs typeface="Calibri"/>
              </a:rPr>
              <a:t>It…</a:t>
            </a:r>
          </a:p>
          <a:p>
            <a:pPr defTabSz="685783"/>
            <a:r>
              <a:rPr lang="en-US" sz="2800" dirty="0" smtClean="0">
                <a:solidFill>
                  <a:prstClr val="white"/>
                </a:solidFill>
                <a:latin typeface="Calibri"/>
                <a:ea typeface="Heiti TC Light"/>
                <a:cs typeface="Calibri"/>
              </a:rPr>
              <a:t>Why </a:t>
            </a:r>
            <a:r>
              <a:rPr lang="en-US" sz="2800" dirty="0">
                <a:solidFill>
                  <a:prstClr val="white"/>
                </a:solidFill>
                <a:latin typeface="Calibri"/>
                <a:ea typeface="Heiti TC Light"/>
                <a:cs typeface="Calibri"/>
              </a:rPr>
              <a:t>Not Convert Your Spending Into Earning?</a:t>
            </a:r>
          </a:p>
        </p:txBody>
      </p:sp>
    </p:spTree>
    <p:extLst>
      <p:ext uri="{BB962C8B-B14F-4D97-AF65-F5344CB8AC3E}">
        <p14:creationId xmlns:p14="http://schemas.microsoft.com/office/powerpoint/2010/main" val="135558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28"/>
          <p:cNvSpPr txBox="1">
            <a:spLocks/>
          </p:cNvSpPr>
          <p:nvPr/>
        </p:nvSpPr>
        <p:spPr>
          <a:xfrm>
            <a:off x="1455072" y="-19050"/>
            <a:ext cx="6172200" cy="1384994"/>
          </a:xfrm>
          <a:prstGeom prst="rect">
            <a:avLst/>
          </a:prstGeom>
          <a:noFill/>
          <a:ln w="12700">
            <a:noFill/>
            <a:miter lim="400000"/>
          </a:ln>
          <a:extLst>
            <a:ext uri="{C572A759-6A51-4108-AA02-DFA0A04FC94B}">
              <ma14:wrappingTextBoxFlag xmlns:ma14="http://schemas.microsoft.com/office/mac/drawingml/2011/main" xmlns="" val="1"/>
            </a:ext>
          </a:extLst>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Clr>
                <a:srgbClr val="404040"/>
              </a:buClr>
              <a:buSzPct val="100000"/>
              <a:buFont typeface="Arial" panose="020B0604020202020204" pitchFamily="34" charset="0"/>
              <a:buNone/>
            </a:pPr>
            <a:r>
              <a:rPr lang="zh-TW" altLang="en-US" b="1" dirty="0" smtClean="0">
                <a:solidFill>
                  <a:srgbClr val="00B0F0"/>
                </a:solidFill>
                <a:latin typeface="Calibri"/>
                <a:ea typeface="Heiti TC Light"/>
                <a:cs typeface="Calibri"/>
                <a:sym typeface="Century Gothic"/>
              </a:rPr>
              <a:t>入息與開支數據</a:t>
            </a:r>
            <a:r>
              <a:rPr lang="en-US" altLang="zh-TW" sz="1900" b="1" dirty="0">
                <a:solidFill>
                  <a:srgbClr val="00B0F0"/>
                </a:solidFill>
                <a:latin typeface="Calibri"/>
                <a:ea typeface="Heiti TC Light"/>
                <a:cs typeface="Calibri"/>
                <a:sym typeface="Century Gothic"/>
              </a:rPr>
              <a:t>Income and Household Statistics</a:t>
            </a:r>
          </a:p>
          <a:p>
            <a:pPr marL="0" indent="0" algn="ctr">
              <a:lnSpc>
                <a:spcPct val="150000"/>
              </a:lnSpc>
              <a:buClr>
                <a:srgbClr val="404040"/>
              </a:buClr>
              <a:buSzPct val="100000"/>
              <a:buFont typeface="Arial" panose="020B0604020202020204" pitchFamily="34" charset="0"/>
              <a:buNone/>
            </a:pPr>
            <a:endParaRPr lang="en-US" b="1" dirty="0">
              <a:solidFill>
                <a:srgbClr val="00B0F0"/>
              </a:solidFill>
              <a:latin typeface="Calibri"/>
              <a:ea typeface="Heiti TC Light"/>
              <a:cs typeface="Calibri"/>
              <a:sym typeface="Century Gothic"/>
            </a:endParaRPr>
          </a:p>
        </p:txBody>
      </p:sp>
      <p:sp>
        <p:nvSpPr>
          <p:cNvPr id="5" name="Rectangle 4"/>
          <p:cNvSpPr/>
          <p:nvPr/>
        </p:nvSpPr>
        <p:spPr>
          <a:xfrm>
            <a:off x="612323" y="513117"/>
            <a:ext cx="8442902" cy="915633"/>
          </a:xfrm>
          <a:prstGeom prst="rect">
            <a:avLst/>
          </a:prstGeom>
        </p:spPr>
        <p:txBody>
          <a:bodyPr wrap="square" lIns="68579" tIns="34289" rIns="68579" bIns="34289">
            <a:spAutoFit/>
          </a:bodyPr>
          <a:lstStyle/>
          <a:p>
            <a:pPr algn="ctr" defTabSz="685783"/>
            <a:r>
              <a:rPr lang="zh-TW" altLang="en-US" sz="1100" i="1" dirty="0" smtClean="0">
                <a:solidFill>
                  <a:prstClr val="white"/>
                </a:solidFill>
                <a:latin typeface="Calibri"/>
                <a:ea typeface="Heiti TC Light"/>
                <a:cs typeface="Calibri"/>
              </a:rPr>
              <a:t>以下數據均來自政府統計處</a:t>
            </a:r>
            <a:r>
              <a:rPr lang="en-US" altLang="zh-TW" sz="1100" i="1" dirty="0" smtClean="0">
                <a:solidFill>
                  <a:prstClr val="white"/>
                </a:solidFill>
                <a:latin typeface="Calibri"/>
                <a:ea typeface="Heiti TC Light"/>
                <a:cs typeface="Calibri"/>
              </a:rPr>
              <a:t>, 《</a:t>
            </a:r>
            <a:r>
              <a:rPr lang="zh-TW" altLang="en-US" sz="1100" i="1" dirty="0" smtClean="0">
                <a:solidFill>
                  <a:prstClr val="white"/>
                </a:solidFill>
                <a:latin typeface="Calibri"/>
                <a:ea typeface="Heiti TC Light"/>
                <a:cs typeface="Calibri"/>
              </a:rPr>
              <a:t>二</a:t>
            </a:r>
            <a:r>
              <a:rPr lang="zh-TW" altLang="en-US" sz="1100" i="1" dirty="0">
                <a:solidFill>
                  <a:prstClr val="white"/>
                </a:solidFill>
                <a:latin typeface="Calibri"/>
                <a:ea typeface="Heiti TC Light"/>
                <a:cs typeface="Calibri"/>
              </a:rPr>
              <a:t>零零九至一零</a:t>
            </a:r>
            <a:r>
              <a:rPr lang="zh-TW" altLang="en-US" sz="1100" i="1" dirty="0" smtClean="0">
                <a:solidFill>
                  <a:prstClr val="white"/>
                </a:solidFill>
                <a:latin typeface="Calibri"/>
                <a:ea typeface="Heiti TC Light"/>
                <a:cs typeface="Calibri"/>
              </a:rPr>
              <a:t>年住</a:t>
            </a:r>
            <a:r>
              <a:rPr lang="zh-TW" altLang="en-US" sz="1100" i="1" dirty="0">
                <a:solidFill>
                  <a:prstClr val="white"/>
                </a:solidFill>
                <a:latin typeface="Calibri"/>
                <a:ea typeface="Heiti TC Light"/>
                <a:cs typeface="Calibri"/>
              </a:rPr>
              <a:t>戶開支統計調</a:t>
            </a:r>
            <a:r>
              <a:rPr lang="zh-TW" altLang="en-US" sz="1100" i="1" dirty="0" smtClean="0">
                <a:solidFill>
                  <a:prstClr val="white"/>
                </a:solidFill>
                <a:latin typeface="Calibri"/>
                <a:ea typeface="Heiti TC Light"/>
                <a:cs typeface="Calibri"/>
              </a:rPr>
              <a:t>查及</a:t>
            </a:r>
            <a:r>
              <a:rPr lang="zh-TW" altLang="en-US" sz="1100" i="1" dirty="0">
                <a:solidFill>
                  <a:prstClr val="white"/>
                </a:solidFill>
                <a:latin typeface="Calibri"/>
                <a:ea typeface="Heiti TC Light"/>
                <a:cs typeface="Calibri"/>
              </a:rPr>
              <a:t>重訂消費物價指數基期 </a:t>
            </a:r>
            <a:r>
              <a:rPr lang="en-US" altLang="zh-TW" sz="1100" i="1" dirty="0" smtClean="0">
                <a:solidFill>
                  <a:prstClr val="white"/>
                </a:solidFill>
                <a:latin typeface="Calibri"/>
                <a:ea typeface="Heiti TC Light"/>
                <a:cs typeface="Calibri"/>
              </a:rPr>
              <a:t>》</a:t>
            </a:r>
          </a:p>
          <a:p>
            <a:pPr algn="ctr" defTabSz="685783"/>
            <a:r>
              <a:rPr lang="en-US" sz="1100" i="1" u="sng" dirty="0">
                <a:solidFill>
                  <a:prstClr val="white"/>
                </a:solidFill>
                <a:latin typeface="Calibri"/>
                <a:ea typeface="Heiti TC Light"/>
                <a:cs typeface="Calibri"/>
              </a:rPr>
              <a:t>http://www.statistics.gov.hk/pub/B10600082010XXXXB0100.pdf </a:t>
            </a:r>
            <a:endParaRPr lang="en-US" sz="1100" i="1" u="sng" dirty="0" smtClean="0">
              <a:solidFill>
                <a:prstClr val="white"/>
              </a:solidFill>
              <a:latin typeface="Calibri"/>
              <a:ea typeface="Heiti TC Light"/>
              <a:cs typeface="Calibri"/>
            </a:endParaRPr>
          </a:p>
          <a:p>
            <a:pPr algn="ctr" defTabSz="685783"/>
            <a:r>
              <a:rPr lang="en-US" sz="1100" i="1" dirty="0" smtClean="0">
                <a:solidFill>
                  <a:prstClr val="white"/>
                </a:solidFill>
                <a:latin typeface="Calibri"/>
                <a:ea typeface="Heiti TC Light"/>
                <a:cs typeface="Calibri"/>
              </a:rPr>
              <a:t>The </a:t>
            </a:r>
            <a:r>
              <a:rPr lang="en-US" sz="1100" i="1" dirty="0">
                <a:solidFill>
                  <a:prstClr val="white"/>
                </a:solidFill>
                <a:latin typeface="Calibri"/>
                <a:ea typeface="Heiti TC Light"/>
                <a:cs typeface="Calibri"/>
              </a:rPr>
              <a:t>following is from the Census and Statistics Department (C&amp;SD), 2009/10 Household Expenditure Survey</a:t>
            </a:r>
          </a:p>
          <a:p>
            <a:pPr algn="ctr" defTabSz="685783"/>
            <a:r>
              <a:rPr lang="en-US" sz="1100" i="1" dirty="0">
                <a:solidFill>
                  <a:prstClr val="white"/>
                </a:solidFill>
                <a:latin typeface="Calibri"/>
                <a:ea typeface="Heiti TC Light"/>
                <a:cs typeface="Calibri"/>
              </a:rPr>
              <a:t>and the Rebasing of the Consumer Price Indices, based on consumer unit </a:t>
            </a:r>
            <a:r>
              <a:rPr lang="en-US" sz="1100" i="1" u="sng" dirty="0">
                <a:solidFill>
                  <a:prstClr val="white"/>
                </a:solidFill>
                <a:latin typeface="Calibri"/>
                <a:ea typeface="Heiti TC Light"/>
                <a:cs typeface="Calibri"/>
              </a:rPr>
              <a:t>http://www.statistics.gov.hk/pub/B10600082010XXXXB0100.pdf </a:t>
            </a:r>
          </a:p>
          <a:p>
            <a:pPr algn="ctr" defTabSz="685783"/>
            <a:endParaRPr lang="en-US" sz="1100" i="1" u="sng" dirty="0">
              <a:solidFill>
                <a:prstClr val="white"/>
              </a:solidFill>
              <a:latin typeface="Calibri"/>
              <a:ea typeface="Heiti TC Light"/>
              <a:cs typeface="Calibri"/>
            </a:endParaRPr>
          </a:p>
        </p:txBody>
      </p:sp>
      <p:cxnSp>
        <p:nvCxnSpPr>
          <p:cNvPr id="8" name="Straight Connector 7"/>
          <p:cNvCxnSpPr/>
          <p:nvPr/>
        </p:nvCxnSpPr>
        <p:spPr>
          <a:xfrm>
            <a:off x="-28743" y="3100587"/>
            <a:ext cx="3017520" cy="0"/>
          </a:xfrm>
          <a:prstGeom prst="line">
            <a:avLst/>
          </a:prstGeom>
          <a:ln>
            <a:solidFill>
              <a:srgbClr val="9EA6A8"/>
            </a:solidFill>
          </a:ln>
        </p:spPr>
        <p:style>
          <a:lnRef idx="1">
            <a:schemeClr val="accent1"/>
          </a:lnRef>
          <a:fillRef idx="0">
            <a:schemeClr val="accent1"/>
          </a:fillRef>
          <a:effectRef idx="0">
            <a:schemeClr val="accent1"/>
          </a:effectRef>
          <a:fontRef idx="minor">
            <a:schemeClr val="tx1"/>
          </a:fontRef>
        </p:style>
      </p:cxnSp>
      <p:sp>
        <p:nvSpPr>
          <p:cNvPr id="9" name="Donut 8"/>
          <p:cNvSpPr/>
          <p:nvPr/>
        </p:nvSpPr>
        <p:spPr>
          <a:xfrm>
            <a:off x="2947171" y="2990371"/>
            <a:ext cx="219456" cy="220436"/>
          </a:xfrm>
          <a:prstGeom prst="donut">
            <a:avLst/>
          </a:prstGeom>
          <a:solidFill>
            <a:srgbClr val="008EA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a:solidFill>
                <a:prstClr val="black"/>
              </a:solidFill>
              <a:latin typeface="Calibri"/>
              <a:ea typeface="Heiti TC Light"/>
              <a:cs typeface="Calibri"/>
            </a:endParaRPr>
          </a:p>
        </p:txBody>
      </p:sp>
      <p:cxnSp>
        <p:nvCxnSpPr>
          <p:cNvPr id="10" name="Straight Connector 9"/>
          <p:cNvCxnSpPr/>
          <p:nvPr/>
        </p:nvCxnSpPr>
        <p:spPr>
          <a:xfrm>
            <a:off x="3157688" y="3100587"/>
            <a:ext cx="1935383" cy="0"/>
          </a:xfrm>
          <a:prstGeom prst="line">
            <a:avLst/>
          </a:prstGeom>
          <a:ln>
            <a:solidFill>
              <a:srgbClr val="008EA2"/>
            </a:solidFill>
          </a:ln>
        </p:spPr>
        <p:style>
          <a:lnRef idx="1">
            <a:schemeClr val="accent1"/>
          </a:lnRef>
          <a:fillRef idx="0">
            <a:schemeClr val="accent1"/>
          </a:fillRef>
          <a:effectRef idx="0">
            <a:schemeClr val="accent1"/>
          </a:effectRef>
          <a:fontRef idx="minor">
            <a:schemeClr val="tx1"/>
          </a:fontRef>
        </p:style>
      </p:cxnSp>
      <p:sp>
        <p:nvSpPr>
          <p:cNvPr id="11" name="Donut 10"/>
          <p:cNvSpPr/>
          <p:nvPr/>
        </p:nvSpPr>
        <p:spPr>
          <a:xfrm>
            <a:off x="5093071" y="2990371"/>
            <a:ext cx="219456" cy="220436"/>
          </a:xfrm>
          <a:prstGeom prst="donu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a:solidFill>
                <a:prstClr val="black"/>
              </a:solidFill>
              <a:latin typeface="Calibri"/>
              <a:ea typeface="Heiti TC Light"/>
              <a:cs typeface="Calibri"/>
            </a:endParaRPr>
          </a:p>
        </p:txBody>
      </p:sp>
      <p:cxnSp>
        <p:nvCxnSpPr>
          <p:cNvPr id="12" name="Straight Connector 11"/>
          <p:cNvCxnSpPr/>
          <p:nvPr/>
        </p:nvCxnSpPr>
        <p:spPr>
          <a:xfrm>
            <a:off x="5303590" y="3100587"/>
            <a:ext cx="1935383"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sp>
        <p:nvSpPr>
          <p:cNvPr id="13" name="Donut 12"/>
          <p:cNvSpPr/>
          <p:nvPr/>
        </p:nvSpPr>
        <p:spPr>
          <a:xfrm>
            <a:off x="7238972" y="2990371"/>
            <a:ext cx="219456" cy="220436"/>
          </a:xfrm>
          <a:prstGeom prst="don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a:solidFill>
                <a:prstClr val="black"/>
              </a:solidFill>
              <a:latin typeface="Calibri"/>
              <a:ea typeface="Heiti TC Light"/>
              <a:cs typeface="Calibri"/>
            </a:endParaRPr>
          </a:p>
        </p:txBody>
      </p:sp>
      <p:cxnSp>
        <p:nvCxnSpPr>
          <p:cNvPr id="14" name="Straight Connector 13"/>
          <p:cNvCxnSpPr/>
          <p:nvPr/>
        </p:nvCxnSpPr>
        <p:spPr>
          <a:xfrm>
            <a:off x="7444783" y="3100587"/>
            <a:ext cx="171449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Round Diagonal Corner Rectangle 15"/>
          <p:cNvSpPr/>
          <p:nvPr/>
        </p:nvSpPr>
        <p:spPr>
          <a:xfrm>
            <a:off x="3322862" y="1586068"/>
            <a:ext cx="1077687" cy="791361"/>
          </a:xfrm>
          <a:prstGeom prst="round2DiagRect">
            <a:avLst/>
          </a:prstGeom>
          <a:solidFill>
            <a:srgbClr val="008EA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1500" b="1" dirty="0">
                <a:solidFill>
                  <a:prstClr val="white"/>
                </a:solidFill>
                <a:latin typeface="Calibri"/>
                <a:ea typeface="Heiti TC Light"/>
                <a:cs typeface="Calibri"/>
              </a:rPr>
              <a:t>$586,491 </a:t>
            </a:r>
          </a:p>
        </p:txBody>
      </p:sp>
      <p:sp>
        <p:nvSpPr>
          <p:cNvPr id="17" name="Round Diagonal Corner Rectangle 16"/>
          <p:cNvSpPr/>
          <p:nvPr/>
        </p:nvSpPr>
        <p:spPr>
          <a:xfrm>
            <a:off x="5412920" y="1586068"/>
            <a:ext cx="1102180" cy="791361"/>
          </a:xfrm>
          <a:prstGeom prst="round2Diag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1500" b="1" dirty="0">
                <a:solidFill>
                  <a:prstClr val="white"/>
                </a:solidFill>
                <a:latin typeface="Calibri"/>
                <a:ea typeface="Heiti TC Light"/>
                <a:cs typeface="Calibri"/>
              </a:rPr>
              <a:t>$565,693</a:t>
            </a:r>
          </a:p>
        </p:txBody>
      </p:sp>
      <p:sp>
        <p:nvSpPr>
          <p:cNvPr id="18" name="Round Diagonal Corner Rectangle 17"/>
          <p:cNvSpPr/>
          <p:nvPr/>
        </p:nvSpPr>
        <p:spPr>
          <a:xfrm>
            <a:off x="7502978" y="1586068"/>
            <a:ext cx="1028702" cy="791361"/>
          </a:xfrm>
          <a:prstGeom prst="round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1500" b="1" dirty="0" smtClean="0">
                <a:solidFill>
                  <a:prstClr val="white"/>
                </a:solidFill>
                <a:latin typeface="Calibri"/>
                <a:ea typeface="Heiti TC Light"/>
                <a:cs typeface="Calibri"/>
              </a:rPr>
              <a:t>$259,476</a:t>
            </a:r>
            <a:endParaRPr lang="en-US" sz="1500" b="1" dirty="0">
              <a:solidFill>
                <a:prstClr val="white"/>
              </a:solidFill>
              <a:latin typeface="Calibri"/>
              <a:ea typeface="Heiti TC Light"/>
              <a:cs typeface="Calibri"/>
            </a:endParaRPr>
          </a:p>
        </p:txBody>
      </p:sp>
      <p:cxnSp>
        <p:nvCxnSpPr>
          <p:cNvPr id="20" name="Elbow Connector 19"/>
          <p:cNvCxnSpPr>
            <a:stCxn id="16" idx="3"/>
            <a:endCxn id="9" idx="0"/>
          </p:cNvCxnSpPr>
          <p:nvPr/>
        </p:nvCxnSpPr>
        <p:spPr>
          <a:xfrm rot="16200000" flipH="1" flipV="1">
            <a:off x="2757151" y="1885815"/>
            <a:ext cx="1404303" cy="804807"/>
          </a:xfrm>
          <a:prstGeom prst="bentConnector3">
            <a:avLst>
              <a:gd name="adj1" fmla="val -16279"/>
            </a:avLst>
          </a:prstGeom>
          <a:ln>
            <a:solidFill>
              <a:srgbClr val="008EA2"/>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17" idx="3"/>
            <a:endCxn id="11" idx="0"/>
          </p:cNvCxnSpPr>
          <p:nvPr/>
        </p:nvCxnSpPr>
        <p:spPr>
          <a:xfrm rot="16200000" flipH="1" flipV="1">
            <a:off x="4881253" y="1907613"/>
            <a:ext cx="1404303" cy="761211"/>
          </a:xfrm>
          <a:prstGeom prst="bentConnector3">
            <a:avLst>
              <a:gd name="adj1" fmla="val -16279"/>
            </a:avLst>
          </a:prstGeom>
          <a:ln>
            <a:solidFill>
              <a:srgbClr val="F7941D"/>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8" idx="3"/>
            <a:endCxn id="13" idx="0"/>
          </p:cNvCxnSpPr>
          <p:nvPr/>
        </p:nvCxnSpPr>
        <p:spPr>
          <a:xfrm rot="16200000" flipH="1" flipV="1">
            <a:off x="6980863" y="1953904"/>
            <a:ext cx="1404303" cy="668629"/>
          </a:xfrm>
          <a:prstGeom prst="bentConnector3">
            <a:avLst>
              <a:gd name="adj1" fmla="val -16279"/>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86650" y="1428750"/>
            <a:ext cx="3187748" cy="1454242"/>
          </a:xfrm>
          <a:prstGeom prst="rect">
            <a:avLst/>
          </a:prstGeom>
        </p:spPr>
        <p:txBody>
          <a:bodyPr wrap="square" lIns="68579" tIns="34289" rIns="68579" bIns="34289">
            <a:spAutoFit/>
          </a:bodyPr>
          <a:lstStyle/>
          <a:p>
            <a:pPr defTabSz="685783" fontAlgn="ctr"/>
            <a:r>
              <a:rPr lang="zh-TW" altLang="en-US" sz="3000" b="1" dirty="0" smtClean="0">
                <a:solidFill>
                  <a:prstClr val="white"/>
                </a:solidFill>
                <a:latin typeface="Calibri"/>
                <a:ea typeface="Heiti TC Light"/>
                <a:cs typeface="Calibri"/>
              </a:rPr>
              <a:t>平均</a:t>
            </a:r>
            <a:endParaRPr lang="en-US" altLang="zh-TW" sz="3000" b="1" dirty="0" smtClean="0">
              <a:solidFill>
                <a:prstClr val="white"/>
              </a:solidFill>
              <a:latin typeface="Calibri"/>
              <a:ea typeface="Heiti TC Light"/>
              <a:cs typeface="Calibri"/>
            </a:endParaRPr>
          </a:p>
          <a:p>
            <a:pPr defTabSz="685783" fontAlgn="ctr"/>
            <a:r>
              <a:rPr lang="zh-TW" altLang="en-US" sz="2400" b="1" dirty="0" smtClean="0">
                <a:solidFill>
                  <a:prstClr val="white"/>
                </a:solidFill>
                <a:latin typeface="Calibri"/>
                <a:ea typeface="Heiti TC Light"/>
                <a:cs typeface="Calibri"/>
              </a:rPr>
              <a:t>消費</a:t>
            </a:r>
            <a:r>
              <a:rPr lang="zh-TW" altLang="en-US" sz="1800" b="1" dirty="0" smtClean="0">
                <a:solidFill>
                  <a:prstClr val="white"/>
                </a:solidFill>
                <a:latin typeface="Calibri"/>
                <a:ea typeface="Heiti TC Light"/>
                <a:cs typeface="Calibri"/>
              </a:rPr>
              <a:t>數字</a:t>
            </a:r>
            <a:r>
              <a:rPr lang="en-US" sz="1800" b="1" dirty="0" smtClean="0">
                <a:solidFill>
                  <a:prstClr val="white"/>
                </a:solidFill>
                <a:latin typeface="Calibri"/>
                <a:ea typeface="Heiti TC Light"/>
                <a:cs typeface="Calibri"/>
              </a:rPr>
              <a:t>:</a:t>
            </a:r>
          </a:p>
          <a:p>
            <a:pPr defTabSz="685783" fontAlgn="ctr"/>
            <a:r>
              <a:rPr lang="en-US" sz="1800" b="1" dirty="0">
                <a:solidFill>
                  <a:prstClr val="white"/>
                </a:solidFill>
                <a:latin typeface="Calibri"/>
                <a:ea typeface="Heiti TC Light"/>
                <a:cs typeface="Calibri"/>
              </a:rPr>
              <a:t>AVERAGE CONSUMER </a:t>
            </a:r>
            <a:endParaRPr lang="en-US" sz="1800" b="1" dirty="0" smtClean="0">
              <a:solidFill>
                <a:prstClr val="white"/>
              </a:solidFill>
              <a:latin typeface="Calibri"/>
              <a:ea typeface="Heiti TC Light"/>
              <a:cs typeface="Calibri"/>
            </a:endParaRPr>
          </a:p>
          <a:p>
            <a:pPr defTabSz="685783" fontAlgn="ctr"/>
            <a:r>
              <a:rPr lang="en-US" sz="1800" b="1" dirty="0" smtClean="0">
                <a:solidFill>
                  <a:prstClr val="white"/>
                </a:solidFill>
                <a:latin typeface="Calibri"/>
                <a:ea typeface="Heiti TC Light"/>
                <a:cs typeface="Calibri"/>
              </a:rPr>
              <a:t>UNIT </a:t>
            </a:r>
            <a:r>
              <a:rPr lang="en-US" sz="1800" b="1" dirty="0">
                <a:solidFill>
                  <a:prstClr val="white"/>
                </a:solidFill>
                <a:latin typeface="Calibri"/>
                <a:ea typeface="Heiti TC Light"/>
                <a:cs typeface="Calibri"/>
              </a:rPr>
              <a:t>CHARACTERISTICS</a:t>
            </a:r>
            <a:r>
              <a:rPr lang="en-US" sz="1800" b="1" dirty="0" smtClean="0">
                <a:solidFill>
                  <a:prstClr val="white"/>
                </a:solidFill>
                <a:latin typeface="Calibri"/>
                <a:ea typeface="Heiti TC Light"/>
                <a:cs typeface="Calibri"/>
              </a:rPr>
              <a:t>:</a:t>
            </a:r>
            <a:endParaRPr lang="en-US" sz="1800" b="1" dirty="0">
              <a:solidFill>
                <a:prstClr val="white"/>
              </a:solidFill>
              <a:latin typeface="Calibri"/>
              <a:ea typeface="Heiti TC Light"/>
              <a:cs typeface="Calibri"/>
            </a:endParaRPr>
          </a:p>
        </p:txBody>
      </p:sp>
      <p:sp>
        <p:nvSpPr>
          <p:cNvPr id="29" name="Rectangle 28"/>
          <p:cNvSpPr/>
          <p:nvPr/>
        </p:nvSpPr>
        <p:spPr>
          <a:xfrm>
            <a:off x="3265071" y="2447362"/>
            <a:ext cx="1421236" cy="715578"/>
          </a:xfrm>
          <a:prstGeom prst="rect">
            <a:avLst/>
          </a:prstGeom>
        </p:spPr>
        <p:txBody>
          <a:bodyPr wrap="square" lIns="68579" tIns="34289" rIns="68579" bIns="34289">
            <a:spAutoFit/>
          </a:bodyPr>
          <a:lstStyle/>
          <a:p>
            <a:pPr defTabSz="685783" fontAlgn="ctr"/>
            <a:r>
              <a:rPr lang="zh-TW" altLang="en-US" b="1" cap="all" dirty="0" smtClean="0">
                <a:solidFill>
                  <a:prstClr val="white"/>
                </a:solidFill>
                <a:latin typeface="Calibri"/>
                <a:ea typeface="Heiti TC Light"/>
                <a:cs typeface="Calibri"/>
              </a:rPr>
              <a:t>未扣稅的收入</a:t>
            </a:r>
            <a:endParaRPr lang="en-US" altLang="zh-TW" b="1" cap="all" dirty="0" smtClean="0">
              <a:solidFill>
                <a:prstClr val="white"/>
              </a:solidFill>
              <a:latin typeface="Calibri"/>
              <a:ea typeface="Heiti TC Light"/>
              <a:cs typeface="Calibri"/>
            </a:endParaRPr>
          </a:p>
          <a:p>
            <a:pPr defTabSz="685783" fontAlgn="ctr"/>
            <a:r>
              <a:rPr lang="en-US" b="1" cap="all" dirty="0">
                <a:solidFill>
                  <a:prstClr val="white"/>
                </a:solidFill>
                <a:latin typeface="Calibri"/>
                <a:ea typeface="Heiti TC Light"/>
                <a:cs typeface="Calibri"/>
              </a:rPr>
              <a:t>Income before </a:t>
            </a:r>
            <a:r>
              <a:rPr lang="en-US" b="1" cap="all" dirty="0" smtClean="0">
                <a:solidFill>
                  <a:prstClr val="white"/>
                </a:solidFill>
                <a:latin typeface="Calibri"/>
                <a:ea typeface="Heiti TC Light"/>
                <a:cs typeface="Calibri"/>
              </a:rPr>
              <a:t>taxes</a:t>
            </a:r>
            <a:endParaRPr lang="en-US" b="1" cap="all" dirty="0">
              <a:solidFill>
                <a:prstClr val="white"/>
              </a:solidFill>
              <a:latin typeface="Calibri"/>
              <a:ea typeface="Heiti TC Light"/>
              <a:cs typeface="Calibri"/>
            </a:endParaRPr>
          </a:p>
        </p:txBody>
      </p:sp>
      <p:sp>
        <p:nvSpPr>
          <p:cNvPr id="30" name="Rectangle 29"/>
          <p:cNvSpPr/>
          <p:nvPr/>
        </p:nvSpPr>
        <p:spPr>
          <a:xfrm>
            <a:off x="5361514" y="2447905"/>
            <a:ext cx="1337416" cy="715578"/>
          </a:xfrm>
          <a:prstGeom prst="rect">
            <a:avLst/>
          </a:prstGeom>
        </p:spPr>
        <p:txBody>
          <a:bodyPr wrap="square" lIns="68579" tIns="34289" rIns="68579" bIns="34289">
            <a:spAutoFit/>
          </a:bodyPr>
          <a:lstStyle/>
          <a:p>
            <a:pPr defTabSz="685783" fontAlgn="ctr"/>
            <a:r>
              <a:rPr lang="zh-TW" altLang="en-US" b="1" cap="all" dirty="0" smtClean="0">
                <a:solidFill>
                  <a:prstClr val="white"/>
                </a:solidFill>
                <a:latin typeface="Calibri"/>
                <a:ea typeface="Heiti TC Light"/>
                <a:cs typeface="Calibri"/>
              </a:rPr>
              <a:t>扣稅後的收入</a:t>
            </a:r>
            <a:endParaRPr lang="en-US" altLang="zh-TW" b="1" cap="all" dirty="0" smtClean="0">
              <a:solidFill>
                <a:prstClr val="white"/>
              </a:solidFill>
              <a:latin typeface="Calibri"/>
              <a:ea typeface="Heiti TC Light"/>
              <a:cs typeface="Calibri"/>
            </a:endParaRPr>
          </a:p>
          <a:p>
            <a:pPr defTabSz="685783" fontAlgn="ctr"/>
            <a:r>
              <a:rPr lang="en-US" b="1" cap="all" dirty="0">
                <a:solidFill>
                  <a:prstClr val="white"/>
                </a:solidFill>
                <a:latin typeface="Calibri"/>
                <a:ea typeface="Heiti TC Light"/>
                <a:cs typeface="Calibri"/>
              </a:rPr>
              <a:t>Income after </a:t>
            </a:r>
            <a:r>
              <a:rPr lang="en-US" b="1" cap="all" dirty="0" smtClean="0">
                <a:solidFill>
                  <a:prstClr val="white"/>
                </a:solidFill>
                <a:latin typeface="Calibri"/>
                <a:ea typeface="Heiti TC Light"/>
                <a:cs typeface="Calibri"/>
              </a:rPr>
              <a:t>taxes</a:t>
            </a:r>
            <a:endParaRPr lang="en-US" b="1" cap="all" dirty="0">
              <a:solidFill>
                <a:prstClr val="white"/>
              </a:solidFill>
              <a:latin typeface="Calibri"/>
              <a:ea typeface="Heiti TC Light"/>
              <a:cs typeface="Calibri"/>
            </a:endParaRPr>
          </a:p>
        </p:txBody>
      </p:sp>
      <p:sp>
        <p:nvSpPr>
          <p:cNvPr id="31" name="Rectangle 30"/>
          <p:cNvSpPr/>
          <p:nvPr/>
        </p:nvSpPr>
        <p:spPr>
          <a:xfrm>
            <a:off x="7440442" y="2433834"/>
            <a:ext cx="1767351" cy="623245"/>
          </a:xfrm>
          <a:prstGeom prst="rect">
            <a:avLst/>
          </a:prstGeom>
        </p:spPr>
        <p:txBody>
          <a:bodyPr wrap="square" lIns="68579" tIns="34289" rIns="68579" bIns="34289">
            <a:spAutoFit/>
          </a:bodyPr>
          <a:lstStyle/>
          <a:p>
            <a:pPr defTabSz="685783" fontAlgn="ctr"/>
            <a:r>
              <a:rPr lang="zh-TW" altLang="en-US" sz="1200" b="1" cap="all" dirty="0" smtClean="0">
                <a:solidFill>
                  <a:prstClr val="white"/>
                </a:solidFill>
                <a:latin typeface="Calibri"/>
                <a:ea typeface="Heiti TC Light"/>
                <a:cs typeface="Calibri"/>
              </a:rPr>
              <a:t>平均全年總支出</a:t>
            </a:r>
            <a:endParaRPr lang="en-US" altLang="zh-TW" sz="1200" b="1" cap="all" dirty="0" smtClean="0">
              <a:solidFill>
                <a:prstClr val="white"/>
              </a:solidFill>
              <a:latin typeface="Calibri"/>
              <a:ea typeface="Heiti TC Light"/>
              <a:cs typeface="Calibri"/>
            </a:endParaRPr>
          </a:p>
          <a:p>
            <a:pPr defTabSz="685783" fontAlgn="ctr"/>
            <a:r>
              <a:rPr lang="en-US" sz="1200" b="1" cap="all" dirty="0">
                <a:solidFill>
                  <a:prstClr val="white"/>
                </a:solidFill>
                <a:latin typeface="Calibri"/>
                <a:ea typeface="Heiti TC Light"/>
                <a:cs typeface="Calibri"/>
              </a:rPr>
              <a:t>Total Average Annual </a:t>
            </a:r>
            <a:r>
              <a:rPr lang="en-US" sz="1200" b="1" cap="all" dirty="0" smtClean="0">
                <a:solidFill>
                  <a:prstClr val="white"/>
                </a:solidFill>
                <a:latin typeface="Calibri"/>
                <a:ea typeface="Heiti TC Light"/>
                <a:cs typeface="Calibri"/>
              </a:rPr>
              <a:t>Expenditures</a:t>
            </a:r>
            <a:endParaRPr lang="en-US" sz="1200" b="1" cap="all" dirty="0">
              <a:solidFill>
                <a:prstClr val="white"/>
              </a:solidFill>
              <a:latin typeface="Calibri"/>
              <a:ea typeface="Heiti TC Light"/>
              <a:cs typeface="Calibri"/>
            </a:endParaRPr>
          </a:p>
        </p:txBody>
      </p:sp>
      <p:sp>
        <p:nvSpPr>
          <p:cNvPr id="32" name="Rectangle 31"/>
          <p:cNvSpPr/>
          <p:nvPr/>
        </p:nvSpPr>
        <p:spPr>
          <a:xfrm>
            <a:off x="42532" y="3342720"/>
            <a:ext cx="2947171" cy="1331131"/>
          </a:xfrm>
          <a:prstGeom prst="rect">
            <a:avLst/>
          </a:prstGeom>
        </p:spPr>
        <p:txBody>
          <a:bodyPr wrap="square" lIns="68579" tIns="34289" rIns="68579" bIns="34289">
            <a:spAutoFit/>
          </a:bodyPr>
          <a:lstStyle/>
          <a:p>
            <a:pPr defTabSz="685783" fontAlgn="ctr"/>
            <a:r>
              <a:rPr lang="zh-TW" altLang="en-US" sz="2800" b="1" cap="all" dirty="0" smtClean="0">
                <a:solidFill>
                  <a:prstClr val="white"/>
                </a:solidFill>
                <a:latin typeface="Calibri"/>
                <a:ea typeface="Heiti TC Light"/>
                <a:cs typeface="Calibri"/>
              </a:rPr>
              <a:t>受訪者平均資料</a:t>
            </a:r>
            <a:r>
              <a:rPr lang="en-US" altLang="zh-TW" sz="2800" b="1" cap="all" dirty="0" smtClean="0">
                <a:solidFill>
                  <a:prstClr val="white"/>
                </a:solidFill>
                <a:latin typeface="Calibri"/>
                <a:ea typeface="Heiti TC Light"/>
                <a:cs typeface="Calibri"/>
              </a:rPr>
              <a:t>:</a:t>
            </a:r>
          </a:p>
          <a:p>
            <a:pPr defTabSz="685783" fontAlgn="ctr"/>
            <a:r>
              <a:rPr lang="en-US" sz="3000" b="1" cap="all" dirty="0">
                <a:solidFill>
                  <a:prstClr val="white"/>
                </a:solidFill>
                <a:latin typeface="Calibri"/>
                <a:ea typeface="Heiti TC Light"/>
                <a:cs typeface="Calibri"/>
              </a:rPr>
              <a:t>Average </a:t>
            </a:r>
            <a:r>
              <a:rPr lang="en-US" sz="2200" b="1" cap="all" dirty="0">
                <a:solidFill>
                  <a:prstClr val="white"/>
                </a:solidFill>
                <a:latin typeface="Calibri"/>
                <a:ea typeface="Heiti TC Light"/>
                <a:cs typeface="Calibri"/>
              </a:rPr>
              <a:t>number</a:t>
            </a:r>
            <a:r>
              <a:rPr lang="en-US" sz="2400" b="1" cap="all" dirty="0">
                <a:solidFill>
                  <a:prstClr val="white"/>
                </a:solidFill>
                <a:latin typeface="Calibri"/>
                <a:ea typeface="Heiti TC Light"/>
                <a:cs typeface="Calibri"/>
              </a:rPr>
              <a:t> in </a:t>
            </a:r>
            <a:r>
              <a:rPr lang="en-US" sz="1800" b="1" cap="all" dirty="0">
                <a:solidFill>
                  <a:prstClr val="white"/>
                </a:solidFill>
                <a:latin typeface="Calibri"/>
                <a:ea typeface="Heiti TC Light"/>
                <a:cs typeface="Calibri"/>
              </a:rPr>
              <a:t>consumer unit</a:t>
            </a:r>
            <a:r>
              <a:rPr lang="en-US" sz="1800" b="1" cap="all" dirty="0" smtClean="0">
                <a:solidFill>
                  <a:prstClr val="white"/>
                </a:solidFill>
                <a:latin typeface="Calibri"/>
                <a:ea typeface="Heiti TC Light"/>
                <a:cs typeface="Calibri"/>
              </a:rPr>
              <a:t>:</a:t>
            </a:r>
            <a:endParaRPr lang="en-US" sz="1800" b="1" cap="all" dirty="0">
              <a:solidFill>
                <a:prstClr val="white"/>
              </a:solidFill>
              <a:latin typeface="Calibri"/>
              <a:ea typeface="Heiti TC Light"/>
              <a:cs typeface="Calibri"/>
            </a:endParaRPr>
          </a:p>
        </p:txBody>
      </p:sp>
      <p:cxnSp>
        <p:nvCxnSpPr>
          <p:cNvPr id="41" name="Straight Connector 40"/>
          <p:cNvCxnSpPr/>
          <p:nvPr/>
        </p:nvCxnSpPr>
        <p:spPr>
          <a:xfrm>
            <a:off x="3457223" y="3636718"/>
            <a:ext cx="0" cy="993176"/>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307477" y="3636718"/>
            <a:ext cx="0" cy="993176"/>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148675" y="3636718"/>
            <a:ext cx="0" cy="993176"/>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998929" y="3636718"/>
            <a:ext cx="0" cy="993176"/>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847199" y="3636718"/>
            <a:ext cx="0" cy="993176"/>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697453" y="3636718"/>
            <a:ext cx="0" cy="993176"/>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08" name="Group 107"/>
          <p:cNvGrpSpPr/>
          <p:nvPr/>
        </p:nvGrpSpPr>
        <p:grpSpPr>
          <a:xfrm>
            <a:off x="2603498" y="3424253"/>
            <a:ext cx="858161" cy="1379038"/>
            <a:chOff x="3438671" y="4707167"/>
            <a:chExt cx="1144215" cy="1838711"/>
          </a:xfrm>
        </p:grpSpPr>
        <p:sp>
          <p:nvSpPr>
            <p:cNvPr id="47" name="Rectangle 46"/>
            <p:cNvSpPr/>
            <p:nvPr/>
          </p:nvSpPr>
          <p:spPr>
            <a:xfrm>
              <a:off x="3439540" y="4707167"/>
              <a:ext cx="1143346" cy="492441"/>
            </a:xfrm>
            <a:prstGeom prst="rect">
              <a:avLst/>
            </a:prstGeom>
          </p:spPr>
          <p:txBody>
            <a:bodyPr wrap="square">
              <a:spAutoFit/>
            </a:bodyPr>
            <a:lstStyle/>
            <a:p>
              <a:pPr algn="ctr" defTabSz="685783"/>
              <a:r>
                <a:rPr lang="zh-TW" altLang="en-US" sz="900" dirty="0" smtClean="0">
                  <a:solidFill>
                    <a:prstClr val="white"/>
                  </a:solidFill>
                  <a:latin typeface="Calibri"/>
                  <a:ea typeface="Heiti TC Light"/>
                  <a:cs typeface="Calibri"/>
                </a:rPr>
                <a:t>住戶人數</a:t>
              </a:r>
              <a:endParaRPr lang="en-US" altLang="zh-TW" sz="900" dirty="0" smtClean="0">
                <a:solidFill>
                  <a:prstClr val="white"/>
                </a:solidFill>
                <a:latin typeface="Calibri"/>
                <a:ea typeface="Heiti TC Light"/>
                <a:cs typeface="Calibri"/>
              </a:endParaRPr>
            </a:p>
            <a:p>
              <a:pPr algn="ctr" defTabSz="685783"/>
              <a:r>
                <a:rPr lang="en-US" sz="900" dirty="0" smtClean="0">
                  <a:solidFill>
                    <a:prstClr val="white"/>
                  </a:solidFill>
                  <a:latin typeface="Calibri"/>
                  <a:ea typeface="Heiti TC Light"/>
                  <a:cs typeface="Calibri"/>
                </a:rPr>
                <a:t>People</a:t>
              </a:r>
              <a:endParaRPr lang="en-US" sz="900" dirty="0">
                <a:solidFill>
                  <a:prstClr val="white"/>
                </a:solidFill>
                <a:latin typeface="Calibri"/>
                <a:ea typeface="Heiti TC Light"/>
                <a:cs typeface="Calibri"/>
              </a:endParaRPr>
            </a:p>
          </p:txBody>
        </p:sp>
        <p:sp>
          <p:nvSpPr>
            <p:cNvPr id="54" name="Rectangle 53"/>
            <p:cNvSpPr/>
            <p:nvPr/>
          </p:nvSpPr>
          <p:spPr>
            <a:xfrm>
              <a:off x="3438671" y="6053436"/>
              <a:ext cx="1090751" cy="492442"/>
            </a:xfrm>
            <a:prstGeom prst="rect">
              <a:avLst/>
            </a:prstGeom>
          </p:spPr>
          <p:txBody>
            <a:bodyPr wrap="square">
              <a:spAutoFit/>
            </a:bodyPr>
            <a:lstStyle/>
            <a:p>
              <a:pPr algn="ctr" defTabSz="685783" fontAlgn="ctr"/>
              <a:r>
                <a:rPr lang="en-US" sz="1800" b="1" dirty="0" smtClean="0">
                  <a:solidFill>
                    <a:srgbClr val="33B392"/>
                  </a:solidFill>
                  <a:latin typeface="Calibri"/>
                  <a:ea typeface="Heiti TC Light"/>
                  <a:cs typeface="Calibri"/>
                </a:rPr>
                <a:t>3.0</a:t>
              </a:r>
              <a:endParaRPr lang="en-US" sz="1800" b="1" dirty="0">
                <a:solidFill>
                  <a:srgbClr val="33B392"/>
                </a:solidFill>
                <a:latin typeface="Calibri"/>
                <a:ea typeface="Heiti TC Light"/>
                <a:cs typeface="Calibri"/>
              </a:endParaRPr>
            </a:p>
          </p:txBody>
        </p:sp>
        <p:sp>
          <p:nvSpPr>
            <p:cNvPr id="66" name="Freeform 6"/>
            <p:cNvSpPr>
              <a:spLocks noEditPoints="1"/>
            </p:cNvSpPr>
            <p:nvPr/>
          </p:nvSpPr>
          <p:spPr bwMode="auto">
            <a:xfrm>
              <a:off x="3688061" y="5396901"/>
              <a:ext cx="608920" cy="544641"/>
            </a:xfrm>
            <a:custGeom>
              <a:avLst/>
              <a:gdLst>
                <a:gd name="T0" fmla="*/ 1911 w 3413"/>
                <a:gd name="T1" fmla="*/ 2191 h 3117"/>
                <a:gd name="T2" fmla="*/ 2081 w 3413"/>
                <a:gd name="T3" fmla="*/ 2989 h 3117"/>
                <a:gd name="T4" fmla="*/ 1903 w 3413"/>
                <a:gd name="T5" fmla="*/ 3058 h 3117"/>
                <a:gd name="T6" fmla="*/ 1372 w 3413"/>
                <a:gd name="T7" fmla="*/ 3116 h 3117"/>
                <a:gd name="T8" fmla="*/ 709 w 3413"/>
                <a:gd name="T9" fmla="*/ 2996 h 3117"/>
                <a:gd name="T10" fmla="*/ 840 w 3413"/>
                <a:gd name="T11" fmla="*/ 2228 h 3117"/>
                <a:gd name="T12" fmla="*/ 1892 w 3413"/>
                <a:gd name="T13" fmla="*/ 1643 h 3117"/>
                <a:gd name="T14" fmla="*/ 2616 w 3413"/>
                <a:gd name="T15" fmla="*/ 1813 h 3117"/>
                <a:gd name="T16" fmla="*/ 2745 w 3413"/>
                <a:gd name="T17" fmla="*/ 2575 h 3117"/>
                <a:gd name="T18" fmla="*/ 2528 w 3413"/>
                <a:gd name="T19" fmla="*/ 2654 h 3117"/>
                <a:gd name="T20" fmla="*/ 2165 w 3413"/>
                <a:gd name="T21" fmla="*/ 2449 h 3117"/>
                <a:gd name="T22" fmla="*/ 1851 w 3413"/>
                <a:gd name="T23" fmla="*/ 2034 h 3117"/>
                <a:gd name="T24" fmla="*/ 1889 w 3413"/>
                <a:gd name="T25" fmla="*/ 1693 h 3117"/>
                <a:gd name="T26" fmla="*/ 940 w 3413"/>
                <a:gd name="T27" fmla="*/ 1835 h 3117"/>
                <a:gd name="T28" fmla="*/ 794 w 3413"/>
                <a:gd name="T29" fmla="*/ 2138 h 3117"/>
                <a:gd name="T30" fmla="*/ 611 w 3413"/>
                <a:gd name="T31" fmla="*/ 2699 h 3117"/>
                <a:gd name="T32" fmla="*/ 0 w 3413"/>
                <a:gd name="T33" fmla="*/ 2575 h 3117"/>
                <a:gd name="T34" fmla="*/ 170 w 3413"/>
                <a:gd name="T35" fmla="*/ 1776 h 3117"/>
                <a:gd name="T36" fmla="*/ 2897 w 3413"/>
                <a:gd name="T37" fmla="*/ 1240 h 3117"/>
                <a:gd name="T38" fmla="*/ 3313 w 3413"/>
                <a:gd name="T39" fmla="*/ 1450 h 3117"/>
                <a:gd name="T40" fmla="*/ 3383 w 3413"/>
                <a:gd name="T41" fmla="*/ 2184 h 3117"/>
                <a:gd name="T42" fmla="*/ 3145 w 3413"/>
                <a:gd name="T43" fmla="*/ 2260 h 3117"/>
                <a:gd name="T44" fmla="*/ 2814 w 3413"/>
                <a:gd name="T45" fmla="*/ 1986 h 3117"/>
                <a:gd name="T46" fmla="*/ 2461 w 3413"/>
                <a:gd name="T47" fmla="*/ 1604 h 3117"/>
                <a:gd name="T48" fmla="*/ 2558 w 3413"/>
                <a:gd name="T49" fmla="*/ 1240 h 3117"/>
                <a:gd name="T50" fmla="*/ 1726 w 3413"/>
                <a:gd name="T51" fmla="*/ 1400 h 3117"/>
                <a:gd name="T52" fmla="*/ 1750 w 3413"/>
                <a:gd name="T53" fmla="*/ 1818 h 3117"/>
                <a:gd name="T54" fmla="*/ 1395 w 3413"/>
                <a:gd name="T55" fmla="*/ 2031 h 3117"/>
                <a:gd name="T56" fmla="*/ 1038 w 3413"/>
                <a:gd name="T57" fmla="*/ 1818 h 3117"/>
                <a:gd name="T58" fmla="*/ 1063 w 3413"/>
                <a:gd name="T59" fmla="*/ 1400 h 3117"/>
                <a:gd name="T60" fmla="*/ 1189 w 3413"/>
                <a:gd name="T61" fmla="*/ 902 h 3117"/>
                <a:gd name="T62" fmla="*/ 1585 w 3413"/>
                <a:gd name="T63" fmla="*/ 1169 h 3117"/>
                <a:gd name="T64" fmla="*/ 1165 w 3413"/>
                <a:gd name="T65" fmla="*/ 1189 h 3117"/>
                <a:gd name="T66" fmla="*/ 2061 w 3413"/>
                <a:gd name="T67" fmla="*/ 813 h 3117"/>
                <a:gd name="T68" fmla="*/ 2417 w 3413"/>
                <a:gd name="T69" fmla="*/ 1026 h 3117"/>
                <a:gd name="T70" fmla="*/ 2392 w 3413"/>
                <a:gd name="T71" fmla="*/ 1444 h 3117"/>
                <a:gd name="T72" fmla="*/ 2016 w 3413"/>
                <a:gd name="T73" fmla="*/ 1614 h 3117"/>
                <a:gd name="T74" fmla="*/ 1772 w 3413"/>
                <a:gd name="T75" fmla="*/ 1305 h 3117"/>
                <a:gd name="T76" fmla="*/ 1762 w 3413"/>
                <a:gd name="T77" fmla="*/ 945 h 3117"/>
                <a:gd name="T78" fmla="*/ 738 w 3413"/>
                <a:gd name="T79" fmla="*/ 816 h 3117"/>
                <a:gd name="T80" fmla="*/ 1063 w 3413"/>
                <a:gd name="T81" fmla="*/ 1069 h 3117"/>
                <a:gd name="T82" fmla="*/ 931 w 3413"/>
                <a:gd name="T83" fmla="*/ 1448 h 3117"/>
                <a:gd name="T84" fmla="*/ 588 w 3413"/>
                <a:gd name="T85" fmla="*/ 1604 h 3117"/>
                <a:gd name="T86" fmla="*/ 296 w 3413"/>
                <a:gd name="T87" fmla="*/ 1313 h 3117"/>
                <a:gd name="T88" fmla="*/ 420 w 3413"/>
                <a:gd name="T89" fmla="*/ 914 h 3117"/>
                <a:gd name="T90" fmla="*/ 2825 w 3413"/>
                <a:gd name="T91" fmla="*/ 420 h 3117"/>
                <a:gd name="T92" fmla="*/ 3116 w 3413"/>
                <a:gd name="T93" fmla="*/ 711 h 3117"/>
                <a:gd name="T94" fmla="*/ 2994 w 3413"/>
                <a:gd name="T95" fmla="*/ 1110 h 3117"/>
                <a:gd name="T96" fmla="*/ 2595 w 3413"/>
                <a:gd name="T97" fmla="*/ 1190 h 3117"/>
                <a:gd name="T98" fmla="*/ 2364 w 3413"/>
                <a:gd name="T99" fmla="*/ 833 h 3117"/>
                <a:gd name="T100" fmla="*/ 2498 w 3413"/>
                <a:gd name="T101" fmla="*/ 479 h 3117"/>
                <a:gd name="T102" fmla="*/ 1521 w 3413"/>
                <a:gd name="T103" fmla="*/ 25 h 3117"/>
                <a:gd name="T104" fmla="*/ 1800 w 3413"/>
                <a:gd name="T105" fmla="*/ 336 h 3117"/>
                <a:gd name="T106" fmla="*/ 1684 w 3413"/>
                <a:gd name="T107" fmla="*/ 744 h 3117"/>
                <a:gd name="T108" fmla="*/ 1274 w 3413"/>
                <a:gd name="T109" fmla="*/ 860 h 3117"/>
                <a:gd name="T110" fmla="*/ 962 w 3413"/>
                <a:gd name="T111" fmla="*/ 583 h 3117"/>
                <a:gd name="T112" fmla="*/ 1033 w 3413"/>
                <a:gd name="T113" fmla="*/ 163 h 3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13" h="3117">
                  <a:moveTo>
                    <a:pt x="1223" y="2058"/>
                  </a:moveTo>
                  <a:lnTo>
                    <a:pt x="1566" y="2058"/>
                  </a:lnTo>
                  <a:lnTo>
                    <a:pt x="1622" y="2061"/>
                  </a:lnTo>
                  <a:lnTo>
                    <a:pt x="1676" y="2070"/>
                  </a:lnTo>
                  <a:lnTo>
                    <a:pt x="1729" y="2085"/>
                  </a:lnTo>
                  <a:lnTo>
                    <a:pt x="1778" y="2104"/>
                  </a:lnTo>
                  <a:lnTo>
                    <a:pt x="1826" y="2129"/>
                  </a:lnTo>
                  <a:lnTo>
                    <a:pt x="1870" y="2158"/>
                  </a:lnTo>
                  <a:lnTo>
                    <a:pt x="1911" y="2191"/>
                  </a:lnTo>
                  <a:lnTo>
                    <a:pt x="1948" y="2228"/>
                  </a:lnTo>
                  <a:lnTo>
                    <a:pt x="1982" y="2269"/>
                  </a:lnTo>
                  <a:lnTo>
                    <a:pt x="2011" y="2313"/>
                  </a:lnTo>
                  <a:lnTo>
                    <a:pt x="2035" y="2360"/>
                  </a:lnTo>
                  <a:lnTo>
                    <a:pt x="2055" y="2410"/>
                  </a:lnTo>
                  <a:lnTo>
                    <a:pt x="2070" y="2463"/>
                  </a:lnTo>
                  <a:lnTo>
                    <a:pt x="2078" y="2516"/>
                  </a:lnTo>
                  <a:lnTo>
                    <a:pt x="2081" y="2572"/>
                  </a:lnTo>
                  <a:lnTo>
                    <a:pt x="2081" y="2989"/>
                  </a:lnTo>
                  <a:lnTo>
                    <a:pt x="2079" y="2989"/>
                  </a:lnTo>
                  <a:lnTo>
                    <a:pt x="2052" y="3003"/>
                  </a:lnTo>
                  <a:lnTo>
                    <a:pt x="2046" y="3006"/>
                  </a:lnTo>
                  <a:lnTo>
                    <a:pt x="2035" y="3011"/>
                  </a:lnTo>
                  <a:lnTo>
                    <a:pt x="2019" y="3017"/>
                  </a:lnTo>
                  <a:lnTo>
                    <a:pt x="1998" y="3027"/>
                  </a:lnTo>
                  <a:lnTo>
                    <a:pt x="1971" y="3036"/>
                  </a:lnTo>
                  <a:lnTo>
                    <a:pt x="1939" y="3046"/>
                  </a:lnTo>
                  <a:lnTo>
                    <a:pt x="1903" y="3058"/>
                  </a:lnTo>
                  <a:lnTo>
                    <a:pt x="1861" y="3069"/>
                  </a:lnTo>
                  <a:lnTo>
                    <a:pt x="1815" y="3079"/>
                  </a:lnTo>
                  <a:lnTo>
                    <a:pt x="1763" y="3090"/>
                  </a:lnTo>
                  <a:lnTo>
                    <a:pt x="1708" y="3099"/>
                  </a:lnTo>
                  <a:lnTo>
                    <a:pt x="1647" y="3106"/>
                  </a:lnTo>
                  <a:lnTo>
                    <a:pt x="1581" y="3112"/>
                  </a:lnTo>
                  <a:lnTo>
                    <a:pt x="1513" y="3116"/>
                  </a:lnTo>
                  <a:lnTo>
                    <a:pt x="1438" y="3117"/>
                  </a:lnTo>
                  <a:lnTo>
                    <a:pt x="1372" y="3116"/>
                  </a:lnTo>
                  <a:lnTo>
                    <a:pt x="1304" y="3113"/>
                  </a:lnTo>
                  <a:lnTo>
                    <a:pt x="1231" y="3107"/>
                  </a:lnTo>
                  <a:lnTo>
                    <a:pt x="1156" y="3099"/>
                  </a:lnTo>
                  <a:lnTo>
                    <a:pt x="1078" y="3086"/>
                  </a:lnTo>
                  <a:lnTo>
                    <a:pt x="997" y="3072"/>
                  </a:lnTo>
                  <a:lnTo>
                    <a:pt x="913" y="3053"/>
                  </a:lnTo>
                  <a:lnTo>
                    <a:pt x="826" y="3031"/>
                  </a:lnTo>
                  <a:lnTo>
                    <a:pt x="737" y="3005"/>
                  </a:lnTo>
                  <a:lnTo>
                    <a:pt x="709" y="2996"/>
                  </a:lnTo>
                  <a:lnTo>
                    <a:pt x="707" y="2989"/>
                  </a:lnTo>
                  <a:lnTo>
                    <a:pt x="707" y="2572"/>
                  </a:lnTo>
                  <a:lnTo>
                    <a:pt x="710" y="2516"/>
                  </a:lnTo>
                  <a:lnTo>
                    <a:pt x="719" y="2463"/>
                  </a:lnTo>
                  <a:lnTo>
                    <a:pt x="734" y="2410"/>
                  </a:lnTo>
                  <a:lnTo>
                    <a:pt x="753" y="2360"/>
                  </a:lnTo>
                  <a:lnTo>
                    <a:pt x="778" y="2313"/>
                  </a:lnTo>
                  <a:lnTo>
                    <a:pt x="807" y="2269"/>
                  </a:lnTo>
                  <a:lnTo>
                    <a:pt x="840" y="2228"/>
                  </a:lnTo>
                  <a:lnTo>
                    <a:pt x="878" y="2191"/>
                  </a:lnTo>
                  <a:lnTo>
                    <a:pt x="919" y="2158"/>
                  </a:lnTo>
                  <a:lnTo>
                    <a:pt x="963" y="2129"/>
                  </a:lnTo>
                  <a:lnTo>
                    <a:pt x="1010" y="2104"/>
                  </a:lnTo>
                  <a:lnTo>
                    <a:pt x="1060" y="2085"/>
                  </a:lnTo>
                  <a:lnTo>
                    <a:pt x="1113" y="2070"/>
                  </a:lnTo>
                  <a:lnTo>
                    <a:pt x="1167" y="2061"/>
                  </a:lnTo>
                  <a:lnTo>
                    <a:pt x="1223" y="2058"/>
                  </a:lnTo>
                  <a:close/>
                  <a:moveTo>
                    <a:pt x="1892" y="1643"/>
                  </a:moveTo>
                  <a:lnTo>
                    <a:pt x="2232" y="1643"/>
                  </a:lnTo>
                  <a:lnTo>
                    <a:pt x="2288" y="1647"/>
                  </a:lnTo>
                  <a:lnTo>
                    <a:pt x="2343" y="1655"/>
                  </a:lnTo>
                  <a:lnTo>
                    <a:pt x="2395" y="1669"/>
                  </a:lnTo>
                  <a:lnTo>
                    <a:pt x="2446" y="1689"/>
                  </a:lnTo>
                  <a:lnTo>
                    <a:pt x="2492" y="1714"/>
                  </a:lnTo>
                  <a:lnTo>
                    <a:pt x="2537" y="1743"/>
                  </a:lnTo>
                  <a:lnTo>
                    <a:pt x="2578" y="1776"/>
                  </a:lnTo>
                  <a:lnTo>
                    <a:pt x="2616" y="1813"/>
                  </a:lnTo>
                  <a:lnTo>
                    <a:pt x="2649" y="1854"/>
                  </a:lnTo>
                  <a:lnTo>
                    <a:pt x="2678" y="1899"/>
                  </a:lnTo>
                  <a:lnTo>
                    <a:pt x="2703" y="1945"/>
                  </a:lnTo>
                  <a:lnTo>
                    <a:pt x="2723" y="1996"/>
                  </a:lnTo>
                  <a:lnTo>
                    <a:pt x="2737" y="2047"/>
                  </a:lnTo>
                  <a:lnTo>
                    <a:pt x="2745" y="2102"/>
                  </a:lnTo>
                  <a:lnTo>
                    <a:pt x="2748" y="2158"/>
                  </a:lnTo>
                  <a:lnTo>
                    <a:pt x="2748" y="2575"/>
                  </a:lnTo>
                  <a:lnTo>
                    <a:pt x="2745" y="2575"/>
                  </a:lnTo>
                  <a:lnTo>
                    <a:pt x="2718" y="2589"/>
                  </a:lnTo>
                  <a:lnTo>
                    <a:pt x="2713" y="2591"/>
                  </a:lnTo>
                  <a:lnTo>
                    <a:pt x="2702" y="2596"/>
                  </a:lnTo>
                  <a:lnTo>
                    <a:pt x="2686" y="2603"/>
                  </a:lnTo>
                  <a:lnTo>
                    <a:pt x="2664" y="2611"/>
                  </a:lnTo>
                  <a:lnTo>
                    <a:pt x="2638" y="2622"/>
                  </a:lnTo>
                  <a:lnTo>
                    <a:pt x="2605" y="2632"/>
                  </a:lnTo>
                  <a:lnTo>
                    <a:pt x="2569" y="2643"/>
                  </a:lnTo>
                  <a:lnTo>
                    <a:pt x="2528" y="2654"/>
                  </a:lnTo>
                  <a:lnTo>
                    <a:pt x="2481" y="2665"/>
                  </a:lnTo>
                  <a:lnTo>
                    <a:pt x="2429" y="2675"/>
                  </a:lnTo>
                  <a:lnTo>
                    <a:pt x="2373" y="2684"/>
                  </a:lnTo>
                  <a:lnTo>
                    <a:pt x="2312" y="2692"/>
                  </a:lnTo>
                  <a:lnTo>
                    <a:pt x="2247" y="2698"/>
                  </a:lnTo>
                  <a:lnTo>
                    <a:pt x="2177" y="2701"/>
                  </a:lnTo>
                  <a:lnTo>
                    <a:pt x="2177" y="2573"/>
                  </a:lnTo>
                  <a:lnTo>
                    <a:pt x="2174" y="2510"/>
                  </a:lnTo>
                  <a:lnTo>
                    <a:pt x="2165" y="2449"/>
                  </a:lnTo>
                  <a:lnTo>
                    <a:pt x="2149" y="2390"/>
                  </a:lnTo>
                  <a:lnTo>
                    <a:pt x="2129" y="2333"/>
                  </a:lnTo>
                  <a:lnTo>
                    <a:pt x="2102" y="2280"/>
                  </a:lnTo>
                  <a:lnTo>
                    <a:pt x="2071" y="2229"/>
                  </a:lnTo>
                  <a:lnTo>
                    <a:pt x="2035" y="2183"/>
                  </a:lnTo>
                  <a:lnTo>
                    <a:pt x="1995" y="2138"/>
                  </a:lnTo>
                  <a:lnTo>
                    <a:pt x="1950" y="2099"/>
                  </a:lnTo>
                  <a:lnTo>
                    <a:pt x="1903" y="2064"/>
                  </a:lnTo>
                  <a:lnTo>
                    <a:pt x="1851" y="2034"/>
                  </a:lnTo>
                  <a:lnTo>
                    <a:pt x="1797" y="2008"/>
                  </a:lnTo>
                  <a:lnTo>
                    <a:pt x="1740" y="1988"/>
                  </a:lnTo>
                  <a:lnTo>
                    <a:pt x="1772" y="1954"/>
                  </a:lnTo>
                  <a:lnTo>
                    <a:pt x="1802" y="1916"/>
                  </a:lnTo>
                  <a:lnTo>
                    <a:pt x="1827" y="1877"/>
                  </a:lnTo>
                  <a:lnTo>
                    <a:pt x="1849" y="1834"/>
                  </a:lnTo>
                  <a:lnTo>
                    <a:pt x="1868" y="1789"/>
                  </a:lnTo>
                  <a:lnTo>
                    <a:pt x="1880" y="1743"/>
                  </a:lnTo>
                  <a:lnTo>
                    <a:pt x="1889" y="1693"/>
                  </a:lnTo>
                  <a:lnTo>
                    <a:pt x="1892" y="1643"/>
                  </a:lnTo>
                  <a:close/>
                  <a:moveTo>
                    <a:pt x="516" y="1643"/>
                  </a:moveTo>
                  <a:lnTo>
                    <a:pt x="858" y="1643"/>
                  </a:lnTo>
                  <a:lnTo>
                    <a:pt x="877" y="1644"/>
                  </a:lnTo>
                  <a:lnTo>
                    <a:pt x="896" y="1646"/>
                  </a:lnTo>
                  <a:lnTo>
                    <a:pt x="900" y="1695"/>
                  </a:lnTo>
                  <a:lnTo>
                    <a:pt x="909" y="1744"/>
                  </a:lnTo>
                  <a:lnTo>
                    <a:pt x="922" y="1790"/>
                  </a:lnTo>
                  <a:lnTo>
                    <a:pt x="940" y="1835"/>
                  </a:lnTo>
                  <a:lnTo>
                    <a:pt x="962" y="1877"/>
                  </a:lnTo>
                  <a:lnTo>
                    <a:pt x="988" y="1917"/>
                  </a:lnTo>
                  <a:lnTo>
                    <a:pt x="1017" y="1954"/>
                  </a:lnTo>
                  <a:lnTo>
                    <a:pt x="1049" y="1988"/>
                  </a:lnTo>
                  <a:lnTo>
                    <a:pt x="992" y="2008"/>
                  </a:lnTo>
                  <a:lnTo>
                    <a:pt x="938" y="2034"/>
                  </a:lnTo>
                  <a:lnTo>
                    <a:pt x="886" y="2064"/>
                  </a:lnTo>
                  <a:lnTo>
                    <a:pt x="838" y="2099"/>
                  </a:lnTo>
                  <a:lnTo>
                    <a:pt x="794" y="2138"/>
                  </a:lnTo>
                  <a:lnTo>
                    <a:pt x="753" y="2182"/>
                  </a:lnTo>
                  <a:lnTo>
                    <a:pt x="718" y="2229"/>
                  </a:lnTo>
                  <a:lnTo>
                    <a:pt x="686" y="2280"/>
                  </a:lnTo>
                  <a:lnTo>
                    <a:pt x="660" y="2333"/>
                  </a:lnTo>
                  <a:lnTo>
                    <a:pt x="639" y="2390"/>
                  </a:lnTo>
                  <a:lnTo>
                    <a:pt x="624" y="2449"/>
                  </a:lnTo>
                  <a:lnTo>
                    <a:pt x="615" y="2510"/>
                  </a:lnTo>
                  <a:lnTo>
                    <a:pt x="611" y="2573"/>
                  </a:lnTo>
                  <a:lnTo>
                    <a:pt x="611" y="2699"/>
                  </a:lnTo>
                  <a:lnTo>
                    <a:pt x="537" y="2694"/>
                  </a:lnTo>
                  <a:lnTo>
                    <a:pt x="460" y="2685"/>
                  </a:lnTo>
                  <a:lnTo>
                    <a:pt x="380" y="2673"/>
                  </a:lnTo>
                  <a:lnTo>
                    <a:pt x="296" y="2659"/>
                  </a:lnTo>
                  <a:lnTo>
                    <a:pt x="210" y="2640"/>
                  </a:lnTo>
                  <a:lnTo>
                    <a:pt x="122" y="2618"/>
                  </a:lnTo>
                  <a:lnTo>
                    <a:pt x="30" y="2591"/>
                  </a:lnTo>
                  <a:lnTo>
                    <a:pt x="1" y="2581"/>
                  </a:lnTo>
                  <a:lnTo>
                    <a:pt x="0" y="2575"/>
                  </a:lnTo>
                  <a:lnTo>
                    <a:pt x="0" y="2158"/>
                  </a:lnTo>
                  <a:lnTo>
                    <a:pt x="3" y="2102"/>
                  </a:lnTo>
                  <a:lnTo>
                    <a:pt x="12" y="2047"/>
                  </a:lnTo>
                  <a:lnTo>
                    <a:pt x="26" y="1996"/>
                  </a:lnTo>
                  <a:lnTo>
                    <a:pt x="46" y="1945"/>
                  </a:lnTo>
                  <a:lnTo>
                    <a:pt x="70" y="1899"/>
                  </a:lnTo>
                  <a:lnTo>
                    <a:pt x="99" y="1854"/>
                  </a:lnTo>
                  <a:lnTo>
                    <a:pt x="133" y="1813"/>
                  </a:lnTo>
                  <a:lnTo>
                    <a:pt x="170" y="1776"/>
                  </a:lnTo>
                  <a:lnTo>
                    <a:pt x="211" y="1743"/>
                  </a:lnTo>
                  <a:lnTo>
                    <a:pt x="256" y="1714"/>
                  </a:lnTo>
                  <a:lnTo>
                    <a:pt x="303" y="1689"/>
                  </a:lnTo>
                  <a:lnTo>
                    <a:pt x="353" y="1669"/>
                  </a:lnTo>
                  <a:lnTo>
                    <a:pt x="405" y="1655"/>
                  </a:lnTo>
                  <a:lnTo>
                    <a:pt x="460" y="1647"/>
                  </a:lnTo>
                  <a:lnTo>
                    <a:pt x="516" y="1643"/>
                  </a:lnTo>
                  <a:close/>
                  <a:moveTo>
                    <a:pt x="2558" y="1240"/>
                  </a:moveTo>
                  <a:lnTo>
                    <a:pt x="2897" y="1240"/>
                  </a:lnTo>
                  <a:lnTo>
                    <a:pt x="2953" y="1242"/>
                  </a:lnTo>
                  <a:lnTo>
                    <a:pt x="3008" y="1251"/>
                  </a:lnTo>
                  <a:lnTo>
                    <a:pt x="3059" y="1265"/>
                  </a:lnTo>
                  <a:lnTo>
                    <a:pt x="3110" y="1285"/>
                  </a:lnTo>
                  <a:lnTo>
                    <a:pt x="3157" y="1310"/>
                  </a:lnTo>
                  <a:lnTo>
                    <a:pt x="3201" y="1339"/>
                  </a:lnTo>
                  <a:lnTo>
                    <a:pt x="3243" y="1372"/>
                  </a:lnTo>
                  <a:lnTo>
                    <a:pt x="3280" y="1409"/>
                  </a:lnTo>
                  <a:lnTo>
                    <a:pt x="3313" y="1450"/>
                  </a:lnTo>
                  <a:lnTo>
                    <a:pt x="3342" y="1494"/>
                  </a:lnTo>
                  <a:lnTo>
                    <a:pt x="3367" y="1541"/>
                  </a:lnTo>
                  <a:lnTo>
                    <a:pt x="3387" y="1591"/>
                  </a:lnTo>
                  <a:lnTo>
                    <a:pt x="3401" y="1643"/>
                  </a:lnTo>
                  <a:lnTo>
                    <a:pt x="3410" y="1697"/>
                  </a:lnTo>
                  <a:lnTo>
                    <a:pt x="3413" y="1754"/>
                  </a:lnTo>
                  <a:lnTo>
                    <a:pt x="3413" y="2170"/>
                  </a:lnTo>
                  <a:lnTo>
                    <a:pt x="3410" y="2170"/>
                  </a:lnTo>
                  <a:lnTo>
                    <a:pt x="3383" y="2184"/>
                  </a:lnTo>
                  <a:lnTo>
                    <a:pt x="3378" y="2187"/>
                  </a:lnTo>
                  <a:lnTo>
                    <a:pt x="3367" y="2192"/>
                  </a:lnTo>
                  <a:lnTo>
                    <a:pt x="3351" y="2199"/>
                  </a:lnTo>
                  <a:lnTo>
                    <a:pt x="3329" y="2207"/>
                  </a:lnTo>
                  <a:lnTo>
                    <a:pt x="3302" y="2217"/>
                  </a:lnTo>
                  <a:lnTo>
                    <a:pt x="3271" y="2227"/>
                  </a:lnTo>
                  <a:lnTo>
                    <a:pt x="3233" y="2238"/>
                  </a:lnTo>
                  <a:lnTo>
                    <a:pt x="3192" y="2250"/>
                  </a:lnTo>
                  <a:lnTo>
                    <a:pt x="3145" y="2260"/>
                  </a:lnTo>
                  <a:lnTo>
                    <a:pt x="3094" y="2270"/>
                  </a:lnTo>
                  <a:lnTo>
                    <a:pt x="3038" y="2280"/>
                  </a:lnTo>
                  <a:lnTo>
                    <a:pt x="2977" y="2288"/>
                  </a:lnTo>
                  <a:lnTo>
                    <a:pt x="2912" y="2293"/>
                  </a:lnTo>
                  <a:lnTo>
                    <a:pt x="2842" y="2297"/>
                  </a:lnTo>
                  <a:lnTo>
                    <a:pt x="2842" y="2169"/>
                  </a:lnTo>
                  <a:lnTo>
                    <a:pt x="2839" y="2106"/>
                  </a:lnTo>
                  <a:lnTo>
                    <a:pt x="2829" y="2045"/>
                  </a:lnTo>
                  <a:lnTo>
                    <a:pt x="2814" y="1986"/>
                  </a:lnTo>
                  <a:lnTo>
                    <a:pt x="2793" y="1930"/>
                  </a:lnTo>
                  <a:lnTo>
                    <a:pt x="2767" y="1876"/>
                  </a:lnTo>
                  <a:lnTo>
                    <a:pt x="2735" y="1825"/>
                  </a:lnTo>
                  <a:lnTo>
                    <a:pt x="2700" y="1778"/>
                  </a:lnTo>
                  <a:lnTo>
                    <a:pt x="2659" y="1734"/>
                  </a:lnTo>
                  <a:lnTo>
                    <a:pt x="2615" y="1695"/>
                  </a:lnTo>
                  <a:lnTo>
                    <a:pt x="2567" y="1660"/>
                  </a:lnTo>
                  <a:lnTo>
                    <a:pt x="2516" y="1629"/>
                  </a:lnTo>
                  <a:lnTo>
                    <a:pt x="2461" y="1604"/>
                  </a:lnTo>
                  <a:lnTo>
                    <a:pt x="2404" y="1584"/>
                  </a:lnTo>
                  <a:lnTo>
                    <a:pt x="2438" y="1549"/>
                  </a:lnTo>
                  <a:lnTo>
                    <a:pt x="2467" y="1512"/>
                  </a:lnTo>
                  <a:lnTo>
                    <a:pt x="2492" y="1472"/>
                  </a:lnTo>
                  <a:lnTo>
                    <a:pt x="2514" y="1430"/>
                  </a:lnTo>
                  <a:lnTo>
                    <a:pt x="2532" y="1384"/>
                  </a:lnTo>
                  <a:lnTo>
                    <a:pt x="2545" y="1338"/>
                  </a:lnTo>
                  <a:lnTo>
                    <a:pt x="2554" y="1289"/>
                  </a:lnTo>
                  <a:lnTo>
                    <a:pt x="2558" y="1240"/>
                  </a:lnTo>
                  <a:close/>
                  <a:moveTo>
                    <a:pt x="1395" y="1227"/>
                  </a:moveTo>
                  <a:lnTo>
                    <a:pt x="1445" y="1230"/>
                  </a:lnTo>
                  <a:lnTo>
                    <a:pt x="1493" y="1240"/>
                  </a:lnTo>
                  <a:lnTo>
                    <a:pt x="1540" y="1254"/>
                  </a:lnTo>
                  <a:lnTo>
                    <a:pt x="1584" y="1275"/>
                  </a:lnTo>
                  <a:lnTo>
                    <a:pt x="1625" y="1299"/>
                  </a:lnTo>
                  <a:lnTo>
                    <a:pt x="1662" y="1328"/>
                  </a:lnTo>
                  <a:lnTo>
                    <a:pt x="1695" y="1363"/>
                  </a:lnTo>
                  <a:lnTo>
                    <a:pt x="1726" y="1400"/>
                  </a:lnTo>
                  <a:lnTo>
                    <a:pt x="1750" y="1440"/>
                  </a:lnTo>
                  <a:lnTo>
                    <a:pt x="1770" y="1483"/>
                  </a:lnTo>
                  <a:lnTo>
                    <a:pt x="1786" y="1530"/>
                  </a:lnTo>
                  <a:lnTo>
                    <a:pt x="1794" y="1578"/>
                  </a:lnTo>
                  <a:lnTo>
                    <a:pt x="1797" y="1629"/>
                  </a:lnTo>
                  <a:lnTo>
                    <a:pt x="1794" y="1680"/>
                  </a:lnTo>
                  <a:lnTo>
                    <a:pt x="1786" y="1728"/>
                  </a:lnTo>
                  <a:lnTo>
                    <a:pt x="1770" y="1775"/>
                  </a:lnTo>
                  <a:lnTo>
                    <a:pt x="1750" y="1818"/>
                  </a:lnTo>
                  <a:lnTo>
                    <a:pt x="1726" y="1858"/>
                  </a:lnTo>
                  <a:lnTo>
                    <a:pt x="1695" y="1895"/>
                  </a:lnTo>
                  <a:lnTo>
                    <a:pt x="1662" y="1930"/>
                  </a:lnTo>
                  <a:lnTo>
                    <a:pt x="1625" y="1959"/>
                  </a:lnTo>
                  <a:lnTo>
                    <a:pt x="1584" y="1983"/>
                  </a:lnTo>
                  <a:lnTo>
                    <a:pt x="1540" y="2004"/>
                  </a:lnTo>
                  <a:lnTo>
                    <a:pt x="1493" y="2018"/>
                  </a:lnTo>
                  <a:lnTo>
                    <a:pt x="1445" y="2028"/>
                  </a:lnTo>
                  <a:lnTo>
                    <a:pt x="1395" y="2031"/>
                  </a:lnTo>
                  <a:lnTo>
                    <a:pt x="1344" y="2028"/>
                  </a:lnTo>
                  <a:lnTo>
                    <a:pt x="1295" y="2018"/>
                  </a:lnTo>
                  <a:lnTo>
                    <a:pt x="1249" y="2004"/>
                  </a:lnTo>
                  <a:lnTo>
                    <a:pt x="1205" y="1983"/>
                  </a:lnTo>
                  <a:lnTo>
                    <a:pt x="1164" y="1959"/>
                  </a:lnTo>
                  <a:lnTo>
                    <a:pt x="1127" y="1930"/>
                  </a:lnTo>
                  <a:lnTo>
                    <a:pt x="1093" y="1895"/>
                  </a:lnTo>
                  <a:lnTo>
                    <a:pt x="1063" y="1858"/>
                  </a:lnTo>
                  <a:lnTo>
                    <a:pt x="1038" y="1818"/>
                  </a:lnTo>
                  <a:lnTo>
                    <a:pt x="1019" y="1775"/>
                  </a:lnTo>
                  <a:lnTo>
                    <a:pt x="1003" y="1728"/>
                  </a:lnTo>
                  <a:lnTo>
                    <a:pt x="994" y="1680"/>
                  </a:lnTo>
                  <a:lnTo>
                    <a:pt x="991" y="1629"/>
                  </a:lnTo>
                  <a:lnTo>
                    <a:pt x="994" y="1578"/>
                  </a:lnTo>
                  <a:lnTo>
                    <a:pt x="1003" y="1530"/>
                  </a:lnTo>
                  <a:lnTo>
                    <a:pt x="1019" y="1483"/>
                  </a:lnTo>
                  <a:lnTo>
                    <a:pt x="1038" y="1440"/>
                  </a:lnTo>
                  <a:lnTo>
                    <a:pt x="1063" y="1400"/>
                  </a:lnTo>
                  <a:lnTo>
                    <a:pt x="1093" y="1363"/>
                  </a:lnTo>
                  <a:lnTo>
                    <a:pt x="1127" y="1328"/>
                  </a:lnTo>
                  <a:lnTo>
                    <a:pt x="1164" y="1299"/>
                  </a:lnTo>
                  <a:lnTo>
                    <a:pt x="1205" y="1275"/>
                  </a:lnTo>
                  <a:lnTo>
                    <a:pt x="1249" y="1254"/>
                  </a:lnTo>
                  <a:lnTo>
                    <a:pt x="1295" y="1240"/>
                  </a:lnTo>
                  <a:lnTo>
                    <a:pt x="1344" y="1230"/>
                  </a:lnTo>
                  <a:lnTo>
                    <a:pt x="1395" y="1227"/>
                  </a:lnTo>
                  <a:close/>
                  <a:moveTo>
                    <a:pt x="1189" y="902"/>
                  </a:moveTo>
                  <a:lnTo>
                    <a:pt x="1560" y="902"/>
                  </a:lnTo>
                  <a:lnTo>
                    <a:pt x="1618" y="905"/>
                  </a:lnTo>
                  <a:lnTo>
                    <a:pt x="1675" y="913"/>
                  </a:lnTo>
                  <a:lnTo>
                    <a:pt x="1650" y="951"/>
                  </a:lnTo>
                  <a:lnTo>
                    <a:pt x="1629" y="991"/>
                  </a:lnTo>
                  <a:lnTo>
                    <a:pt x="1612" y="1033"/>
                  </a:lnTo>
                  <a:lnTo>
                    <a:pt x="1598" y="1076"/>
                  </a:lnTo>
                  <a:lnTo>
                    <a:pt x="1589" y="1122"/>
                  </a:lnTo>
                  <a:lnTo>
                    <a:pt x="1585" y="1169"/>
                  </a:lnTo>
                  <a:lnTo>
                    <a:pt x="1540" y="1152"/>
                  </a:lnTo>
                  <a:lnTo>
                    <a:pt x="1493" y="1140"/>
                  </a:lnTo>
                  <a:lnTo>
                    <a:pt x="1445" y="1132"/>
                  </a:lnTo>
                  <a:lnTo>
                    <a:pt x="1395" y="1130"/>
                  </a:lnTo>
                  <a:lnTo>
                    <a:pt x="1345" y="1132"/>
                  </a:lnTo>
                  <a:lnTo>
                    <a:pt x="1298" y="1139"/>
                  </a:lnTo>
                  <a:lnTo>
                    <a:pt x="1251" y="1152"/>
                  </a:lnTo>
                  <a:lnTo>
                    <a:pt x="1207" y="1168"/>
                  </a:lnTo>
                  <a:lnTo>
                    <a:pt x="1165" y="1189"/>
                  </a:lnTo>
                  <a:lnTo>
                    <a:pt x="1162" y="1138"/>
                  </a:lnTo>
                  <a:lnTo>
                    <a:pt x="1153" y="1089"/>
                  </a:lnTo>
                  <a:lnTo>
                    <a:pt x="1140" y="1041"/>
                  </a:lnTo>
                  <a:lnTo>
                    <a:pt x="1122" y="997"/>
                  </a:lnTo>
                  <a:lnTo>
                    <a:pt x="1101" y="953"/>
                  </a:lnTo>
                  <a:lnTo>
                    <a:pt x="1075" y="913"/>
                  </a:lnTo>
                  <a:lnTo>
                    <a:pt x="1131" y="905"/>
                  </a:lnTo>
                  <a:lnTo>
                    <a:pt x="1189" y="902"/>
                  </a:lnTo>
                  <a:close/>
                  <a:moveTo>
                    <a:pt x="2061" y="813"/>
                  </a:moveTo>
                  <a:lnTo>
                    <a:pt x="2112" y="816"/>
                  </a:lnTo>
                  <a:lnTo>
                    <a:pt x="2161" y="824"/>
                  </a:lnTo>
                  <a:lnTo>
                    <a:pt x="2207" y="840"/>
                  </a:lnTo>
                  <a:lnTo>
                    <a:pt x="2251" y="859"/>
                  </a:lnTo>
                  <a:lnTo>
                    <a:pt x="2291" y="884"/>
                  </a:lnTo>
                  <a:lnTo>
                    <a:pt x="2329" y="914"/>
                  </a:lnTo>
                  <a:lnTo>
                    <a:pt x="2363" y="947"/>
                  </a:lnTo>
                  <a:lnTo>
                    <a:pt x="2392" y="984"/>
                  </a:lnTo>
                  <a:lnTo>
                    <a:pt x="2417" y="1026"/>
                  </a:lnTo>
                  <a:lnTo>
                    <a:pt x="2438" y="1069"/>
                  </a:lnTo>
                  <a:lnTo>
                    <a:pt x="2452" y="1116"/>
                  </a:lnTo>
                  <a:lnTo>
                    <a:pt x="2461" y="1164"/>
                  </a:lnTo>
                  <a:lnTo>
                    <a:pt x="2464" y="1214"/>
                  </a:lnTo>
                  <a:lnTo>
                    <a:pt x="2461" y="1264"/>
                  </a:lnTo>
                  <a:lnTo>
                    <a:pt x="2452" y="1313"/>
                  </a:lnTo>
                  <a:lnTo>
                    <a:pt x="2438" y="1359"/>
                  </a:lnTo>
                  <a:lnTo>
                    <a:pt x="2417" y="1403"/>
                  </a:lnTo>
                  <a:lnTo>
                    <a:pt x="2392" y="1444"/>
                  </a:lnTo>
                  <a:lnTo>
                    <a:pt x="2363" y="1481"/>
                  </a:lnTo>
                  <a:lnTo>
                    <a:pt x="2329" y="1514"/>
                  </a:lnTo>
                  <a:lnTo>
                    <a:pt x="2291" y="1544"/>
                  </a:lnTo>
                  <a:lnTo>
                    <a:pt x="2251" y="1569"/>
                  </a:lnTo>
                  <a:lnTo>
                    <a:pt x="2207" y="1589"/>
                  </a:lnTo>
                  <a:lnTo>
                    <a:pt x="2161" y="1604"/>
                  </a:lnTo>
                  <a:lnTo>
                    <a:pt x="2112" y="1612"/>
                  </a:lnTo>
                  <a:lnTo>
                    <a:pt x="2061" y="1616"/>
                  </a:lnTo>
                  <a:lnTo>
                    <a:pt x="2016" y="1614"/>
                  </a:lnTo>
                  <a:lnTo>
                    <a:pt x="1972" y="1606"/>
                  </a:lnTo>
                  <a:lnTo>
                    <a:pt x="1931" y="1594"/>
                  </a:lnTo>
                  <a:lnTo>
                    <a:pt x="1891" y="1578"/>
                  </a:lnTo>
                  <a:lnTo>
                    <a:pt x="1883" y="1527"/>
                  </a:lnTo>
                  <a:lnTo>
                    <a:pt x="1870" y="1477"/>
                  </a:lnTo>
                  <a:lnTo>
                    <a:pt x="1852" y="1431"/>
                  </a:lnTo>
                  <a:lnTo>
                    <a:pt x="1829" y="1385"/>
                  </a:lnTo>
                  <a:lnTo>
                    <a:pt x="1802" y="1344"/>
                  </a:lnTo>
                  <a:lnTo>
                    <a:pt x="1772" y="1305"/>
                  </a:lnTo>
                  <a:lnTo>
                    <a:pt x="1737" y="1269"/>
                  </a:lnTo>
                  <a:lnTo>
                    <a:pt x="1700" y="1236"/>
                  </a:lnTo>
                  <a:lnTo>
                    <a:pt x="1658" y="1209"/>
                  </a:lnTo>
                  <a:lnTo>
                    <a:pt x="1662" y="1158"/>
                  </a:lnTo>
                  <a:lnTo>
                    <a:pt x="1672" y="1110"/>
                  </a:lnTo>
                  <a:lnTo>
                    <a:pt x="1687" y="1065"/>
                  </a:lnTo>
                  <a:lnTo>
                    <a:pt x="1708" y="1022"/>
                  </a:lnTo>
                  <a:lnTo>
                    <a:pt x="1733" y="981"/>
                  </a:lnTo>
                  <a:lnTo>
                    <a:pt x="1762" y="945"/>
                  </a:lnTo>
                  <a:lnTo>
                    <a:pt x="1796" y="912"/>
                  </a:lnTo>
                  <a:lnTo>
                    <a:pt x="1833" y="883"/>
                  </a:lnTo>
                  <a:lnTo>
                    <a:pt x="1874" y="858"/>
                  </a:lnTo>
                  <a:lnTo>
                    <a:pt x="1917" y="839"/>
                  </a:lnTo>
                  <a:lnTo>
                    <a:pt x="1963" y="824"/>
                  </a:lnTo>
                  <a:lnTo>
                    <a:pt x="2012" y="815"/>
                  </a:lnTo>
                  <a:lnTo>
                    <a:pt x="2061" y="813"/>
                  </a:lnTo>
                  <a:close/>
                  <a:moveTo>
                    <a:pt x="687" y="813"/>
                  </a:moveTo>
                  <a:lnTo>
                    <a:pt x="738" y="816"/>
                  </a:lnTo>
                  <a:lnTo>
                    <a:pt x="787" y="824"/>
                  </a:lnTo>
                  <a:lnTo>
                    <a:pt x="833" y="840"/>
                  </a:lnTo>
                  <a:lnTo>
                    <a:pt x="877" y="859"/>
                  </a:lnTo>
                  <a:lnTo>
                    <a:pt x="917" y="884"/>
                  </a:lnTo>
                  <a:lnTo>
                    <a:pt x="954" y="914"/>
                  </a:lnTo>
                  <a:lnTo>
                    <a:pt x="989" y="947"/>
                  </a:lnTo>
                  <a:lnTo>
                    <a:pt x="1018" y="984"/>
                  </a:lnTo>
                  <a:lnTo>
                    <a:pt x="1043" y="1026"/>
                  </a:lnTo>
                  <a:lnTo>
                    <a:pt x="1063" y="1069"/>
                  </a:lnTo>
                  <a:lnTo>
                    <a:pt x="1078" y="1116"/>
                  </a:lnTo>
                  <a:lnTo>
                    <a:pt x="1087" y="1164"/>
                  </a:lnTo>
                  <a:lnTo>
                    <a:pt x="1090" y="1214"/>
                  </a:lnTo>
                  <a:lnTo>
                    <a:pt x="1089" y="1236"/>
                  </a:lnTo>
                  <a:lnTo>
                    <a:pt x="1049" y="1272"/>
                  </a:lnTo>
                  <a:lnTo>
                    <a:pt x="1013" y="1311"/>
                  </a:lnTo>
                  <a:lnTo>
                    <a:pt x="980" y="1353"/>
                  </a:lnTo>
                  <a:lnTo>
                    <a:pt x="952" y="1400"/>
                  </a:lnTo>
                  <a:lnTo>
                    <a:pt x="931" y="1448"/>
                  </a:lnTo>
                  <a:lnTo>
                    <a:pt x="913" y="1500"/>
                  </a:lnTo>
                  <a:lnTo>
                    <a:pt x="902" y="1554"/>
                  </a:lnTo>
                  <a:lnTo>
                    <a:pt x="863" y="1575"/>
                  </a:lnTo>
                  <a:lnTo>
                    <a:pt x="822" y="1593"/>
                  </a:lnTo>
                  <a:lnTo>
                    <a:pt x="778" y="1605"/>
                  </a:lnTo>
                  <a:lnTo>
                    <a:pt x="734" y="1614"/>
                  </a:lnTo>
                  <a:lnTo>
                    <a:pt x="687" y="1616"/>
                  </a:lnTo>
                  <a:lnTo>
                    <a:pt x="636" y="1612"/>
                  </a:lnTo>
                  <a:lnTo>
                    <a:pt x="588" y="1604"/>
                  </a:lnTo>
                  <a:lnTo>
                    <a:pt x="542" y="1589"/>
                  </a:lnTo>
                  <a:lnTo>
                    <a:pt x="497" y="1569"/>
                  </a:lnTo>
                  <a:lnTo>
                    <a:pt x="457" y="1544"/>
                  </a:lnTo>
                  <a:lnTo>
                    <a:pt x="420" y="1514"/>
                  </a:lnTo>
                  <a:lnTo>
                    <a:pt x="386" y="1481"/>
                  </a:lnTo>
                  <a:lnTo>
                    <a:pt x="357" y="1444"/>
                  </a:lnTo>
                  <a:lnTo>
                    <a:pt x="332" y="1403"/>
                  </a:lnTo>
                  <a:lnTo>
                    <a:pt x="311" y="1359"/>
                  </a:lnTo>
                  <a:lnTo>
                    <a:pt x="296" y="1313"/>
                  </a:lnTo>
                  <a:lnTo>
                    <a:pt x="287" y="1264"/>
                  </a:lnTo>
                  <a:lnTo>
                    <a:pt x="284" y="1214"/>
                  </a:lnTo>
                  <a:lnTo>
                    <a:pt x="287" y="1164"/>
                  </a:lnTo>
                  <a:lnTo>
                    <a:pt x="296" y="1116"/>
                  </a:lnTo>
                  <a:lnTo>
                    <a:pt x="311" y="1069"/>
                  </a:lnTo>
                  <a:lnTo>
                    <a:pt x="332" y="1026"/>
                  </a:lnTo>
                  <a:lnTo>
                    <a:pt x="357" y="984"/>
                  </a:lnTo>
                  <a:lnTo>
                    <a:pt x="386" y="947"/>
                  </a:lnTo>
                  <a:lnTo>
                    <a:pt x="420" y="914"/>
                  </a:lnTo>
                  <a:lnTo>
                    <a:pt x="457" y="884"/>
                  </a:lnTo>
                  <a:lnTo>
                    <a:pt x="497" y="859"/>
                  </a:lnTo>
                  <a:lnTo>
                    <a:pt x="542" y="840"/>
                  </a:lnTo>
                  <a:lnTo>
                    <a:pt x="588" y="824"/>
                  </a:lnTo>
                  <a:lnTo>
                    <a:pt x="636" y="816"/>
                  </a:lnTo>
                  <a:lnTo>
                    <a:pt x="687" y="813"/>
                  </a:lnTo>
                  <a:close/>
                  <a:moveTo>
                    <a:pt x="2726" y="408"/>
                  </a:moveTo>
                  <a:lnTo>
                    <a:pt x="2776" y="411"/>
                  </a:lnTo>
                  <a:lnTo>
                    <a:pt x="2825" y="420"/>
                  </a:lnTo>
                  <a:lnTo>
                    <a:pt x="2872" y="435"/>
                  </a:lnTo>
                  <a:lnTo>
                    <a:pt x="2915" y="456"/>
                  </a:lnTo>
                  <a:lnTo>
                    <a:pt x="2956" y="480"/>
                  </a:lnTo>
                  <a:lnTo>
                    <a:pt x="2994" y="509"/>
                  </a:lnTo>
                  <a:lnTo>
                    <a:pt x="3027" y="543"/>
                  </a:lnTo>
                  <a:lnTo>
                    <a:pt x="3056" y="581"/>
                  </a:lnTo>
                  <a:lnTo>
                    <a:pt x="3082" y="621"/>
                  </a:lnTo>
                  <a:lnTo>
                    <a:pt x="3102" y="665"/>
                  </a:lnTo>
                  <a:lnTo>
                    <a:pt x="3116" y="711"/>
                  </a:lnTo>
                  <a:lnTo>
                    <a:pt x="3126" y="759"/>
                  </a:lnTo>
                  <a:lnTo>
                    <a:pt x="3129" y="810"/>
                  </a:lnTo>
                  <a:lnTo>
                    <a:pt x="3126" y="860"/>
                  </a:lnTo>
                  <a:lnTo>
                    <a:pt x="3116" y="909"/>
                  </a:lnTo>
                  <a:lnTo>
                    <a:pt x="3102" y="956"/>
                  </a:lnTo>
                  <a:lnTo>
                    <a:pt x="3082" y="999"/>
                  </a:lnTo>
                  <a:lnTo>
                    <a:pt x="3056" y="1039"/>
                  </a:lnTo>
                  <a:lnTo>
                    <a:pt x="3027" y="1076"/>
                  </a:lnTo>
                  <a:lnTo>
                    <a:pt x="2994" y="1110"/>
                  </a:lnTo>
                  <a:lnTo>
                    <a:pt x="2956" y="1139"/>
                  </a:lnTo>
                  <a:lnTo>
                    <a:pt x="2915" y="1164"/>
                  </a:lnTo>
                  <a:lnTo>
                    <a:pt x="2872" y="1185"/>
                  </a:lnTo>
                  <a:lnTo>
                    <a:pt x="2825" y="1199"/>
                  </a:lnTo>
                  <a:lnTo>
                    <a:pt x="2776" y="1209"/>
                  </a:lnTo>
                  <a:lnTo>
                    <a:pt x="2726" y="1212"/>
                  </a:lnTo>
                  <a:lnTo>
                    <a:pt x="2681" y="1210"/>
                  </a:lnTo>
                  <a:lnTo>
                    <a:pt x="2638" y="1201"/>
                  </a:lnTo>
                  <a:lnTo>
                    <a:pt x="2595" y="1190"/>
                  </a:lnTo>
                  <a:lnTo>
                    <a:pt x="2556" y="1173"/>
                  </a:lnTo>
                  <a:lnTo>
                    <a:pt x="2547" y="1123"/>
                  </a:lnTo>
                  <a:lnTo>
                    <a:pt x="2534" y="1073"/>
                  </a:lnTo>
                  <a:lnTo>
                    <a:pt x="2516" y="1026"/>
                  </a:lnTo>
                  <a:lnTo>
                    <a:pt x="2493" y="981"/>
                  </a:lnTo>
                  <a:lnTo>
                    <a:pt x="2467" y="939"/>
                  </a:lnTo>
                  <a:lnTo>
                    <a:pt x="2436" y="901"/>
                  </a:lnTo>
                  <a:lnTo>
                    <a:pt x="2402" y="865"/>
                  </a:lnTo>
                  <a:lnTo>
                    <a:pt x="2364" y="833"/>
                  </a:lnTo>
                  <a:lnTo>
                    <a:pt x="2324" y="804"/>
                  </a:lnTo>
                  <a:lnTo>
                    <a:pt x="2327" y="754"/>
                  </a:lnTo>
                  <a:lnTo>
                    <a:pt x="2337" y="707"/>
                  </a:lnTo>
                  <a:lnTo>
                    <a:pt x="2352" y="661"/>
                  </a:lnTo>
                  <a:lnTo>
                    <a:pt x="2372" y="618"/>
                  </a:lnTo>
                  <a:lnTo>
                    <a:pt x="2397" y="577"/>
                  </a:lnTo>
                  <a:lnTo>
                    <a:pt x="2427" y="541"/>
                  </a:lnTo>
                  <a:lnTo>
                    <a:pt x="2460" y="508"/>
                  </a:lnTo>
                  <a:lnTo>
                    <a:pt x="2498" y="479"/>
                  </a:lnTo>
                  <a:lnTo>
                    <a:pt x="2538" y="455"/>
                  </a:lnTo>
                  <a:lnTo>
                    <a:pt x="2582" y="435"/>
                  </a:lnTo>
                  <a:lnTo>
                    <a:pt x="2627" y="420"/>
                  </a:lnTo>
                  <a:lnTo>
                    <a:pt x="2676" y="411"/>
                  </a:lnTo>
                  <a:lnTo>
                    <a:pt x="2726" y="408"/>
                  </a:lnTo>
                  <a:close/>
                  <a:moveTo>
                    <a:pt x="1374" y="0"/>
                  </a:moveTo>
                  <a:lnTo>
                    <a:pt x="1425" y="3"/>
                  </a:lnTo>
                  <a:lnTo>
                    <a:pt x="1475" y="11"/>
                  </a:lnTo>
                  <a:lnTo>
                    <a:pt x="1521" y="25"/>
                  </a:lnTo>
                  <a:lnTo>
                    <a:pt x="1567" y="44"/>
                  </a:lnTo>
                  <a:lnTo>
                    <a:pt x="1608" y="68"/>
                  </a:lnTo>
                  <a:lnTo>
                    <a:pt x="1648" y="96"/>
                  </a:lnTo>
                  <a:lnTo>
                    <a:pt x="1684" y="127"/>
                  </a:lnTo>
                  <a:lnTo>
                    <a:pt x="1715" y="163"/>
                  </a:lnTo>
                  <a:lnTo>
                    <a:pt x="1743" y="203"/>
                  </a:lnTo>
                  <a:lnTo>
                    <a:pt x="1767" y="244"/>
                  </a:lnTo>
                  <a:lnTo>
                    <a:pt x="1787" y="289"/>
                  </a:lnTo>
                  <a:lnTo>
                    <a:pt x="1800" y="336"/>
                  </a:lnTo>
                  <a:lnTo>
                    <a:pt x="1808" y="385"/>
                  </a:lnTo>
                  <a:lnTo>
                    <a:pt x="1812" y="436"/>
                  </a:lnTo>
                  <a:lnTo>
                    <a:pt x="1808" y="487"/>
                  </a:lnTo>
                  <a:lnTo>
                    <a:pt x="1800" y="536"/>
                  </a:lnTo>
                  <a:lnTo>
                    <a:pt x="1787" y="583"/>
                  </a:lnTo>
                  <a:lnTo>
                    <a:pt x="1767" y="628"/>
                  </a:lnTo>
                  <a:lnTo>
                    <a:pt x="1743" y="669"/>
                  </a:lnTo>
                  <a:lnTo>
                    <a:pt x="1715" y="709"/>
                  </a:lnTo>
                  <a:lnTo>
                    <a:pt x="1684" y="744"/>
                  </a:lnTo>
                  <a:lnTo>
                    <a:pt x="1648" y="776"/>
                  </a:lnTo>
                  <a:lnTo>
                    <a:pt x="1608" y="804"/>
                  </a:lnTo>
                  <a:lnTo>
                    <a:pt x="1567" y="827"/>
                  </a:lnTo>
                  <a:lnTo>
                    <a:pt x="1521" y="846"/>
                  </a:lnTo>
                  <a:lnTo>
                    <a:pt x="1475" y="860"/>
                  </a:lnTo>
                  <a:lnTo>
                    <a:pt x="1425" y="869"/>
                  </a:lnTo>
                  <a:lnTo>
                    <a:pt x="1374" y="872"/>
                  </a:lnTo>
                  <a:lnTo>
                    <a:pt x="1323" y="869"/>
                  </a:lnTo>
                  <a:lnTo>
                    <a:pt x="1274" y="860"/>
                  </a:lnTo>
                  <a:lnTo>
                    <a:pt x="1227" y="846"/>
                  </a:lnTo>
                  <a:lnTo>
                    <a:pt x="1181" y="827"/>
                  </a:lnTo>
                  <a:lnTo>
                    <a:pt x="1140" y="804"/>
                  </a:lnTo>
                  <a:lnTo>
                    <a:pt x="1101" y="776"/>
                  </a:lnTo>
                  <a:lnTo>
                    <a:pt x="1064" y="744"/>
                  </a:lnTo>
                  <a:lnTo>
                    <a:pt x="1033" y="709"/>
                  </a:lnTo>
                  <a:lnTo>
                    <a:pt x="1005" y="669"/>
                  </a:lnTo>
                  <a:lnTo>
                    <a:pt x="981" y="628"/>
                  </a:lnTo>
                  <a:lnTo>
                    <a:pt x="962" y="583"/>
                  </a:lnTo>
                  <a:lnTo>
                    <a:pt x="948" y="536"/>
                  </a:lnTo>
                  <a:lnTo>
                    <a:pt x="940" y="487"/>
                  </a:lnTo>
                  <a:lnTo>
                    <a:pt x="937" y="436"/>
                  </a:lnTo>
                  <a:lnTo>
                    <a:pt x="940" y="385"/>
                  </a:lnTo>
                  <a:lnTo>
                    <a:pt x="948" y="336"/>
                  </a:lnTo>
                  <a:lnTo>
                    <a:pt x="962" y="289"/>
                  </a:lnTo>
                  <a:lnTo>
                    <a:pt x="981" y="244"/>
                  </a:lnTo>
                  <a:lnTo>
                    <a:pt x="1005" y="203"/>
                  </a:lnTo>
                  <a:lnTo>
                    <a:pt x="1033" y="163"/>
                  </a:lnTo>
                  <a:lnTo>
                    <a:pt x="1064" y="127"/>
                  </a:lnTo>
                  <a:lnTo>
                    <a:pt x="1101" y="96"/>
                  </a:lnTo>
                  <a:lnTo>
                    <a:pt x="1140" y="68"/>
                  </a:lnTo>
                  <a:lnTo>
                    <a:pt x="1181" y="44"/>
                  </a:lnTo>
                  <a:lnTo>
                    <a:pt x="1227" y="25"/>
                  </a:lnTo>
                  <a:lnTo>
                    <a:pt x="1274" y="11"/>
                  </a:lnTo>
                  <a:lnTo>
                    <a:pt x="1323" y="3"/>
                  </a:lnTo>
                  <a:lnTo>
                    <a:pt x="137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09" name="Group 108"/>
          <p:cNvGrpSpPr/>
          <p:nvPr/>
        </p:nvGrpSpPr>
        <p:grpSpPr>
          <a:xfrm>
            <a:off x="3352800" y="3434123"/>
            <a:ext cx="951038" cy="1369164"/>
            <a:chOff x="4437739" y="4720331"/>
            <a:chExt cx="1268050" cy="1825547"/>
          </a:xfrm>
        </p:grpSpPr>
        <p:sp>
          <p:nvSpPr>
            <p:cNvPr id="48" name="Rectangle 47"/>
            <p:cNvSpPr/>
            <p:nvPr/>
          </p:nvSpPr>
          <p:spPr>
            <a:xfrm>
              <a:off x="4437739" y="4720331"/>
              <a:ext cx="1268050" cy="677106"/>
            </a:xfrm>
            <a:prstGeom prst="rect">
              <a:avLst/>
            </a:prstGeom>
          </p:spPr>
          <p:txBody>
            <a:bodyPr wrap="square">
              <a:spAutoFit/>
            </a:bodyPr>
            <a:lstStyle/>
            <a:p>
              <a:pPr algn="ctr" defTabSz="685783" fontAlgn="ctr"/>
              <a:r>
                <a:rPr lang="en-US" altLang="zh-TW" sz="900" dirty="0" smtClean="0">
                  <a:solidFill>
                    <a:prstClr val="white"/>
                  </a:solidFill>
                  <a:latin typeface="Calibri"/>
                  <a:ea typeface="Heiti TC Light"/>
                  <a:cs typeface="Calibri"/>
                </a:rPr>
                <a:t>18</a:t>
              </a:r>
              <a:r>
                <a:rPr lang="zh-TW" altLang="en-US" sz="900" dirty="0" smtClean="0">
                  <a:solidFill>
                    <a:prstClr val="white"/>
                  </a:solidFill>
                  <a:latin typeface="Calibri"/>
                  <a:ea typeface="Heiti TC Light"/>
                  <a:cs typeface="Calibri"/>
                </a:rPr>
                <a:t>歲以下子女</a:t>
              </a:r>
              <a:endParaRPr lang="en-US" altLang="zh-TW" sz="900" dirty="0" smtClean="0">
                <a:solidFill>
                  <a:prstClr val="white"/>
                </a:solidFill>
                <a:latin typeface="Calibri"/>
                <a:ea typeface="Heiti TC Light"/>
                <a:cs typeface="Calibri"/>
              </a:endParaRPr>
            </a:p>
            <a:p>
              <a:pPr algn="ctr" defTabSz="685783" fontAlgn="ctr"/>
              <a:r>
                <a:rPr lang="en-US" sz="900" dirty="0">
                  <a:solidFill>
                    <a:prstClr val="white"/>
                  </a:solidFill>
                  <a:latin typeface="Calibri"/>
                  <a:ea typeface="Heiti TC Light"/>
                  <a:cs typeface="Calibri"/>
                </a:rPr>
                <a:t>Children under </a:t>
              </a:r>
              <a:r>
                <a:rPr lang="en-US" sz="900" dirty="0" smtClean="0">
                  <a:solidFill>
                    <a:prstClr val="white"/>
                  </a:solidFill>
                  <a:latin typeface="Calibri"/>
                  <a:ea typeface="Heiti TC Light"/>
                  <a:cs typeface="Calibri"/>
                </a:rPr>
                <a:t>18</a:t>
              </a:r>
              <a:endParaRPr lang="en-US" sz="900" dirty="0">
                <a:solidFill>
                  <a:prstClr val="white"/>
                </a:solidFill>
                <a:latin typeface="Calibri"/>
                <a:ea typeface="Heiti TC Light"/>
                <a:cs typeface="Calibri"/>
              </a:endParaRPr>
            </a:p>
          </p:txBody>
        </p:sp>
        <p:sp>
          <p:nvSpPr>
            <p:cNvPr id="55" name="Rectangle 54"/>
            <p:cNvSpPr/>
            <p:nvPr/>
          </p:nvSpPr>
          <p:spPr>
            <a:xfrm>
              <a:off x="4557375" y="6053436"/>
              <a:ext cx="1119401" cy="492442"/>
            </a:xfrm>
            <a:prstGeom prst="rect">
              <a:avLst/>
            </a:prstGeom>
          </p:spPr>
          <p:txBody>
            <a:bodyPr wrap="square">
              <a:spAutoFit/>
            </a:bodyPr>
            <a:lstStyle/>
            <a:p>
              <a:pPr algn="ctr" defTabSz="685783" fontAlgn="ctr"/>
              <a:r>
                <a:rPr lang="en-US" sz="1800" b="1" dirty="0">
                  <a:solidFill>
                    <a:srgbClr val="33B392"/>
                  </a:solidFill>
                  <a:latin typeface="Calibri"/>
                  <a:ea typeface="Heiti TC Light"/>
                  <a:cs typeface="Calibri"/>
                </a:rPr>
                <a:t>0.48</a:t>
              </a:r>
            </a:p>
          </p:txBody>
        </p:sp>
        <p:grpSp>
          <p:nvGrpSpPr>
            <p:cNvPr id="68" name="Group 9"/>
            <p:cNvGrpSpPr>
              <a:grpSpLocks noChangeAspect="1"/>
            </p:cNvGrpSpPr>
            <p:nvPr/>
          </p:nvGrpSpPr>
          <p:grpSpPr bwMode="auto">
            <a:xfrm>
              <a:off x="4792028" y="5413187"/>
              <a:ext cx="656011" cy="554010"/>
              <a:chOff x="-14" y="803"/>
              <a:chExt cx="328" cy="277"/>
            </a:xfrm>
            <a:solidFill>
              <a:schemeClr val="bg1"/>
            </a:solidFill>
          </p:grpSpPr>
          <p:sp>
            <p:nvSpPr>
              <p:cNvPr id="71" name="Freeform 11"/>
              <p:cNvSpPr>
                <a:spLocks noEditPoints="1"/>
              </p:cNvSpPr>
              <p:nvPr/>
            </p:nvSpPr>
            <p:spPr bwMode="auto">
              <a:xfrm>
                <a:off x="26" y="818"/>
                <a:ext cx="91" cy="85"/>
              </a:xfrm>
              <a:custGeom>
                <a:avLst/>
                <a:gdLst>
                  <a:gd name="T0" fmla="*/ 289 w 901"/>
                  <a:gd name="T1" fmla="*/ 395 h 852"/>
                  <a:gd name="T2" fmla="*/ 255 w 901"/>
                  <a:gd name="T3" fmla="*/ 385 h 852"/>
                  <a:gd name="T4" fmla="*/ 187 w 901"/>
                  <a:gd name="T5" fmla="*/ 381 h 852"/>
                  <a:gd name="T6" fmla="*/ 153 w 901"/>
                  <a:gd name="T7" fmla="*/ 436 h 852"/>
                  <a:gd name="T8" fmla="*/ 177 w 901"/>
                  <a:gd name="T9" fmla="*/ 560 h 852"/>
                  <a:gd name="T10" fmla="*/ 246 w 901"/>
                  <a:gd name="T11" fmla="*/ 661 h 852"/>
                  <a:gd name="T12" fmla="*/ 345 w 901"/>
                  <a:gd name="T13" fmla="*/ 728 h 852"/>
                  <a:gd name="T14" fmla="*/ 469 w 901"/>
                  <a:gd name="T15" fmla="*/ 753 h 852"/>
                  <a:gd name="T16" fmla="*/ 592 w 901"/>
                  <a:gd name="T17" fmla="*/ 728 h 852"/>
                  <a:gd name="T18" fmla="*/ 692 w 901"/>
                  <a:gd name="T19" fmla="*/ 661 h 852"/>
                  <a:gd name="T20" fmla="*/ 759 w 901"/>
                  <a:gd name="T21" fmla="*/ 560 h 852"/>
                  <a:gd name="T22" fmla="*/ 784 w 901"/>
                  <a:gd name="T23" fmla="*/ 436 h 852"/>
                  <a:gd name="T24" fmla="*/ 747 w 901"/>
                  <a:gd name="T25" fmla="*/ 379 h 852"/>
                  <a:gd name="T26" fmla="*/ 619 w 901"/>
                  <a:gd name="T27" fmla="*/ 368 h 852"/>
                  <a:gd name="T28" fmla="*/ 468 w 901"/>
                  <a:gd name="T29" fmla="*/ 382 h 852"/>
                  <a:gd name="T30" fmla="*/ 398 w 901"/>
                  <a:gd name="T31" fmla="*/ 403 h 852"/>
                  <a:gd name="T32" fmla="*/ 392 w 901"/>
                  <a:gd name="T33" fmla="*/ 392 h 852"/>
                  <a:gd name="T34" fmla="*/ 402 w 901"/>
                  <a:gd name="T35" fmla="*/ 368 h 852"/>
                  <a:gd name="T36" fmla="*/ 417 w 901"/>
                  <a:gd name="T37" fmla="*/ 344 h 852"/>
                  <a:gd name="T38" fmla="*/ 424 w 901"/>
                  <a:gd name="T39" fmla="*/ 333 h 852"/>
                  <a:gd name="T40" fmla="*/ 417 w 901"/>
                  <a:gd name="T41" fmla="*/ 1 h 852"/>
                  <a:gd name="T42" fmla="*/ 524 w 901"/>
                  <a:gd name="T43" fmla="*/ 8 h 852"/>
                  <a:gd name="T44" fmla="*/ 645 w 901"/>
                  <a:gd name="T45" fmla="*/ 22 h 852"/>
                  <a:gd name="T46" fmla="*/ 755 w 901"/>
                  <a:gd name="T47" fmla="*/ 42 h 852"/>
                  <a:gd name="T48" fmla="*/ 827 w 901"/>
                  <a:gd name="T49" fmla="*/ 68 h 852"/>
                  <a:gd name="T50" fmla="*/ 883 w 901"/>
                  <a:gd name="T51" fmla="*/ 130 h 852"/>
                  <a:gd name="T52" fmla="*/ 901 w 901"/>
                  <a:gd name="T53" fmla="*/ 207 h 852"/>
                  <a:gd name="T54" fmla="*/ 898 w 901"/>
                  <a:gd name="T55" fmla="*/ 295 h 852"/>
                  <a:gd name="T56" fmla="*/ 890 w 901"/>
                  <a:gd name="T57" fmla="*/ 392 h 852"/>
                  <a:gd name="T58" fmla="*/ 878 w 901"/>
                  <a:gd name="T59" fmla="*/ 524 h 852"/>
                  <a:gd name="T60" fmla="*/ 823 w 901"/>
                  <a:gd name="T61" fmla="*/ 655 h 852"/>
                  <a:gd name="T62" fmla="*/ 728 w 901"/>
                  <a:gd name="T63" fmla="*/ 758 h 852"/>
                  <a:gd name="T64" fmla="*/ 604 w 901"/>
                  <a:gd name="T65" fmla="*/ 827 h 852"/>
                  <a:gd name="T66" fmla="*/ 459 w 901"/>
                  <a:gd name="T67" fmla="*/ 852 h 852"/>
                  <a:gd name="T68" fmla="*/ 314 w 901"/>
                  <a:gd name="T69" fmla="*/ 827 h 852"/>
                  <a:gd name="T70" fmla="*/ 190 w 901"/>
                  <a:gd name="T71" fmla="*/ 758 h 852"/>
                  <a:gd name="T72" fmla="*/ 95 w 901"/>
                  <a:gd name="T73" fmla="*/ 655 h 852"/>
                  <a:gd name="T74" fmla="*/ 39 w 901"/>
                  <a:gd name="T75" fmla="*/ 524 h 852"/>
                  <a:gd name="T76" fmla="*/ 27 w 901"/>
                  <a:gd name="T77" fmla="*/ 394 h 852"/>
                  <a:gd name="T78" fmla="*/ 12 w 901"/>
                  <a:gd name="T79" fmla="*/ 313 h 852"/>
                  <a:gd name="T80" fmla="*/ 0 w 901"/>
                  <a:gd name="T81" fmla="*/ 246 h 852"/>
                  <a:gd name="T82" fmla="*/ 13 w 901"/>
                  <a:gd name="T83" fmla="*/ 187 h 852"/>
                  <a:gd name="T84" fmla="*/ 71 w 901"/>
                  <a:gd name="T85" fmla="*/ 129 h 852"/>
                  <a:gd name="T86" fmla="*/ 162 w 901"/>
                  <a:gd name="T87" fmla="*/ 69 h 852"/>
                  <a:gd name="T88" fmla="*/ 266 w 901"/>
                  <a:gd name="T89" fmla="*/ 20 h 852"/>
                  <a:gd name="T90" fmla="*/ 367 w 901"/>
                  <a:gd name="T91"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1" h="852">
                    <a:moveTo>
                      <a:pt x="424" y="333"/>
                    </a:moveTo>
                    <a:lnTo>
                      <a:pt x="291" y="396"/>
                    </a:lnTo>
                    <a:lnTo>
                      <a:pt x="289" y="395"/>
                    </a:lnTo>
                    <a:lnTo>
                      <a:pt x="282" y="392"/>
                    </a:lnTo>
                    <a:lnTo>
                      <a:pt x="270" y="389"/>
                    </a:lnTo>
                    <a:lnTo>
                      <a:pt x="255" y="385"/>
                    </a:lnTo>
                    <a:lnTo>
                      <a:pt x="235" y="382"/>
                    </a:lnTo>
                    <a:lnTo>
                      <a:pt x="213" y="380"/>
                    </a:lnTo>
                    <a:lnTo>
                      <a:pt x="187" y="381"/>
                    </a:lnTo>
                    <a:lnTo>
                      <a:pt x="158" y="384"/>
                    </a:lnTo>
                    <a:lnTo>
                      <a:pt x="155" y="410"/>
                    </a:lnTo>
                    <a:lnTo>
                      <a:pt x="153" y="436"/>
                    </a:lnTo>
                    <a:lnTo>
                      <a:pt x="156" y="480"/>
                    </a:lnTo>
                    <a:lnTo>
                      <a:pt x="164" y="521"/>
                    </a:lnTo>
                    <a:lnTo>
                      <a:pt x="177" y="560"/>
                    </a:lnTo>
                    <a:lnTo>
                      <a:pt x="196" y="596"/>
                    </a:lnTo>
                    <a:lnTo>
                      <a:pt x="219" y="630"/>
                    </a:lnTo>
                    <a:lnTo>
                      <a:pt x="246" y="661"/>
                    </a:lnTo>
                    <a:lnTo>
                      <a:pt x="276" y="687"/>
                    </a:lnTo>
                    <a:lnTo>
                      <a:pt x="309" y="710"/>
                    </a:lnTo>
                    <a:lnTo>
                      <a:pt x="345" y="728"/>
                    </a:lnTo>
                    <a:lnTo>
                      <a:pt x="384" y="742"/>
                    </a:lnTo>
                    <a:lnTo>
                      <a:pt x="426" y="750"/>
                    </a:lnTo>
                    <a:lnTo>
                      <a:pt x="469" y="753"/>
                    </a:lnTo>
                    <a:lnTo>
                      <a:pt x="511" y="750"/>
                    </a:lnTo>
                    <a:lnTo>
                      <a:pt x="552" y="742"/>
                    </a:lnTo>
                    <a:lnTo>
                      <a:pt x="592" y="728"/>
                    </a:lnTo>
                    <a:lnTo>
                      <a:pt x="627" y="710"/>
                    </a:lnTo>
                    <a:lnTo>
                      <a:pt x="661" y="687"/>
                    </a:lnTo>
                    <a:lnTo>
                      <a:pt x="692" y="661"/>
                    </a:lnTo>
                    <a:lnTo>
                      <a:pt x="718" y="630"/>
                    </a:lnTo>
                    <a:lnTo>
                      <a:pt x="740" y="596"/>
                    </a:lnTo>
                    <a:lnTo>
                      <a:pt x="759" y="560"/>
                    </a:lnTo>
                    <a:lnTo>
                      <a:pt x="773" y="521"/>
                    </a:lnTo>
                    <a:lnTo>
                      <a:pt x="781" y="480"/>
                    </a:lnTo>
                    <a:lnTo>
                      <a:pt x="784" y="436"/>
                    </a:lnTo>
                    <a:lnTo>
                      <a:pt x="782" y="410"/>
                    </a:lnTo>
                    <a:lnTo>
                      <a:pt x="778" y="385"/>
                    </a:lnTo>
                    <a:lnTo>
                      <a:pt x="747" y="379"/>
                    </a:lnTo>
                    <a:lnTo>
                      <a:pt x="709" y="374"/>
                    </a:lnTo>
                    <a:lnTo>
                      <a:pt x="666" y="370"/>
                    </a:lnTo>
                    <a:lnTo>
                      <a:pt x="619" y="368"/>
                    </a:lnTo>
                    <a:lnTo>
                      <a:pt x="570" y="369"/>
                    </a:lnTo>
                    <a:lnTo>
                      <a:pt x="519" y="373"/>
                    </a:lnTo>
                    <a:lnTo>
                      <a:pt x="468" y="382"/>
                    </a:lnTo>
                    <a:lnTo>
                      <a:pt x="417" y="396"/>
                    </a:lnTo>
                    <a:lnTo>
                      <a:pt x="405" y="401"/>
                    </a:lnTo>
                    <a:lnTo>
                      <a:pt x="398" y="403"/>
                    </a:lnTo>
                    <a:lnTo>
                      <a:pt x="394" y="401"/>
                    </a:lnTo>
                    <a:lnTo>
                      <a:pt x="392" y="397"/>
                    </a:lnTo>
                    <a:lnTo>
                      <a:pt x="392" y="392"/>
                    </a:lnTo>
                    <a:lnTo>
                      <a:pt x="394" y="385"/>
                    </a:lnTo>
                    <a:lnTo>
                      <a:pt x="397" y="376"/>
                    </a:lnTo>
                    <a:lnTo>
                      <a:pt x="402" y="368"/>
                    </a:lnTo>
                    <a:lnTo>
                      <a:pt x="406" y="359"/>
                    </a:lnTo>
                    <a:lnTo>
                      <a:pt x="412" y="351"/>
                    </a:lnTo>
                    <a:lnTo>
                      <a:pt x="417" y="344"/>
                    </a:lnTo>
                    <a:lnTo>
                      <a:pt x="420" y="338"/>
                    </a:lnTo>
                    <a:lnTo>
                      <a:pt x="423" y="334"/>
                    </a:lnTo>
                    <a:lnTo>
                      <a:pt x="424" y="333"/>
                    </a:lnTo>
                    <a:close/>
                    <a:moveTo>
                      <a:pt x="367" y="0"/>
                    </a:moveTo>
                    <a:lnTo>
                      <a:pt x="389" y="0"/>
                    </a:lnTo>
                    <a:lnTo>
                      <a:pt x="417" y="1"/>
                    </a:lnTo>
                    <a:lnTo>
                      <a:pt x="449" y="3"/>
                    </a:lnTo>
                    <a:lnTo>
                      <a:pt x="485" y="5"/>
                    </a:lnTo>
                    <a:lnTo>
                      <a:pt x="524" y="8"/>
                    </a:lnTo>
                    <a:lnTo>
                      <a:pt x="564" y="12"/>
                    </a:lnTo>
                    <a:lnTo>
                      <a:pt x="605" y="16"/>
                    </a:lnTo>
                    <a:lnTo>
                      <a:pt x="645" y="22"/>
                    </a:lnTo>
                    <a:lnTo>
                      <a:pt x="684" y="27"/>
                    </a:lnTo>
                    <a:lnTo>
                      <a:pt x="721" y="35"/>
                    </a:lnTo>
                    <a:lnTo>
                      <a:pt x="755" y="42"/>
                    </a:lnTo>
                    <a:lnTo>
                      <a:pt x="784" y="50"/>
                    </a:lnTo>
                    <a:lnTo>
                      <a:pt x="809" y="59"/>
                    </a:lnTo>
                    <a:lnTo>
                      <a:pt x="827" y="68"/>
                    </a:lnTo>
                    <a:lnTo>
                      <a:pt x="850" y="87"/>
                    </a:lnTo>
                    <a:lnTo>
                      <a:pt x="869" y="107"/>
                    </a:lnTo>
                    <a:lnTo>
                      <a:pt x="883" y="130"/>
                    </a:lnTo>
                    <a:lnTo>
                      <a:pt x="892" y="154"/>
                    </a:lnTo>
                    <a:lnTo>
                      <a:pt x="898" y="180"/>
                    </a:lnTo>
                    <a:lnTo>
                      <a:pt x="901" y="207"/>
                    </a:lnTo>
                    <a:lnTo>
                      <a:pt x="901" y="235"/>
                    </a:lnTo>
                    <a:lnTo>
                      <a:pt x="900" y="264"/>
                    </a:lnTo>
                    <a:lnTo>
                      <a:pt x="898" y="295"/>
                    </a:lnTo>
                    <a:lnTo>
                      <a:pt x="895" y="326"/>
                    </a:lnTo>
                    <a:lnTo>
                      <a:pt x="892" y="359"/>
                    </a:lnTo>
                    <a:lnTo>
                      <a:pt x="890" y="392"/>
                    </a:lnTo>
                    <a:lnTo>
                      <a:pt x="889" y="425"/>
                    </a:lnTo>
                    <a:lnTo>
                      <a:pt x="886" y="475"/>
                    </a:lnTo>
                    <a:lnTo>
                      <a:pt x="878" y="524"/>
                    </a:lnTo>
                    <a:lnTo>
                      <a:pt x="865" y="569"/>
                    </a:lnTo>
                    <a:lnTo>
                      <a:pt x="845" y="613"/>
                    </a:lnTo>
                    <a:lnTo>
                      <a:pt x="823" y="655"/>
                    </a:lnTo>
                    <a:lnTo>
                      <a:pt x="795" y="692"/>
                    </a:lnTo>
                    <a:lnTo>
                      <a:pt x="764" y="727"/>
                    </a:lnTo>
                    <a:lnTo>
                      <a:pt x="728" y="758"/>
                    </a:lnTo>
                    <a:lnTo>
                      <a:pt x="690" y="786"/>
                    </a:lnTo>
                    <a:lnTo>
                      <a:pt x="649" y="809"/>
                    </a:lnTo>
                    <a:lnTo>
                      <a:pt x="604" y="827"/>
                    </a:lnTo>
                    <a:lnTo>
                      <a:pt x="558" y="841"/>
                    </a:lnTo>
                    <a:lnTo>
                      <a:pt x="509" y="849"/>
                    </a:lnTo>
                    <a:lnTo>
                      <a:pt x="459" y="852"/>
                    </a:lnTo>
                    <a:lnTo>
                      <a:pt x="409" y="849"/>
                    </a:lnTo>
                    <a:lnTo>
                      <a:pt x="360" y="841"/>
                    </a:lnTo>
                    <a:lnTo>
                      <a:pt x="314" y="827"/>
                    </a:lnTo>
                    <a:lnTo>
                      <a:pt x="269" y="809"/>
                    </a:lnTo>
                    <a:lnTo>
                      <a:pt x="228" y="786"/>
                    </a:lnTo>
                    <a:lnTo>
                      <a:pt x="190" y="758"/>
                    </a:lnTo>
                    <a:lnTo>
                      <a:pt x="154" y="727"/>
                    </a:lnTo>
                    <a:lnTo>
                      <a:pt x="122" y="692"/>
                    </a:lnTo>
                    <a:lnTo>
                      <a:pt x="95" y="655"/>
                    </a:lnTo>
                    <a:lnTo>
                      <a:pt x="71" y="613"/>
                    </a:lnTo>
                    <a:lnTo>
                      <a:pt x="53" y="569"/>
                    </a:lnTo>
                    <a:lnTo>
                      <a:pt x="39" y="524"/>
                    </a:lnTo>
                    <a:lnTo>
                      <a:pt x="31" y="475"/>
                    </a:lnTo>
                    <a:lnTo>
                      <a:pt x="28" y="425"/>
                    </a:lnTo>
                    <a:lnTo>
                      <a:pt x="27" y="394"/>
                    </a:lnTo>
                    <a:lnTo>
                      <a:pt x="23" y="365"/>
                    </a:lnTo>
                    <a:lnTo>
                      <a:pt x="18" y="339"/>
                    </a:lnTo>
                    <a:lnTo>
                      <a:pt x="12" y="313"/>
                    </a:lnTo>
                    <a:lnTo>
                      <a:pt x="7" y="289"/>
                    </a:lnTo>
                    <a:lnTo>
                      <a:pt x="2" y="267"/>
                    </a:lnTo>
                    <a:lnTo>
                      <a:pt x="0" y="246"/>
                    </a:lnTo>
                    <a:lnTo>
                      <a:pt x="1" y="226"/>
                    </a:lnTo>
                    <a:lnTo>
                      <a:pt x="5" y="207"/>
                    </a:lnTo>
                    <a:lnTo>
                      <a:pt x="13" y="187"/>
                    </a:lnTo>
                    <a:lnTo>
                      <a:pt x="28" y="167"/>
                    </a:lnTo>
                    <a:lnTo>
                      <a:pt x="48" y="148"/>
                    </a:lnTo>
                    <a:lnTo>
                      <a:pt x="71" y="129"/>
                    </a:lnTo>
                    <a:lnTo>
                      <a:pt x="100" y="109"/>
                    </a:lnTo>
                    <a:lnTo>
                      <a:pt x="130" y="89"/>
                    </a:lnTo>
                    <a:lnTo>
                      <a:pt x="162" y="69"/>
                    </a:lnTo>
                    <a:lnTo>
                      <a:pt x="196" y="51"/>
                    </a:lnTo>
                    <a:lnTo>
                      <a:pt x="230" y="35"/>
                    </a:lnTo>
                    <a:lnTo>
                      <a:pt x="266" y="20"/>
                    </a:lnTo>
                    <a:lnTo>
                      <a:pt x="301" y="9"/>
                    </a:lnTo>
                    <a:lnTo>
                      <a:pt x="334" y="2"/>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2" name="Freeform 12"/>
              <p:cNvSpPr>
                <a:spLocks noEditPoints="1"/>
              </p:cNvSpPr>
              <p:nvPr/>
            </p:nvSpPr>
            <p:spPr bwMode="auto">
              <a:xfrm>
                <a:off x="150" y="803"/>
                <a:ext cx="164" cy="105"/>
              </a:xfrm>
              <a:custGeom>
                <a:avLst/>
                <a:gdLst>
                  <a:gd name="T0" fmla="*/ 824 w 1640"/>
                  <a:gd name="T1" fmla="*/ 373 h 1051"/>
                  <a:gd name="T2" fmla="*/ 782 w 1640"/>
                  <a:gd name="T3" fmla="*/ 440 h 1051"/>
                  <a:gd name="T4" fmla="*/ 722 w 1640"/>
                  <a:gd name="T5" fmla="*/ 518 h 1051"/>
                  <a:gd name="T6" fmla="*/ 660 w 1640"/>
                  <a:gd name="T7" fmla="*/ 566 h 1051"/>
                  <a:gd name="T8" fmla="*/ 629 w 1640"/>
                  <a:gd name="T9" fmla="*/ 509 h 1051"/>
                  <a:gd name="T10" fmla="*/ 610 w 1640"/>
                  <a:gd name="T11" fmla="*/ 439 h 1051"/>
                  <a:gd name="T12" fmla="*/ 592 w 1640"/>
                  <a:gd name="T13" fmla="*/ 416 h 1051"/>
                  <a:gd name="T14" fmla="*/ 585 w 1640"/>
                  <a:gd name="T15" fmla="*/ 424 h 1051"/>
                  <a:gd name="T16" fmla="*/ 554 w 1640"/>
                  <a:gd name="T17" fmla="*/ 480 h 1051"/>
                  <a:gd name="T18" fmla="*/ 499 w 1640"/>
                  <a:gd name="T19" fmla="*/ 543 h 1051"/>
                  <a:gd name="T20" fmla="*/ 480 w 1640"/>
                  <a:gd name="T21" fmla="*/ 656 h 1051"/>
                  <a:gd name="T22" fmla="*/ 573 w 1640"/>
                  <a:gd name="T23" fmla="*/ 809 h 1051"/>
                  <a:gd name="T24" fmla="*/ 729 w 1640"/>
                  <a:gd name="T25" fmla="*/ 898 h 1051"/>
                  <a:gd name="T26" fmla="*/ 913 w 1640"/>
                  <a:gd name="T27" fmla="*/ 900 h 1051"/>
                  <a:gd name="T28" fmla="*/ 1063 w 1640"/>
                  <a:gd name="T29" fmla="*/ 821 h 1051"/>
                  <a:gd name="T30" fmla="*/ 1160 w 1640"/>
                  <a:gd name="T31" fmla="*/ 684 h 1051"/>
                  <a:gd name="T32" fmla="*/ 1183 w 1640"/>
                  <a:gd name="T33" fmla="*/ 549 h 1051"/>
                  <a:gd name="T34" fmla="*/ 1161 w 1640"/>
                  <a:gd name="T35" fmla="*/ 536 h 1051"/>
                  <a:gd name="T36" fmla="*/ 1078 w 1640"/>
                  <a:gd name="T37" fmla="*/ 544 h 1051"/>
                  <a:gd name="T38" fmla="*/ 958 w 1640"/>
                  <a:gd name="T39" fmla="*/ 550 h 1051"/>
                  <a:gd name="T40" fmla="*/ 854 w 1640"/>
                  <a:gd name="T41" fmla="*/ 546 h 1051"/>
                  <a:gd name="T42" fmla="*/ 825 w 1640"/>
                  <a:gd name="T43" fmla="*/ 1 h 1051"/>
                  <a:gd name="T44" fmla="*/ 1008 w 1640"/>
                  <a:gd name="T45" fmla="*/ 41 h 1051"/>
                  <a:gd name="T46" fmla="*/ 1142 w 1640"/>
                  <a:gd name="T47" fmla="*/ 124 h 1051"/>
                  <a:gd name="T48" fmla="*/ 1234 w 1640"/>
                  <a:gd name="T49" fmla="*/ 232 h 1051"/>
                  <a:gd name="T50" fmla="*/ 1289 w 1640"/>
                  <a:gd name="T51" fmla="*/ 345 h 1051"/>
                  <a:gd name="T52" fmla="*/ 1313 w 1640"/>
                  <a:gd name="T53" fmla="*/ 444 h 1051"/>
                  <a:gd name="T54" fmla="*/ 1381 w 1640"/>
                  <a:gd name="T55" fmla="*/ 533 h 1051"/>
                  <a:gd name="T56" fmla="*/ 1488 w 1640"/>
                  <a:gd name="T57" fmla="*/ 594 h 1051"/>
                  <a:gd name="T58" fmla="*/ 1572 w 1640"/>
                  <a:gd name="T59" fmla="*/ 684 h 1051"/>
                  <a:gd name="T60" fmla="*/ 1625 w 1640"/>
                  <a:gd name="T61" fmla="*/ 786 h 1051"/>
                  <a:gd name="T62" fmla="*/ 1639 w 1640"/>
                  <a:gd name="T63" fmla="*/ 886 h 1051"/>
                  <a:gd name="T64" fmla="*/ 1604 w 1640"/>
                  <a:gd name="T65" fmla="*/ 972 h 1051"/>
                  <a:gd name="T66" fmla="*/ 1513 w 1640"/>
                  <a:gd name="T67" fmla="*/ 1029 h 1051"/>
                  <a:gd name="T68" fmla="*/ 1405 w 1640"/>
                  <a:gd name="T69" fmla="*/ 993 h 1051"/>
                  <a:gd name="T70" fmla="*/ 1371 w 1640"/>
                  <a:gd name="T71" fmla="*/ 805 h 1051"/>
                  <a:gd name="T72" fmla="*/ 1311 w 1640"/>
                  <a:gd name="T73" fmla="*/ 672 h 1051"/>
                  <a:gd name="T74" fmla="*/ 1223 w 1640"/>
                  <a:gd name="T75" fmla="*/ 854 h 1051"/>
                  <a:gd name="T76" fmla="*/ 1074 w 1640"/>
                  <a:gd name="T77" fmla="*/ 986 h 1051"/>
                  <a:gd name="T78" fmla="*/ 878 w 1640"/>
                  <a:gd name="T79" fmla="*/ 1048 h 1051"/>
                  <a:gd name="T80" fmla="*/ 660 w 1640"/>
                  <a:gd name="T81" fmla="*/ 1024 h 1051"/>
                  <a:gd name="T82" fmla="*/ 479 w 1640"/>
                  <a:gd name="T83" fmla="*/ 914 h 1051"/>
                  <a:gd name="T84" fmla="*/ 360 w 1640"/>
                  <a:gd name="T85" fmla="*/ 739 h 1051"/>
                  <a:gd name="T86" fmla="*/ 307 w 1640"/>
                  <a:gd name="T87" fmla="*/ 663 h 1051"/>
                  <a:gd name="T88" fmla="*/ 249 w 1640"/>
                  <a:gd name="T89" fmla="*/ 755 h 1051"/>
                  <a:gd name="T90" fmla="*/ 205 w 1640"/>
                  <a:gd name="T91" fmla="*/ 901 h 1051"/>
                  <a:gd name="T92" fmla="*/ 172 w 1640"/>
                  <a:gd name="T93" fmla="*/ 1041 h 1051"/>
                  <a:gd name="T94" fmla="*/ 73 w 1640"/>
                  <a:gd name="T95" fmla="*/ 995 h 1051"/>
                  <a:gd name="T96" fmla="*/ 14 w 1640"/>
                  <a:gd name="T97" fmla="*/ 906 h 1051"/>
                  <a:gd name="T98" fmla="*/ 3 w 1640"/>
                  <a:gd name="T99" fmla="*/ 796 h 1051"/>
                  <a:gd name="T100" fmla="*/ 47 w 1640"/>
                  <a:gd name="T101" fmla="*/ 683 h 1051"/>
                  <a:gd name="T102" fmla="*/ 152 w 1640"/>
                  <a:gd name="T103" fmla="*/ 586 h 1051"/>
                  <a:gd name="T104" fmla="*/ 325 w 1640"/>
                  <a:gd name="T105" fmla="*/ 525 h 1051"/>
                  <a:gd name="T106" fmla="*/ 351 w 1640"/>
                  <a:gd name="T107" fmla="*/ 385 h 1051"/>
                  <a:gd name="T108" fmla="*/ 374 w 1640"/>
                  <a:gd name="T109" fmla="*/ 282 h 1051"/>
                  <a:gd name="T110" fmla="*/ 423 w 1640"/>
                  <a:gd name="T111" fmla="*/ 175 h 1051"/>
                  <a:gd name="T112" fmla="*/ 508 w 1640"/>
                  <a:gd name="T113" fmla="*/ 83 h 1051"/>
                  <a:gd name="T114" fmla="*/ 639 w 1640"/>
                  <a:gd name="T115" fmla="*/ 18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40" h="1051">
                    <a:moveTo>
                      <a:pt x="834" y="354"/>
                    </a:moveTo>
                    <a:lnTo>
                      <a:pt x="833" y="356"/>
                    </a:lnTo>
                    <a:lnTo>
                      <a:pt x="829" y="363"/>
                    </a:lnTo>
                    <a:lnTo>
                      <a:pt x="824" y="373"/>
                    </a:lnTo>
                    <a:lnTo>
                      <a:pt x="816" y="387"/>
                    </a:lnTo>
                    <a:lnTo>
                      <a:pt x="806" y="403"/>
                    </a:lnTo>
                    <a:lnTo>
                      <a:pt x="795" y="421"/>
                    </a:lnTo>
                    <a:lnTo>
                      <a:pt x="782" y="440"/>
                    </a:lnTo>
                    <a:lnTo>
                      <a:pt x="768" y="460"/>
                    </a:lnTo>
                    <a:lnTo>
                      <a:pt x="754" y="480"/>
                    </a:lnTo>
                    <a:lnTo>
                      <a:pt x="739" y="500"/>
                    </a:lnTo>
                    <a:lnTo>
                      <a:pt x="722" y="518"/>
                    </a:lnTo>
                    <a:lnTo>
                      <a:pt x="707" y="534"/>
                    </a:lnTo>
                    <a:lnTo>
                      <a:pt x="691" y="548"/>
                    </a:lnTo>
                    <a:lnTo>
                      <a:pt x="675" y="559"/>
                    </a:lnTo>
                    <a:lnTo>
                      <a:pt x="660" y="566"/>
                    </a:lnTo>
                    <a:lnTo>
                      <a:pt x="646" y="569"/>
                    </a:lnTo>
                    <a:lnTo>
                      <a:pt x="632" y="567"/>
                    </a:lnTo>
                    <a:lnTo>
                      <a:pt x="631" y="536"/>
                    </a:lnTo>
                    <a:lnTo>
                      <a:pt x="629" y="509"/>
                    </a:lnTo>
                    <a:lnTo>
                      <a:pt x="626" y="486"/>
                    </a:lnTo>
                    <a:lnTo>
                      <a:pt x="620" y="466"/>
                    </a:lnTo>
                    <a:lnTo>
                      <a:pt x="615" y="451"/>
                    </a:lnTo>
                    <a:lnTo>
                      <a:pt x="610" y="439"/>
                    </a:lnTo>
                    <a:lnTo>
                      <a:pt x="605" y="430"/>
                    </a:lnTo>
                    <a:lnTo>
                      <a:pt x="600" y="424"/>
                    </a:lnTo>
                    <a:lnTo>
                      <a:pt x="596" y="419"/>
                    </a:lnTo>
                    <a:lnTo>
                      <a:pt x="592" y="416"/>
                    </a:lnTo>
                    <a:lnTo>
                      <a:pt x="590" y="415"/>
                    </a:lnTo>
                    <a:lnTo>
                      <a:pt x="589" y="415"/>
                    </a:lnTo>
                    <a:lnTo>
                      <a:pt x="588" y="417"/>
                    </a:lnTo>
                    <a:lnTo>
                      <a:pt x="585" y="424"/>
                    </a:lnTo>
                    <a:lnTo>
                      <a:pt x="580" y="434"/>
                    </a:lnTo>
                    <a:lnTo>
                      <a:pt x="573" y="447"/>
                    </a:lnTo>
                    <a:lnTo>
                      <a:pt x="564" y="462"/>
                    </a:lnTo>
                    <a:lnTo>
                      <a:pt x="554" y="480"/>
                    </a:lnTo>
                    <a:lnTo>
                      <a:pt x="542" y="497"/>
                    </a:lnTo>
                    <a:lnTo>
                      <a:pt x="529" y="513"/>
                    </a:lnTo>
                    <a:lnTo>
                      <a:pt x="515" y="529"/>
                    </a:lnTo>
                    <a:lnTo>
                      <a:pt x="499" y="543"/>
                    </a:lnTo>
                    <a:lnTo>
                      <a:pt x="483" y="554"/>
                    </a:lnTo>
                    <a:lnTo>
                      <a:pt x="466" y="563"/>
                    </a:lnTo>
                    <a:lnTo>
                      <a:pt x="470" y="610"/>
                    </a:lnTo>
                    <a:lnTo>
                      <a:pt x="480" y="656"/>
                    </a:lnTo>
                    <a:lnTo>
                      <a:pt x="495" y="698"/>
                    </a:lnTo>
                    <a:lnTo>
                      <a:pt x="517" y="738"/>
                    </a:lnTo>
                    <a:lnTo>
                      <a:pt x="542" y="775"/>
                    </a:lnTo>
                    <a:lnTo>
                      <a:pt x="573" y="809"/>
                    </a:lnTo>
                    <a:lnTo>
                      <a:pt x="607" y="839"/>
                    </a:lnTo>
                    <a:lnTo>
                      <a:pt x="645" y="864"/>
                    </a:lnTo>
                    <a:lnTo>
                      <a:pt x="686" y="884"/>
                    </a:lnTo>
                    <a:lnTo>
                      <a:pt x="729" y="898"/>
                    </a:lnTo>
                    <a:lnTo>
                      <a:pt x="776" y="908"/>
                    </a:lnTo>
                    <a:lnTo>
                      <a:pt x="824" y="911"/>
                    </a:lnTo>
                    <a:lnTo>
                      <a:pt x="869" y="908"/>
                    </a:lnTo>
                    <a:lnTo>
                      <a:pt x="913" y="900"/>
                    </a:lnTo>
                    <a:lnTo>
                      <a:pt x="954" y="887"/>
                    </a:lnTo>
                    <a:lnTo>
                      <a:pt x="993" y="869"/>
                    </a:lnTo>
                    <a:lnTo>
                      <a:pt x="1030" y="847"/>
                    </a:lnTo>
                    <a:lnTo>
                      <a:pt x="1063" y="821"/>
                    </a:lnTo>
                    <a:lnTo>
                      <a:pt x="1093" y="792"/>
                    </a:lnTo>
                    <a:lnTo>
                      <a:pt x="1119" y="758"/>
                    </a:lnTo>
                    <a:lnTo>
                      <a:pt x="1142" y="722"/>
                    </a:lnTo>
                    <a:lnTo>
                      <a:pt x="1160" y="684"/>
                    </a:lnTo>
                    <a:lnTo>
                      <a:pt x="1173" y="643"/>
                    </a:lnTo>
                    <a:lnTo>
                      <a:pt x="1181" y="599"/>
                    </a:lnTo>
                    <a:lnTo>
                      <a:pt x="1183" y="555"/>
                    </a:lnTo>
                    <a:lnTo>
                      <a:pt x="1183" y="549"/>
                    </a:lnTo>
                    <a:lnTo>
                      <a:pt x="1182" y="543"/>
                    </a:lnTo>
                    <a:lnTo>
                      <a:pt x="1173" y="535"/>
                    </a:lnTo>
                    <a:lnTo>
                      <a:pt x="1170" y="535"/>
                    </a:lnTo>
                    <a:lnTo>
                      <a:pt x="1161" y="536"/>
                    </a:lnTo>
                    <a:lnTo>
                      <a:pt x="1146" y="538"/>
                    </a:lnTo>
                    <a:lnTo>
                      <a:pt x="1126" y="540"/>
                    </a:lnTo>
                    <a:lnTo>
                      <a:pt x="1104" y="542"/>
                    </a:lnTo>
                    <a:lnTo>
                      <a:pt x="1078" y="544"/>
                    </a:lnTo>
                    <a:lnTo>
                      <a:pt x="1049" y="546"/>
                    </a:lnTo>
                    <a:lnTo>
                      <a:pt x="1020" y="547"/>
                    </a:lnTo>
                    <a:lnTo>
                      <a:pt x="989" y="549"/>
                    </a:lnTo>
                    <a:lnTo>
                      <a:pt x="958" y="550"/>
                    </a:lnTo>
                    <a:lnTo>
                      <a:pt x="929" y="550"/>
                    </a:lnTo>
                    <a:lnTo>
                      <a:pt x="901" y="550"/>
                    </a:lnTo>
                    <a:lnTo>
                      <a:pt x="876" y="548"/>
                    </a:lnTo>
                    <a:lnTo>
                      <a:pt x="854" y="546"/>
                    </a:lnTo>
                    <a:lnTo>
                      <a:pt x="834" y="542"/>
                    </a:lnTo>
                    <a:lnTo>
                      <a:pt x="834" y="354"/>
                    </a:lnTo>
                    <a:close/>
                    <a:moveTo>
                      <a:pt x="772" y="0"/>
                    </a:moveTo>
                    <a:lnTo>
                      <a:pt x="825" y="1"/>
                    </a:lnTo>
                    <a:lnTo>
                      <a:pt x="876" y="5"/>
                    </a:lnTo>
                    <a:lnTo>
                      <a:pt x="923" y="14"/>
                    </a:lnTo>
                    <a:lnTo>
                      <a:pt x="967" y="25"/>
                    </a:lnTo>
                    <a:lnTo>
                      <a:pt x="1008" y="41"/>
                    </a:lnTo>
                    <a:lnTo>
                      <a:pt x="1046" y="58"/>
                    </a:lnTo>
                    <a:lnTo>
                      <a:pt x="1081" y="78"/>
                    </a:lnTo>
                    <a:lnTo>
                      <a:pt x="1113" y="100"/>
                    </a:lnTo>
                    <a:lnTo>
                      <a:pt x="1142" y="124"/>
                    </a:lnTo>
                    <a:lnTo>
                      <a:pt x="1169" y="149"/>
                    </a:lnTo>
                    <a:lnTo>
                      <a:pt x="1193" y="176"/>
                    </a:lnTo>
                    <a:lnTo>
                      <a:pt x="1215" y="204"/>
                    </a:lnTo>
                    <a:lnTo>
                      <a:pt x="1234" y="232"/>
                    </a:lnTo>
                    <a:lnTo>
                      <a:pt x="1251" y="260"/>
                    </a:lnTo>
                    <a:lnTo>
                      <a:pt x="1266" y="289"/>
                    </a:lnTo>
                    <a:lnTo>
                      <a:pt x="1278" y="317"/>
                    </a:lnTo>
                    <a:lnTo>
                      <a:pt x="1289" y="345"/>
                    </a:lnTo>
                    <a:lnTo>
                      <a:pt x="1298" y="372"/>
                    </a:lnTo>
                    <a:lnTo>
                      <a:pt x="1305" y="397"/>
                    </a:lnTo>
                    <a:lnTo>
                      <a:pt x="1309" y="421"/>
                    </a:lnTo>
                    <a:lnTo>
                      <a:pt x="1313" y="444"/>
                    </a:lnTo>
                    <a:lnTo>
                      <a:pt x="1318" y="480"/>
                    </a:lnTo>
                    <a:lnTo>
                      <a:pt x="1322" y="516"/>
                    </a:lnTo>
                    <a:lnTo>
                      <a:pt x="1351" y="523"/>
                    </a:lnTo>
                    <a:lnTo>
                      <a:pt x="1381" y="533"/>
                    </a:lnTo>
                    <a:lnTo>
                      <a:pt x="1410" y="545"/>
                    </a:lnTo>
                    <a:lnTo>
                      <a:pt x="1437" y="559"/>
                    </a:lnTo>
                    <a:lnTo>
                      <a:pt x="1462" y="576"/>
                    </a:lnTo>
                    <a:lnTo>
                      <a:pt x="1488" y="594"/>
                    </a:lnTo>
                    <a:lnTo>
                      <a:pt x="1511" y="614"/>
                    </a:lnTo>
                    <a:lnTo>
                      <a:pt x="1534" y="637"/>
                    </a:lnTo>
                    <a:lnTo>
                      <a:pt x="1554" y="660"/>
                    </a:lnTo>
                    <a:lnTo>
                      <a:pt x="1572" y="684"/>
                    </a:lnTo>
                    <a:lnTo>
                      <a:pt x="1589" y="708"/>
                    </a:lnTo>
                    <a:lnTo>
                      <a:pt x="1603" y="733"/>
                    </a:lnTo>
                    <a:lnTo>
                      <a:pt x="1615" y="759"/>
                    </a:lnTo>
                    <a:lnTo>
                      <a:pt x="1625" y="786"/>
                    </a:lnTo>
                    <a:lnTo>
                      <a:pt x="1633" y="812"/>
                    </a:lnTo>
                    <a:lnTo>
                      <a:pt x="1638" y="837"/>
                    </a:lnTo>
                    <a:lnTo>
                      <a:pt x="1640" y="862"/>
                    </a:lnTo>
                    <a:lnTo>
                      <a:pt x="1639" y="886"/>
                    </a:lnTo>
                    <a:lnTo>
                      <a:pt x="1635" y="909"/>
                    </a:lnTo>
                    <a:lnTo>
                      <a:pt x="1628" y="932"/>
                    </a:lnTo>
                    <a:lnTo>
                      <a:pt x="1618" y="953"/>
                    </a:lnTo>
                    <a:lnTo>
                      <a:pt x="1604" y="972"/>
                    </a:lnTo>
                    <a:lnTo>
                      <a:pt x="1587" y="990"/>
                    </a:lnTo>
                    <a:lnTo>
                      <a:pt x="1566" y="1005"/>
                    </a:lnTo>
                    <a:lnTo>
                      <a:pt x="1542" y="1018"/>
                    </a:lnTo>
                    <a:lnTo>
                      <a:pt x="1513" y="1029"/>
                    </a:lnTo>
                    <a:lnTo>
                      <a:pt x="1481" y="1037"/>
                    </a:lnTo>
                    <a:lnTo>
                      <a:pt x="1444" y="1042"/>
                    </a:lnTo>
                    <a:lnTo>
                      <a:pt x="1403" y="1044"/>
                    </a:lnTo>
                    <a:lnTo>
                      <a:pt x="1405" y="993"/>
                    </a:lnTo>
                    <a:lnTo>
                      <a:pt x="1402" y="943"/>
                    </a:lnTo>
                    <a:lnTo>
                      <a:pt x="1395" y="894"/>
                    </a:lnTo>
                    <a:lnTo>
                      <a:pt x="1384" y="848"/>
                    </a:lnTo>
                    <a:lnTo>
                      <a:pt x="1371" y="805"/>
                    </a:lnTo>
                    <a:lnTo>
                      <a:pt x="1357" y="765"/>
                    </a:lnTo>
                    <a:lnTo>
                      <a:pt x="1340" y="729"/>
                    </a:lnTo>
                    <a:lnTo>
                      <a:pt x="1325" y="698"/>
                    </a:lnTo>
                    <a:lnTo>
                      <a:pt x="1311" y="672"/>
                    </a:lnTo>
                    <a:lnTo>
                      <a:pt x="1295" y="721"/>
                    </a:lnTo>
                    <a:lnTo>
                      <a:pt x="1276" y="767"/>
                    </a:lnTo>
                    <a:lnTo>
                      <a:pt x="1252" y="812"/>
                    </a:lnTo>
                    <a:lnTo>
                      <a:pt x="1223" y="854"/>
                    </a:lnTo>
                    <a:lnTo>
                      <a:pt x="1191" y="892"/>
                    </a:lnTo>
                    <a:lnTo>
                      <a:pt x="1155" y="926"/>
                    </a:lnTo>
                    <a:lnTo>
                      <a:pt x="1115" y="958"/>
                    </a:lnTo>
                    <a:lnTo>
                      <a:pt x="1074" y="986"/>
                    </a:lnTo>
                    <a:lnTo>
                      <a:pt x="1028" y="1008"/>
                    </a:lnTo>
                    <a:lnTo>
                      <a:pt x="980" y="1027"/>
                    </a:lnTo>
                    <a:lnTo>
                      <a:pt x="930" y="1040"/>
                    </a:lnTo>
                    <a:lnTo>
                      <a:pt x="878" y="1048"/>
                    </a:lnTo>
                    <a:lnTo>
                      <a:pt x="824" y="1051"/>
                    </a:lnTo>
                    <a:lnTo>
                      <a:pt x="767" y="1048"/>
                    </a:lnTo>
                    <a:lnTo>
                      <a:pt x="713" y="1039"/>
                    </a:lnTo>
                    <a:lnTo>
                      <a:pt x="660" y="1024"/>
                    </a:lnTo>
                    <a:lnTo>
                      <a:pt x="610" y="1004"/>
                    </a:lnTo>
                    <a:lnTo>
                      <a:pt x="562" y="979"/>
                    </a:lnTo>
                    <a:lnTo>
                      <a:pt x="519" y="949"/>
                    </a:lnTo>
                    <a:lnTo>
                      <a:pt x="479" y="914"/>
                    </a:lnTo>
                    <a:lnTo>
                      <a:pt x="442" y="875"/>
                    </a:lnTo>
                    <a:lnTo>
                      <a:pt x="410" y="834"/>
                    </a:lnTo>
                    <a:lnTo>
                      <a:pt x="382" y="789"/>
                    </a:lnTo>
                    <a:lnTo>
                      <a:pt x="360" y="739"/>
                    </a:lnTo>
                    <a:lnTo>
                      <a:pt x="342" y="689"/>
                    </a:lnTo>
                    <a:lnTo>
                      <a:pt x="330" y="636"/>
                    </a:lnTo>
                    <a:lnTo>
                      <a:pt x="320" y="648"/>
                    </a:lnTo>
                    <a:lnTo>
                      <a:pt x="307" y="663"/>
                    </a:lnTo>
                    <a:lnTo>
                      <a:pt x="293" y="681"/>
                    </a:lnTo>
                    <a:lnTo>
                      <a:pt x="278" y="702"/>
                    </a:lnTo>
                    <a:lnTo>
                      <a:pt x="263" y="727"/>
                    </a:lnTo>
                    <a:lnTo>
                      <a:pt x="249" y="755"/>
                    </a:lnTo>
                    <a:lnTo>
                      <a:pt x="235" y="787"/>
                    </a:lnTo>
                    <a:lnTo>
                      <a:pt x="222" y="822"/>
                    </a:lnTo>
                    <a:lnTo>
                      <a:pt x="213" y="860"/>
                    </a:lnTo>
                    <a:lnTo>
                      <a:pt x="205" y="901"/>
                    </a:lnTo>
                    <a:lnTo>
                      <a:pt x="201" y="946"/>
                    </a:lnTo>
                    <a:lnTo>
                      <a:pt x="200" y="993"/>
                    </a:lnTo>
                    <a:lnTo>
                      <a:pt x="203" y="1044"/>
                    </a:lnTo>
                    <a:lnTo>
                      <a:pt x="172" y="1041"/>
                    </a:lnTo>
                    <a:lnTo>
                      <a:pt x="144" y="1034"/>
                    </a:lnTo>
                    <a:lnTo>
                      <a:pt x="117" y="1024"/>
                    </a:lnTo>
                    <a:lnTo>
                      <a:pt x="94" y="1011"/>
                    </a:lnTo>
                    <a:lnTo>
                      <a:pt x="73" y="995"/>
                    </a:lnTo>
                    <a:lnTo>
                      <a:pt x="53" y="976"/>
                    </a:lnTo>
                    <a:lnTo>
                      <a:pt x="37" y="955"/>
                    </a:lnTo>
                    <a:lnTo>
                      <a:pt x="24" y="932"/>
                    </a:lnTo>
                    <a:lnTo>
                      <a:pt x="14" y="906"/>
                    </a:lnTo>
                    <a:lnTo>
                      <a:pt x="6" y="880"/>
                    </a:lnTo>
                    <a:lnTo>
                      <a:pt x="2" y="853"/>
                    </a:lnTo>
                    <a:lnTo>
                      <a:pt x="0" y="825"/>
                    </a:lnTo>
                    <a:lnTo>
                      <a:pt x="3" y="796"/>
                    </a:lnTo>
                    <a:lnTo>
                      <a:pt x="9" y="767"/>
                    </a:lnTo>
                    <a:lnTo>
                      <a:pt x="18" y="738"/>
                    </a:lnTo>
                    <a:lnTo>
                      <a:pt x="31" y="710"/>
                    </a:lnTo>
                    <a:lnTo>
                      <a:pt x="47" y="683"/>
                    </a:lnTo>
                    <a:lnTo>
                      <a:pt x="68" y="656"/>
                    </a:lnTo>
                    <a:lnTo>
                      <a:pt x="92" y="631"/>
                    </a:lnTo>
                    <a:lnTo>
                      <a:pt x="121" y="607"/>
                    </a:lnTo>
                    <a:lnTo>
                      <a:pt x="152" y="586"/>
                    </a:lnTo>
                    <a:lnTo>
                      <a:pt x="189" y="566"/>
                    </a:lnTo>
                    <a:lnTo>
                      <a:pt x="230" y="550"/>
                    </a:lnTo>
                    <a:lnTo>
                      <a:pt x="275" y="536"/>
                    </a:lnTo>
                    <a:lnTo>
                      <a:pt x="325" y="525"/>
                    </a:lnTo>
                    <a:lnTo>
                      <a:pt x="329" y="486"/>
                    </a:lnTo>
                    <a:lnTo>
                      <a:pt x="336" y="446"/>
                    </a:lnTo>
                    <a:lnTo>
                      <a:pt x="348" y="408"/>
                    </a:lnTo>
                    <a:lnTo>
                      <a:pt x="351" y="385"/>
                    </a:lnTo>
                    <a:lnTo>
                      <a:pt x="355" y="361"/>
                    </a:lnTo>
                    <a:lnTo>
                      <a:pt x="360" y="335"/>
                    </a:lnTo>
                    <a:lnTo>
                      <a:pt x="366" y="308"/>
                    </a:lnTo>
                    <a:lnTo>
                      <a:pt x="374" y="282"/>
                    </a:lnTo>
                    <a:lnTo>
                      <a:pt x="383" y="255"/>
                    </a:lnTo>
                    <a:lnTo>
                      <a:pt x="394" y="228"/>
                    </a:lnTo>
                    <a:lnTo>
                      <a:pt x="408" y="202"/>
                    </a:lnTo>
                    <a:lnTo>
                      <a:pt x="423" y="175"/>
                    </a:lnTo>
                    <a:lnTo>
                      <a:pt x="441" y="150"/>
                    </a:lnTo>
                    <a:lnTo>
                      <a:pt x="461" y="126"/>
                    </a:lnTo>
                    <a:lnTo>
                      <a:pt x="483" y="104"/>
                    </a:lnTo>
                    <a:lnTo>
                      <a:pt x="508" y="83"/>
                    </a:lnTo>
                    <a:lnTo>
                      <a:pt x="536" y="63"/>
                    </a:lnTo>
                    <a:lnTo>
                      <a:pt x="566" y="46"/>
                    </a:lnTo>
                    <a:lnTo>
                      <a:pt x="601" y="32"/>
                    </a:lnTo>
                    <a:lnTo>
                      <a:pt x="639" y="18"/>
                    </a:lnTo>
                    <a:lnTo>
                      <a:pt x="679" y="9"/>
                    </a:lnTo>
                    <a:lnTo>
                      <a:pt x="723" y="3"/>
                    </a:lnTo>
                    <a:lnTo>
                      <a:pt x="7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3" name="Freeform 13"/>
              <p:cNvSpPr>
                <a:spLocks/>
              </p:cNvSpPr>
              <p:nvPr/>
            </p:nvSpPr>
            <p:spPr bwMode="auto">
              <a:xfrm>
                <a:off x="-14" y="909"/>
                <a:ext cx="325" cy="171"/>
              </a:xfrm>
              <a:custGeom>
                <a:avLst/>
                <a:gdLst>
                  <a:gd name="T0" fmla="*/ 2185 w 3247"/>
                  <a:gd name="T1" fmla="*/ 0 h 1715"/>
                  <a:gd name="T2" fmla="*/ 2768 w 3247"/>
                  <a:gd name="T3" fmla="*/ 0 h 1715"/>
                  <a:gd name="T4" fmla="*/ 3247 w 3247"/>
                  <a:gd name="T5" fmla="*/ 641 h 1715"/>
                  <a:gd name="T6" fmla="*/ 3047 w 3247"/>
                  <a:gd name="T7" fmla="*/ 690 h 1715"/>
                  <a:gd name="T8" fmla="*/ 2744 w 3247"/>
                  <a:gd name="T9" fmla="*/ 289 h 1715"/>
                  <a:gd name="T10" fmla="*/ 2728 w 3247"/>
                  <a:gd name="T11" fmla="*/ 503 h 1715"/>
                  <a:gd name="T12" fmla="*/ 3043 w 3247"/>
                  <a:gd name="T13" fmla="*/ 1114 h 1715"/>
                  <a:gd name="T14" fmla="*/ 2723 w 3247"/>
                  <a:gd name="T15" fmla="*/ 1114 h 1715"/>
                  <a:gd name="T16" fmla="*/ 2723 w 3247"/>
                  <a:gd name="T17" fmla="*/ 1644 h 1715"/>
                  <a:gd name="T18" fmla="*/ 2778 w 3247"/>
                  <a:gd name="T19" fmla="*/ 1644 h 1715"/>
                  <a:gd name="T20" fmla="*/ 2778 w 3247"/>
                  <a:gd name="T21" fmla="*/ 1707 h 1715"/>
                  <a:gd name="T22" fmla="*/ 2529 w 3247"/>
                  <a:gd name="T23" fmla="*/ 1707 h 1715"/>
                  <a:gd name="T24" fmla="*/ 2529 w 3247"/>
                  <a:gd name="T25" fmla="*/ 1114 h 1715"/>
                  <a:gd name="T26" fmla="*/ 2437 w 3247"/>
                  <a:gd name="T27" fmla="*/ 1114 h 1715"/>
                  <a:gd name="T28" fmla="*/ 2437 w 3247"/>
                  <a:gd name="T29" fmla="*/ 1644 h 1715"/>
                  <a:gd name="T30" fmla="*/ 2437 w 3247"/>
                  <a:gd name="T31" fmla="*/ 1644 h 1715"/>
                  <a:gd name="T32" fmla="*/ 2437 w 3247"/>
                  <a:gd name="T33" fmla="*/ 1707 h 1715"/>
                  <a:gd name="T34" fmla="*/ 2188 w 3247"/>
                  <a:gd name="T35" fmla="*/ 1707 h 1715"/>
                  <a:gd name="T36" fmla="*/ 2188 w 3247"/>
                  <a:gd name="T37" fmla="*/ 1644 h 1715"/>
                  <a:gd name="T38" fmla="*/ 2243 w 3247"/>
                  <a:gd name="T39" fmla="*/ 1644 h 1715"/>
                  <a:gd name="T40" fmla="*/ 2243 w 3247"/>
                  <a:gd name="T41" fmla="*/ 1114 h 1715"/>
                  <a:gd name="T42" fmla="*/ 1829 w 3247"/>
                  <a:gd name="T43" fmla="*/ 1114 h 1715"/>
                  <a:gd name="T44" fmla="*/ 2188 w 3247"/>
                  <a:gd name="T45" fmla="*/ 503 h 1715"/>
                  <a:gd name="T46" fmla="*/ 2166 w 3247"/>
                  <a:gd name="T47" fmla="*/ 330 h 1715"/>
                  <a:gd name="T48" fmla="*/ 1779 w 3247"/>
                  <a:gd name="T49" fmla="*/ 768 h 1715"/>
                  <a:gd name="T50" fmla="*/ 1701 w 3247"/>
                  <a:gd name="T51" fmla="*/ 748 h 1715"/>
                  <a:gd name="T52" fmla="*/ 1563 w 3247"/>
                  <a:gd name="T53" fmla="*/ 783 h 1715"/>
                  <a:gd name="T54" fmla="*/ 1222 w 3247"/>
                  <a:gd name="T55" fmla="*/ 435 h 1715"/>
                  <a:gd name="T56" fmla="*/ 1222 w 3247"/>
                  <a:gd name="T57" fmla="*/ 1122 h 1715"/>
                  <a:gd name="T58" fmla="*/ 1117 w 3247"/>
                  <a:gd name="T59" fmla="*/ 1122 h 1715"/>
                  <a:gd name="T60" fmla="*/ 1117 w 3247"/>
                  <a:gd name="T61" fmla="*/ 1652 h 1715"/>
                  <a:gd name="T62" fmla="*/ 1172 w 3247"/>
                  <a:gd name="T63" fmla="*/ 1652 h 1715"/>
                  <a:gd name="T64" fmla="*/ 1172 w 3247"/>
                  <a:gd name="T65" fmla="*/ 1715 h 1715"/>
                  <a:gd name="T66" fmla="*/ 925 w 3247"/>
                  <a:gd name="T67" fmla="*/ 1715 h 1715"/>
                  <a:gd name="T68" fmla="*/ 925 w 3247"/>
                  <a:gd name="T69" fmla="*/ 1122 h 1715"/>
                  <a:gd name="T70" fmla="*/ 831 w 3247"/>
                  <a:gd name="T71" fmla="*/ 1122 h 1715"/>
                  <a:gd name="T72" fmla="*/ 831 w 3247"/>
                  <a:gd name="T73" fmla="*/ 1715 h 1715"/>
                  <a:gd name="T74" fmla="*/ 583 w 3247"/>
                  <a:gd name="T75" fmla="*/ 1715 h 1715"/>
                  <a:gd name="T76" fmla="*/ 583 w 3247"/>
                  <a:gd name="T77" fmla="*/ 1652 h 1715"/>
                  <a:gd name="T78" fmla="*/ 638 w 3247"/>
                  <a:gd name="T79" fmla="*/ 1652 h 1715"/>
                  <a:gd name="T80" fmla="*/ 638 w 3247"/>
                  <a:gd name="T81" fmla="*/ 1122 h 1715"/>
                  <a:gd name="T82" fmla="*/ 552 w 3247"/>
                  <a:gd name="T83" fmla="*/ 1122 h 1715"/>
                  <a:gd name="T84" fmla="*/ 552 w 3247"/>
                  <a:gd name="T85" fmla="*/ 422 h 1715"/>
                  <a:gd name="T86" fmla="*/ 124 w 3247"/>
                  <a:gd name="T87" fmla="*/ 783 h 1715"/>
                  <a:gd name="T88" fmla="*/ 0 w 3247"/>
                  <a:gd name="T89" fmla="*/ 656 h 1715"/>
                  <a:gd name="T90" fmla="*/ 597 w 3247"/>
                  <a:gd name="T91" fmla="*/ 8 h 1715"/>
                  <a:gd name="T92" fmla="*/ 1166 w 3247"/>
                  <a:gd name="T93" fmla="*/ 8 h 1715"/>
                  <a:gd name="T94" fmla="*/ 1667 w 3247"/>
                  <a:gd name="T95" fmla="*/ 617 h 1715"/>
                  <a:gd name="T96" fmla="*/ 2185 w 3247"/>
                  <a:gd name="T97" fmla="*/ 0 h 1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47" h="1715">
                    <a:moveTo>
                      <a:pt x="2185" y="0"/>
                    </a:moveTo>
                    <a:lnTo>
                      <a:pt x="2768" y="0"/>
                    </a:lnTo>
                    <a:lnTo>
                      <a:pt x="3247" y="641"/>
                    </a:lnTo>
                    <a:lnTo>
                      <a:pt x="3047" y="690"/>
                    </a:lnTo>
                    <a:lnTo>
                      <a:pt x="2744" y="289"/>
                    </a:lnTo>
                    <a:lnTo>
                      <a:pt x="2728" y="503"/>
                    </a:lnTo>
                    <a:lnTo>
                      <a:pt x="3043" y="1114"/>
                    </a:lnTo>
                    <a:lnTo>
                      <a:pt x="2723" y="1114"/>
                    </a:lnTo>
                    <a:lnTo>
                      <a:pt x="2723" y="1644"/>
                    </a:lnTo>
                    <a:lnTo>
                      <a:pt x="2778" y="1644"/>
                    </a:lnTo>
                    <a:lnTo>
                      <a:pt x="2778" y="1707"/>
                    </a:lnTo>
                    <a:lnTo>
                      <a:pt x="2529" y="1707"/>
                    </a:lnTo>
                    <a:lnTo>
                      <a:pt x="2529" y="1114"/>
                    </a:lnTo>
                    <a:lnTo>
                      <a:pt x="2437" y="1114"/>
                    </a:lnTo>
                    <a:lnTo>
                      <a:pt x="2437" y="1644"/>
                    </a:lnTo>
                    <a:lnTo>
                      <a:pt x="2437" y="1644"/>
                    </a:lnTo>
                    <a:lnTo>
                      <a:pt x="2437" y="1707"/>
                    </a:lnTo>
                    <a:lnTo>
                      <a:pt x="2188" y="1707"/>
                    </a:lnTo>
                    <a:lnTo>
                      <a:pt x="2188" y="1644"/>
                    </a:lnTo>
                    <a:lnTo>
                      <a:pt x="2243" y="1644"/>
                    </a:lnTo>
                    <a:lnTo>
                      <a:pt x="2243" y="1114"/>
                    </a:lnTo>
                    <a:lnTo>
                      <a:pt x="1829" y="1114"/>
                    </a:lnTo>
                    <a:lnTo>
                      <a:pt x="2188" y="503"/>
                    </a:lnTo>
                    <a:lnTo>
                      <a:pt x="2166" y="330"/>
                    </a:lnTo>
                    <a:lnTo>
                      <a:pt x="1779" y="768"/>
                    </a:lnTo>
                    <a:lnTo>
                      <a:pt x="1701" y="748"/>
                    </a:lnTo>
                    <a:lnTo>
                      <a:pt x="1563" y="783"/>
                    </a:lnTo>
                    <a:lnTo>
                      <a:pt x="1222" y="435"/>
                    </a:lnTo>
                    <a:lnTo>
                      <a:pt x="1222" y="1122"/>
                    </a:lnTo>
                    <a:lnTo>
                      <a:pt x="1117" y="1122"/>
                    </a:lnTo>
                    <a:lnTo>
                      <a:pt x="1117" y="1652"/>
                    </a:lnTo>
                    <a:lnTo>
                      <a:pt x="1172" y="1652"/>
                    </a:lnTo>
                    <a:lnTo>
                      <a:pt x="1172" y="1715"/>
                    </a:lnTo>
                    <a:lnTo>
                      <a:pt x="925" y="1715"/>
                    </a:lnTo>
                    <a:lnTo>
                      <a:pt x="925" y="1122"/>
                    </a:lnTo>
                    <a:lnTo>
                      <a:pt x="831" y="1122"/>
                    </a:lnTo>
                    <a:lnTo>
                      <a:pt x="831" y="1715"/>
                    </a:lnTo>
                    <a:lnTo>
                      <a:pt x="583" y="1715"/>
                    </a:lnTo>
                    <a:lnTo>
                      <a:pt x="583" y="1652"/>
                    </a:lnTo>
                    <a:lnTo>
                      <a:pt x="638" y="1652"/>
                    </a:lnTo>
                    <a:lnTo>
                      <a:pt x="638" y="1122"/>
                    </a:lnTo>
                    <a:lnTo>
                      <a:pt x="552" y="1122"/>
                    </a:lnTo>
                    <a:lnTo>
                      <a:pt x="552" y="422"/>
                    </a:lnTo>
                    <a:lnTo>
                      <a:pt x="124" y="783"/>
                    </a:lnTo>
                    <a:lnTo>
                      <a:pt x="0" y="656"/>
                    </a:lnTo>
                    <a:lnTo>
                      <a:pt x="597" y="8"/>
                    </a:lnTo>
                    <a:lnTo>
                      <a:pt x="1166" y="8"/>
                    </a:lnTo>
                    <a:lnTo>
                      <a:pt x="1667" y="617"/>
                    </a:lnTo>
                    <a:lnTo>
                      <a:pt x="21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10" name="Group 109"/>
          <p:cNvGrpSpPr/>
          <p:nvPr/>
        </p:nvGrpSpPr>
        <p:grpSpPr>
          <a:xfrm>
            <a:off x="4191000" y="3433196"/>
            <a:ext cx="1077421" cy="1379153"/>
            <a:chOff x="5555337" y="4719095"/>
            <a:chExt cx="1436561" cy="1838865"/>
          </a:xfrm>
        </p:grpSpPr>
        <p:sp>
          <p:nvSpPr>
            <p:cNvPr id="49" name="Rectangle 48"/>
            <p:cNvSpPr/>
            <p:nvPr/>
          </p:nvSpPr>
          <p:spPr>
            <a:xfrm>
              <a:off x="5555337" y="4719095"/>
              <a:ext cx="1436561" cy="861772"/>
            </a:xfrm>
            <a:prstGeom prst="rect">
              <a:avLst/>
            </a:prstGeom>
          </p:spPr>
          <p:txBody>
            <a:bodyPr wrap="square">
              <a:spAutoFit/>
            </a:bodyPr>
            <a:lstStyle/>
            <a:p>
              <a:pPr algn="ctr" defTabSz="685783" fontAlgn="ctr"/>
              <a:r>
                <a:rPr lang="en-US" altLang="zh-TW" sz="900" dirty="0" smtClean="0">
                  <a:solidFill>
                    <a:prstClr val="white"/>
                  </a:solidFill>
                  <a:latin typeface="Calibri"/>
                  <a:ea typeface="Heiti TC Light"/>
                  <a:cs typeface="Calibri"/>
                </a:rPr>
                <a:t>65</a:t>
              </a:r>
              <a:r>
                <a:rPr lang="zh-TW" altLang="en-US" sz="900" dirty="0" smtClean="0">
                  <a:solidFill>
                    <a:prstClr val="white"/>
                  </a:solidFill>
                  <a:latin typeface="Calibri"/>
                  <a:ea typeface="Heiti TC Light"/>
                  <a:cs typeface="Calibri"/>
                </a:rPr>
                <a:t>歲或以上成人</a:t>
              </a:r>
              <a:endParaRPr lang="en-US" altLang="zh-TW" sz="900" dirty="0" smtClean="0">
                <a:solidFill>
                  <a:prstClr val="white"/>
                </a:solidFill>
                <a:latin typeface="Calibri"/>
                <a:ea typeface="Heiti TC Light"/>
                <a:cs typeface="Calibri"/>
              </a:endParaRPr>
            </a:p>
            <a:p>
              <a:pPr algn="ctr" defTabSz="685783" fontAlgn="ctr"/>
              <a:r>
                <a:rPr lang="en-US" sz="900" dirty="0">
                  <a:solidFill>
                    <a:prstClr val="white"/>
                  </a:solidFill>
                  <a:latin typeface="Calibri"/>
                  <a:ea typeface="Heiti TC Light"/>
                  <a:cs typeface="Calibri"/>
                </a:rPr>
                <a:t>Adults 65 and older</a:t>
              </a:r>
            </a:p>
            <a:p>
              <a:pPr algn="ctr" defTabSz="685783" fontAlgn="ctr"/>
              <a:endParaRPr lang="en-US" sz="900" dirty="0">
                <a:solidFill>
                  <a:prstClr val="white"/>
                </a:solidFill>
                <a:latin typeface="Calibri"/>
                <a:ea typeface="Heiti TC Light"/>
                <a:cs typeface="Calibri"/>
              </a:endParaRPr>
            </a:p>
          </p:txBody>
        </p:sp>
        <p:sp>
          <p:nvSpPr>
            <p:cNvPr id="56" name="Rectangle 55"/>
            <p:cNvSpPr/>
            <p:nvPr/>
          </p:nvSpPr>
          <p:spPr>
            <a:xfrm>
              <a:off x="5713909" y="6065518"/>
              <a:ext cx="1090751" cy="492442"/>
            </a:xfrm>
            <a:prstGeom prst="rect">
              <a:avLst/>
            </a:prstGeom>
          </p:spPr>
          <p:txBody>
            <a:bodyPr wrap="square">
              <a:spAutoFit/>
            </a:bodyPr>
            <a:lstStyle/>
            <a:p>
              <a:pPr algn="ctr" defTabSz="685783" fontAlgn="ctr"/>
              <a:r>
                <a:rPr lang="en-US" sz="1800" b="1" dirty="0">
                  <a:solidFill>
                    <a:srgbClr val="33B392"/>
                  </a:solidFill>
                  <a:latin typeface="Calibri"/>
                  <a:ea typeface="Heiti TC Light"/>
                  <a:cs typeface="Calibri"/>
                </a:rPr>
                <a:t>0.45</a:t>
              </a:r>
            </a:p>
          </p:txBody>
        </p:sp>
        <p:grpSp>
          <p:nvGrpSpPr>
            <p:cNvPr id="75" name="Group 16"/>
            <p:cNvGrpSpPr>
              <a:grpSpLocks noChangeAspect="1"/>
            </p:cNvGrpSpPr>
            <p:nvPr/>
          </p:nvGrpSpPr>
          <p:grpSpPr bwMode="auto">
            <a:xfrm>
              <a:off x="5959739" y="5363826"/>
              <a:ext cx="595455" cy="623548"/>
              <a:chOff x="-356" y="257"/>
              <a:chExt cx="2925" cy="3063"/>
            </a:xfrm>
            <a:solidFill>
              <a:schemeClr val="bg1"/>
            </a:solidFill>
          </p:grpSpPr>
          <p:sp>
            <p:nvSpPr>
              <p:cNvPr id="78" name="Freeform 18"/>
              <p:cNvSpPr>
                <a:spLocks/>
              </p:cNvSpPr>
              <p:nvPr/>
            </p:nvSpPr>
            <p:spPr bwMode="auto">
              <a:xfrm>
                <a:off x="-49" y="257"/>
                <a:ext cx="697" cy="697"/>
              </a:xfrm>
              <a:custGeom>
                <a:avLst/>
                <a:gdLst>
                  <a:gd name="T0" fmla="*/ 677 w 1392"/>
                  <a:gd name="T1" fmla="*/ 0 h 1394"/>
                  <a:gd name="T2" fmla="*/ 754 w 1392"/>
                  <a:gd name="T3" fmla="*/ 2 h 1394"/>
                  <a:gd name="T4" fmla="*/ 830 w 1392"/>
                  <a:gd name="T5" fmla="*/ 13 h 1394"/>
                  <a:gd name="T6" fmla="*/ 912 w 1392"/>
                  <a:gd name="T7" fmla="*/ 33 h 1394"/>
                  <a:gd name="T8" fmla="*/ 990 w 1392"/>
                  <a:gd name="T9" fmla="*/ 65 h 1394"/>
                  <a:gd name="T10" fmla="*/ 1065 w 1392"/>
                  <a:gd name="T11" fmla="*/ 106 h 1394"/>
                  <a:gd name="T12" fmla="*/ 1134 w 1392"/>
                  <a:gd name="T13" fmla="*/ 154 h 1394"/>
                  <a:gd name="T14" fmla="*/ 1195 w 1392"/>
                  <a:gd name="T15" fmla="*/ 212 h 1394"/>
                  <a:gd name="T16" fmla="*/ 1251 w 1392"/>
                  <a:gd name="T17" fmla="*/ 275 h 1394"/>
                  <a:gd name="T18" fmla="*/ 1297 w 1392"/>
                  <a:gd name="T19" fmla="*/ 346 h 1394"/>
                  <a:gd name="T20" fmla="*/ 1337 w 1392"/>
                  <a:gd name="T21" fmla="*/ 421 h 1394"/>
                  <a:gd name="T22" fmla="*/ 1363 w 1392"/>
                  <a:gd name="T23" fmla="*/ 495 h 1394"/>
                  <a:gd name="T24" fmla="*/ 1381 w 1392"/>
                  <a:gd name="T25" fmla="*/ 570 h 1394"/>
                  <a:gd name="T26" fmla="*/ 1391 w 1392"/>
                  <a:gd name="T27" fmla="*/ 646 h 1394"/>
                  <a:gd name="T28" fmla="*/ 1392 w 1392"/>
                  <a:gd name="T29" fmla="*/ 722 h 1394"/>
                  <a:gd name="T30" fmla="*/ 1385 w 1392"/>
                  <a:gd name="T31" fmla="*/ 799 h 1394"/>
                  <a:gd name="T32" fmla="*/ 1370 w 1392"/>
                  <a:gd name="T33" fmla="*/ 875 h 1394"/>
                  <a:gd name="T34" fmla="*/ 1346 w 1392"/>
                  <a:gd name="T35" fmla="*/ 948 h 1394"/>
                  <a:gd name="T36" fmla="*/ 1314 w 1392"/>
                  <a:gd name="T37" fmla="*/ 1018 h 1394"/>
                  <a:gd name="T38" fmla="*/ 1275 w 1392"/>
                  <a:gd name="T39" fmla="*/ 1085 h 1394"/>
                  <a:gd name="T40" fmla="*/ 1229 w 1392"/>
                  <a:gd name="T41" fmla="*/ 1145 h 1394"/>
                  <a:gd name="T42" fmla="*/ 1176 w 1392"/>
                  <a:gd name="T43" fmla="*/ 1201 h 1394"/>
                  <a:gd name="T44" fmla="*/ 1119 w 1392"/>
                  <a:gd name="T45" fmla="*/ 1249 h 1394"/>
                  <a:gd name="T46" fmla="*/ 1057 w 1392"/>
                  <a:gd name="T47" fmla="*/ 1292 h 1394"/>
                  <a:gd name="T48" fmla="*/ 990 w 1392"/>
                  <a:gd name="T49" fmla="*/ 1327 h 1394"/>
                  <a:gd name="T50" fmla="*/ 919 w 1392"/>
                  <a:gd name="T51" fmla="*/ 1355 h 1394"/>
                  <a:gd name="T52" fmla="*/ 847 w 1392"/>
                  <a:gd name="T53" fmla="*/ 1376 h 1394"/>
                  <a:gd name="T54" fmla="*/ 772 w 1392"/>
                  <a:gd name="T55" fmla="*/ 1389 h 1394"/>
                  <a:gd name="T56" fmla="*/ 696 w 1392"/>
                  <a:gd name="T57" fmla="*/ 1394 h 1394"/>
                  <a:gd name="T58" fmla="*/ 607 w 1392"/>
                  <a:gd name="T59" fmla="*/ 1389 h 1394"/>
                  <a:gd name="T60" fmla="*/ 521 w 1392"/>
                  <a:gd name="T61" fmla="*/ 1372 h 1394"/>
                  <a:gd name="T62" fmla="*/ 437 w 1392"/>
                  <a:gd name="T63" fmla="*/ 1344 h 1394"/>
                  <a:gd name="T64" fmla="*/ 359 w 1392"/>
                  <a:gd name="T65" fmla="*/ 1307 h 1394"/>
                  <a:gd name="T66" fmla="*/ 288 w 1392"/>
                  <a:gd name="T67" fmla="*/ 1262 h 1394"/>
                  <a:gd name="T68" fmla="*/ 223 w 1392"/>
                  <a:gd name="T69" fmla="*/ 1208 h 1394"/>
                  <a:gd name="T70" fmla="*/ 165 w 1392"/>
                  <a:gd name="T71" fmla="*/ 1147 h 1394"/>
                  <a:gd name="T72" fmla="*/ 115 w 1392"/>
                  <a:gd name="T73" fmla="*/ 1080 h 1394"/>
                  <a:gd name="T74" fmla="*/ 72 w 1392"/>
                  <a:gd name="T75" fmla="*/ 1007 h 1394"/>
                  <a:gd name="T76" fmla="*/ 39 w 1392"/>
                  <a:gd name="T77" fmla="*/ 929 h 1394"/>
                  <a:gd name="T78" fmla="*/ 14 w 1392"/>
                  <a:gd name="T79" fmla="*/ 847 h 1394"/>
                  <a:gd name="T80" fmla="*/ 3 w 1392"/>
                  <a:gd name="T81" fmla="*/ 771 h 1394"/>
                  <a:gd name="T82" fmla="*/ 0 w 1392"/>
                  <a:gd name="T83" fmla="*/ 694 h 1394"/>
                  <a:gd name="T84" fmla="*/ 3 w 1392"/>
                  <a:gd name="T85" fmla="*/ 618 h 1394"/>
                  <a:gd name="T86" fmla="*/ 16 w 1392"/>
                  <a:gd name="T87" fmla="*/ 544 h 1394"/>
                  <a:gd name="T88" fmla="*/ 37 w 1392"/>
                  <a:gd name="T89" fmla="*/ 469 h 1394"/>
                  <a:gd name="T90" fmla="*/ 67 w 1392"/>
                  <a:gd name="T91" fmla="*/ 398 h 1394"/>
                  <a:gd name="T92" fmla="*/ 102 w 1392"/>
                  <a:gd name="T93" fmla="*/ 331 h 1394"/>
                  <a:gd name="T94" fmla="*/ 147 w 1392"/>
                  <a:gd name="T95" fmla="*/ 268 h 1394"/>
                  <a:gd name="T96" fmla="*/ 197 w 1392"/>
                  <a:gd name="T97" fmla="*/ 210 h 1394"/>
                  <a:gd name="T98" fmla="*/ 255 w 1392"/>
                  <a:gd name="T99" fmla="*/ 158 h 1394"/>
                  <a:gd name="T100" fmla="*/ 316 w 1392"/>
                  <a:gd name="T101" fmla="*/ 113 h 1394"/>
                  <a:gd name="T102" fmla="*/ 383 w 1392"/>
                  <a:gd name="T103" fmla="*/ 74 h 1394"/>
                  <a:gd name="T104" fmla="*/ 452 w 1392"/>
                  <a:gd name="T105" fmla="*/ 45 h 1394"/>
                  <a:gd name="T106" fmla="*/ 525 w 1392"/>
                  <a:gd name="T107" fmla="*/ 22 h 1394"/>
                  <a:gd name="T108" fmla="*/ 601 w 1392"/>
                  <a:gd name="T109" fmla="*/ 7 h 1394"/>
                  <a:gd name="T110" fmla="*/ 677 w 1392"/>
                  <a:gd name="T111" fmla="*/ 0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2" h="1394">
                    <a:moveTo>
                      <a:pt x="677" y="0"/>
                    </a:moveTo>
                    <a:lnTo>
                      <a:pt x="754" y="2"/>
                    </a:lnTo>
                    <a:lnTo>
                      <a:pt x="830" y="13"/>
                    </a:lnTo>
                    <a:lnTo>
                      <a:pt x="912" y="33"/>
                    </a:lnTo>
                    <a:lnTo>
                      <a:pt x="990" y="65"/>
                    </a:lnTo>
                    <a:lnTo>
                      <a:pt x="1065" y="106"/>
                    </a:lnTo>
                    <a:lnTo>
                      <a:pt x="1134" y="154"/>
                    </a:lnTo>
                    <a:lnTo>
                      <a:pt x="1195" y="212"/>
                    </a:lnTo>
                    <a:lnTo>
                      <a:pt x="1251" y="275"/>
                    </a:lnTo>
                    <a:lnTo>
                      <a:pt x="1297" y="346"/>
                    </a:lnTo>
                    <a:lnTo>
                      <a:pt x="1337" y="421"/>
                    </a:lnTo>
                    <a:lnTo>
                      <a:pt x="1363" y="495"/>
                    </a:lnTo>
                    <a:lnTo>
                      <a:pt x="1381" y="570"/>
                    </a:lnTo>
                    <a:lnTo>
                      <a:pt x="1391" y="646"/>
                    </a:lnTo>
                    <a:lnTo>
                      <a:pt x="1392" y="722"/>
                    </a:lnTo>
                    <a:lnTo>
                      <a:pt x="1385" y="799"/>
                    </a:lnTo>
                    <a:lnTo>
                      <a:pt x="1370" y="875"/>
                    </a:lnTo>
                    <a:lnTo>
                      <a:pt x="1346" y="948"/>
                    </a:lnTo>
                    <a:lnTo>
                      <a:pt x="1314" y="1018"/>
                    </a:lnTo>
                    <a:lnTo>
                      <a:pt x="1275" y="1085"/>
                    </a:lnTo>
                    <a:lnTo>
                      <a:pt x="1229" y="1145"/>
                    </a:lnTo>
                    <a:lnTo>
                      <a:pt x="1176" y="1201"/>
                    </a:lnTo>
                    <a:lnTo>
                      <a:pt x="1119" y="1249"/>
                    </a:lnTo>
                    <a:lnTo>
                      <a:pt x="1057" y="1292"/>
                    </a:lnTo>
                    <a:lnTo>
                      <a:pt x="990" y="1327"/>
                    </a:lnTo>
                    <a:lnTo>
                      <a:pt x="919" y="1355"/>
                    </a:lnTo>
                    <a:lnTo>
                      <a:pt x="847" y="1376"/>
                    </a:lnTo>
                    <a:lnTo>
                      <a:pt x="772" y="1389"/>
                    </a:lnTo>
                    <a:lnTo>
                      <a:pt x="696" y="1394"/>
                    </a:lnTo>
                    <a:lnTo>
                      <a:pt x="607" y="1389"/>
                    </a:lnTo>
                    <a:lnTo>
                      <a:pt x="521" y="1372"/>
                    </a:lnTo>
                    <a:lnTo>
                      <a:pt x="437" y="1344"/>
                    </a:lnTo>
                    <a:lnTo>
                      <a:pt x="359" y="1307"/>
                    </a:lnTo>
                    <a:lnTo>
                      <a:pt x="288" y="1262"/>
                    </a:lnTo>
                    <a:lnTo>
                      <a:pt x="223" y="1208"/>
                    </a:lnTo>
                    <a:lnTo>
                      <a:pt x="165" y="1147"/>
                    </a:lnTo>
                    <a:lnTo>
                      <a:pt x="115" y="1080"/>
                    </a:lnTo>
                    <a:lnTo>
                      <a:pt x="72" y="1007"/>
                    </a:lnTo>
                    <a:lnTo>
                      <a:pt x="39" y="929"/>
                    </a:lnTo>
                    <a:lnTo>
                      <a:pt x="14" y="847"/>
                    </a:lnTo>
                    <a:lnTo>
                      <a:pt x="3" y="771"/>
                    </a:lnTo>
                    <a:lnTo>
                      <a:pt x="0" y="694"/>
                    </a:lnTo>
                    <a:lnTo>
                      <a:pt x="3" y="618"/>
                    </a:lnTo>
                    <a:lnTo>
                      <a:pt x="16" y="544"/>
                    </a:lnTo>
                    <a:lnTo>
                      <a:pt x="37" y="469"/>
                    </a:lnTo>
                    <a:lnTo>
                      <a:pt x="67" y="398"/>
                    </a:lnTo>
                    <a:lnTo>
                      <a:pt x="102" y="331"/>
                    </a:lnTo>
                    <a:lnTo>
                      <a:pt x="147" y="268"/>
                    </a:lnTo>
                    <a:lnTo>
                      <a:pt x="197" y="210"/>
                    </a:lnTo>
                    <a:lnTo>
                      <a:pt x="255" y="158"/>
                    </a:lnTo>
                    <a:lnTo>
                      <a:pt x="316" y="113"/>
                    </a:lnTo>
                    <a:lnTo>
                      <a:pt x="383" y="74"/>
                    </a:lnTo>
                    <a:lnTo>
                      <a:pt x="452" y="45"/>
                    </a:lnTo>
                    <a:lnTo>
                      <a:pt x="525" y="22"/>
                    </a:lnTo>
                    <a:lnTo>
                      <a:pt x="601" y="7"/>
                    </a:lnTo>
                    <a:lnTo>
                      <a:pt x="6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9" name="Freeform 19"/>
              <p:cNvSpPr>
                <a:spLocks noEditPoints="1"/>
              </p:cNvSpPr>
              <p:nvPr/>
            </p:nvSpPr>
            <p:spPr bwMode="auto">
              <a:xfrm>
                <a:off x="-356" y="858"/>
                <a:ext cx="1418" cy="2462"/>
              </a:xfrm>
              <a:custGeom>
                <a:avLst/>
                <a:gdLst>
                  <a:gd name="T0" fmla="*/ 2132 w 2836"/>
                  <a:gd name="T1" fmla="*/ 1873 h 4922"/>
                  <a:gd name="T2" fmla="*/ 2181 w 2836"/>
                  <a:gd name="T3" fmla="*/ 1772 h 4922"/>
                  <a:gd name="T4" fmla="*/ 2158 w 2836"/>
                  <a:gd name="T5" fmla="*/ 1333 h 4922"/>
                  <a:gd name="T6" fmla="*/ 2087 w 2836"/>
                  <a:gd name="T7" fmla="*/ 1035 h 4922"/>
                  <a:gd name="T8" fmla="*/ 1987 w 2836"/>
                  <a:gd name="T9" fmla="*/ 824 h 4922"/>
                  <a:gd name="T10" fmla="*/ 782 w 2836"/>
                  <a:gd name="T11" fmla="*/ 61 h 4922"/>
                  <a:gd name="T12" fmla="*/ 1091 w 2836"/>
                  <a:gd name="T13" fmla="*/ 232 h 4922"/>
                  <a:gd name="T14" fmla="*/ 1445 w 2836"/>
                  <a:gd name="T15" fmla="*/ 251 h 4922"/>
                  <a:gd name="T16" fmla="*/ 1773 w 2836"/>
                  <a:gd name="T17" fmla="*/ 119 h 4922"/>
                  <a:gd name="T18" fmla="*/ 2015 w 2836"/>
                  <a:gd name="T19" fmla="*/ 67 h 4922"/>
                  <a:gd name="T20" fmla="*/ 2179 w 2836"/>
                  <a:gd name="T21" fmla="*/ 201 h 4922"/>
                  <a:gd name="T22" fmla="*/ 2434 w 2836"/>
                  <a:gd name="T23" fmla="*/ 549 h 4922"/>
                  <a:gd name="T24" fmla="*/ 2562 w 2836"/>
                  <a:gd name="T25" fmla="*/ 888 h 4922"/>
                  <a:gd name="T26" fmla="*/ 2618 w 2836"/>
                  <a:gd name="T27" fmla="*/ 1290 h 4922"/>
                  <a:gd name="T28" fmla="*/ 2661 w 2836"/>
                  <a:gd name="T29" fmla="*/ 1726 h 4922"/>
                  <a:gd name="T30" fmla="*/ 2814 w 2836"/>
                  <a:gd name="T31" fmla="*/ 1914 h 4922"/>
                  <a:gd name="T32" fmla="*/ 2830 w 2836"/>
                  <a:gd name="T33" fmla="*/ 4775 h 4922"/>
                  <a:gd name="T34" fmla="*/ 2728 w 2836"/>
                  <a:gd name="T35" fmla="*/ 4850 h 4922"/>
                  <a:gd name="T36" fmla="*/ 2627 w 2836"/>
                  <a:gd name="T37" fmla="*/ 4775 h 4922"/>
                  <a:gd name="T38" fmla="*/ 2603 w 2836"/>
                  <a:gd name="T39" fmla="*/ 1966 h 4922"/>
                  <a:gd name="T40" fmla="*/ 2486 w 2836"/>
                  <a:gd name="T41" fmla="*/ 1966 h 4922"/>
                  <a:gd name="T42" fmla="*/ 2318 w 2836"/>
                  <a:gd name="T43" fmla="*/ 1979 h 4922"/>
                  <a:gd name="T44" fmla="*/ 2302 w 2836"/>
                  <a:gd name="T45" fmla="*/ 2072 h 4922"/>
                  <a:gd name="T46" fmla="*/ 2233 w 2836"/>
                  <a:gd name="T47" fmla="*/ 2143 h 4922"/>
                  <a:gd name="T48" fmla="*/ 2130 w 2836"/>
                  <a:gd name="T49" fmla="*/ 2122 h 4922"/>
                  <a:gd name="T50" fmla="*/ 2048 w 2836"/>
                  <a:gd name="T51" fmla="*/ 2323 h 4922"/>
                  <a:gd name="T52" fmla="*/ 1866 w 2836"/>
                  <a:gd name="T53" fmla="*/ 4742 h 4922"/>
                  <a:gd name="T54" fmla="*/ 1750 w 2836"/>
                  <a:gd name="T55" fmla="*/ 4891 h 4922"/>
                  <a:gd name="T56" fmla="*/ 1560 w 2836"/>
                  <a:gd name="T57" fmla="*/ 4913 h 4922"/>
                  <a:gd name="T58" fmla="*/ 1415 w 2836"/>
                  <a:gd name="T59" fmla="*/ 4788 h 4922"/>
                  <a:gd name="T60" fmla="*/ 1235 w 2836"/>
                  <a:gd name="T61" fmla="*/ 4693 h 4922"/>
                  <a:gd name="T62" fmla="*/ 1151 w 2836"/>
                  <a:gd name="T63" fmla="*/ 4863 h 4922"/>
                  <a:gd name="T64" fmla="*/ 972 w 2836"/>
                  <a:gd name="T65" fmla="*/ 4922 h 4922"/>
                  <a:gd name="T66" fmla="*/ 805 w 2836"/>
                  <a:gd name="T67" fmla="*/ 4829 h 4922"/>
                  <a:gd name="T68" fmla="*/ 646 w 2836"/>
                  <a:gd name="T69" fmla="*/ 2444 h 4922"/>
                  <a:gd name="T70" fmla="*/ 523 w 2836"/>
                  <a:gd name="T71" fmla="*/ 2135 h 4922"/>
                  <a:gd name="T72" fmla="*/ 680 w 2836"/>
                  <a:gd name="T73" fmla="*/ 759 h 4922"/>
                  <a:gd name="T74" fmla="*/ 615 w 2836"/>
                  <a:gd name="T75" fmla="*/ 856 h 4922"/>
                  <a:gd name="T76" fmla="*/ 510 w 2836"/>
                  <a:gd name="T77" fmla="*/ 1109 h 4922"/>
                  <a:gd name="T78" fmla="*/ 453 w 2836"/>
                  <a:gd name="T79" fmla="*/ 1407 h 4922"/>
                  <a:gd name="T80" fmla="*/ 441 w 2836"/>
                  <a:gd name="T81" fmla="*/ 1783 h 4922"/>
                  <a:gd name="T82" fmla="*/ 369 w 2836"/>
                  <a:gd name="T83" fmla="*/ 1940 h 4922"/>
                  <a:gd name="T84" fmla="*/ 201 w 2836"/>
                  <a:gd name="T85" fmla="*/ 1988 h 4922"/>
                  <a:gd name="T86" fmla="*/ 58 w 2836"/>
                  <a:gd name="T87" fmla="*/ 1891 h 4922"/>
                  <a:gd name="T88" fmla="*/ 9 w 2836"/>
                  <a:gd name="T89" fmla="*/ 1631 h 4922"/>
                  <a:gd name="T90" fmla="*/ 9 w 2836"/>
                  <a:gd name="T91" fmla="*/ 1197 h 4922"/>
                  <a:gd name="T92" fmla="*/ 90 w 2836"/>
                  <a:gd name="T93" fmla="*/ 783 h 4922"/>
                  <a:gd name="T94" fmla="*/ 229 w 2836"/>
                  <a:gd name="T95" fmla="*/ 471 h 4922"/>
                  <a:gd name="T96" fmla="*/ 443 w 2836"/>
                  <a:gd name="T97" fmla="*/ 201 h 4922"/>
                  <a:gd name="T98" fmla="*/ 607 w 2836"/>
                  <a:gd name="T99" fmla="*/ 67 h 4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36" h="4922">
                    <a:moveTo>
                      <a:pt x="1952" y="770"/>
                    </a:moveTo>
                    <a:lnTo>
                      <a:pt x="2110" y="1884"/>
                    </a:lnTo>
                    <a:lnTo>
                      <a:pt x="2114" y="1915"/>
                    </a:lnTo>
                    <a:lnTo>
                      <a:pt x="2132" y="1873"/>
                    </a:lnTo>
                    <a:lnTo>
                      <a:pt x="2154" y="1833"/>
                    </a:lnTo>
                    <a:lnTo>
                      <a:pt x="2182" y="1798"/>
                    </a:lnTo>
                    <a:lnTo>
                      <a:pt x="2181" y="1783"/>
                    </a:lnTo>
                    <a:lnTo>
                      <a:pt x="2181" y="1772"/>
                    </a:lnTo>
                    <a:lnTo>
                      <a:pt x="2182" y="1699"/>
                    </a:lnTo>
                    <a:lnTo>
                      <a:pt x="2182" y="1625"/>
                    </a:lnTo>
                    <a:lnTo>
                      <a:pt x="2169" y="1407"/>
                    </a:lnTo>
                    <a:lnTo>
                      <a:pt x="2158" y="1333"/>
                    </a:lnTo>
                    <a:lnTo>
                      <a:pt x="2147" y="1258"/>
                    </a:lnTo>
                    <a:lnTo>
                      <a:pt x="2130" y="1186"/>
                    </a:lnTo>
                    <a:lnTo>
                      <a:pt x="2112" y="1109"/>
                    </a:lnTo>
                    <a:lnTo>
                      <a:pt x="2087" y="1035"/>
                    </a:lnTo>
                    <a:lnTo>
                      <a:pt x="2060" y="960"/>
                    </a:lnTo>
                    <a:lnTo>
                      <a:pt x="2024" y="890"/>
                    </a:lnTo>
                    <a:lnTo>
                      <a:pt x="2007" y="856"/>
                    </a:lnTo>
                    <a:lnTo>
                      <a:pt x="1987" y="824"/>
                    </a:lnTo>
                    <a:lnTo>
                      <a:pt x="1970" y="796"/>
                    </a:lnTo>
                    <a:lnTo>
                      <a:pt x="1952" y="770"/>
                    </a:lnTo>
                    <a:close/>
                    <a:moveTo>
                      <a:pt x="719" y="0"/>
                    </a:moveTo>
                    <a:lnTo>
                      <a:pt x="782" y="61"/>
                    </a:lnTo>
                    <a:lnTo>
                      <a:pt x="851" y="117"/>
                    </a:lnTo>
                    <a:lnTo>
                      <a:pt x="927" y="163"/>
                    </a:lnTo>
                    <a:lnTo>
                      <a:pt x="1007" y="203"/>
                    </a:lnTo>
                    <a:lnTo>
                      <a:pt x="1091" y="232"/>
                    </a:lnTo>
                    <a:lnTo>
                      <a:pt x="1179" y="251"/>
                    </a:lnTo>
                    <a:lnTo>
                      <a:pt x="1268" y="262"/>
                    </a:lnTo>
                    <a:lnTo>
                      <a:pt x="1358" y="262"/>
                    </a:lnTo>
                    <a:lnTo>
                      <a:pt x="1445" y="251"/>
                    </a:lnTo>
                    <a:lnTo>
                      <a:pt x="1533" y="232"/>
                    </a:lnTo>
                    <a:lnTo>
                      <a:pt x="1616" y="203"/>
                    </a:lnTo>
                    <a:lnTo>
                      <a:pt x="1696" y="165"/>
                    </a:lnTo>
                    <a:lnTo>
                      <a:pt x="1773" y="119"/>
                    </a:lnTo>
                    <a:lnTo>
                      <a:pt x="1844" y="65"/>
                    </a:lnTo>
                    <a:lnTo>
                      <a:pt x="1909" y="1"/>
                    </a:lnTo>
                    <a:lnTo>
                      <a:pt x="1963" y="33"/>
                    </a:lnTo>
                    <a:lnTo>
                      <a:pt x="2015" y="67"/>
                    </a:lnTo>
                    <a:lnTo>
                      <a:pt x="2056" y="96"/>
                    </a:lnTo>
                    <a:lnTo>
                      <a:pt x="2097" y="130"/>
                    </a:lnTo>
                    <a:lnTo>
                      <a:pt x="2140" y="163"/>
                    </a:lnTo>
                    <a:lnTo>
                      <a:pt x="2179" y="201"/>
                    </a:lnTo>
                    <a:lnTo>
                      <a:pt x="2259" y="284"/>
                    </a:lnTo>
                    <a:lnTo>
                      <a:pt x="2330" y="376"/>
                    </a:lnTo>
                    <a:lnTo>
                      <a:pt x="2393" y="471"/>
                    </a:lnTo>
                    <a:lnTo>
                      <a:pt x="2434" y="549"/>
                    </a:lnTo>
                    <a:lnTo>
                      <a:pt x="2473" y="627"/>
                    </a:lnTo>
                    <a:lnTo>
                      <a:pt x="2495" y="681"/>
                    </a:lnTo>
                    <a:lnTo>
                      <a:pt x="2532" y="783"/>
                    </a:lnTo>
                    <a:lnTo>
                      <a:pt x="2562" y="888"/>
                    </a:lnTo>
                    <a:lnTo>
                      <a:pt x="2585" y="996"/>
                    </a:lnTo>
                    <a:lnTo>
                      <a:pt x="2601" y="1104"/>
                    </a:lnTo>
                    <a:lnTo>
                      <a:pt x="2613" y="1197"/>
                    </a:lnTo>
                    <a:lnTo>
                      <a:pt x="2618" y="1290"/>
                    </a:lnTo>
                    <a:lnTo>
                      <a:pt x="2622" y="1383"/>
                    </a:lnTo>
                    <a:lnTo>
                      <a:pt x="2616" y="1539"/>
                    </a:lnTo>
                    <a:lnTo>
                      <a:pt x="2605" y="1696"/>
                    </a:lnTo>
                    <a:lnTo>
                      <a:pt x="2661" y="1726"/>
                    </a:lnTo>
                    <a:lnTo>
                      <a:pt x="2711" y="1763"/>
                    </a:lnTo>
                    <a:lnTo>
                      <a:pt x="2754" y="1807"/>
                    </a:lnTo>
                    <a:lnTo>
                      <a:pt x="2788" y="1858"/>
                    </a:lnTo>
                    <a:lnTo>
                      <a:pt x="2814" y="1914"/>
                    </a:lnTo>
                    <a:lnTo>
                      <a:pt x="2830" y="1975"/>
                    </a:lnTo>
                    <a:lnTo>
                      <a:pt x="2836" y="2040"/>
                    </a:lnTo>
                    <a:lnTo>
                      <a:pt x="2836" y="4742"/>
                    </a:lnTo>
                    <a:lnTo>
                      <a:pt x="2830" y="4775"/>
                    </a:lnTo>
                    <a:lnTo>
                      <a:pt x="2815" y="4805"/>
                    </a:lnTo>
                    <a:lnTo>
                      <a:pt x="2791" y="4829"/>
                    </a:lnTo>
                    <a:lnTo>
                      <a:pt x="2763" y="4844"/>
                    </a:lnTo>
                    <a:lnTo>
                      <a:pt x="2728" y="4850"/>
                    </a:lnTo>
                    <a:lnTo>
                      <a:pt x="2694" y="4844"/>
                    </a:lnTo>
                    <a:lnTo>
                      <a:pt x="2667" y="4829"/>
                    </a:lnTo>
                    <a:lnTo>
                      <a:pt x="2642" y="4805"/>
                    </a:lnTo>
                    <a:lnTo>
                      <a:pt x="2627" y="4775"/>
                    </a:lnTo>
                    <a:lnTo>
                      <a:pt x="2622" y="4742"/>
                    </a:lnTo>
                    <a:lnTo>
                      <a:pt x="2622" y="2040"/>
                    </a:lnTo>
                    <a:lnTo>
                      <a:pt x="2616" y="2001"/>
                    </a:lnTo>
                    <a:lnTo>
                      <a:pt x="2603" y="1966"/>
                    </a:lnTo>
                    <a:lnTo>
                      <a:pt x="2581" y="1934"/>
                    </a:lnTo>
                    <a:lnTo>
                      <a:pt x="2551" y="1910"/>
                    </a:lnTo>
                    <a:lnTo>
                      <a:pt x="2521" y="1941"/>
                    </a:lnTo>
                    <a:lnTo>
                      <a:pt x="2486" y="1966"/>
                    </a:lnTo>
                    <a:lnTo>
                      <a:pt x="2447" y="1982"/>
                    </a:lnTo>
                    <a:lnTo>
                      <a:pt x="2404" y="1990"/>
                    </a:lnTo>
                    <a:lnTo>
                      <a:pt x="2361" y="1990"/>
                    </a:lnTo>
                    <a:lnTo>
                      <a:pt x="2318" y="1979"/>
                    </a:lnTo>
                    <a:lnTo>
                      <a:pt x="2311" y="2005"/>
                    </a:lnTo>
                    <a:lnTo>
                      <a:pt x="2307" y="2031"/>
                    </a:lnTo>
                    <a:lnTo>
                      <a:pt x="2305" y="2051"/>
                    </a:lnTo>
                    <a:lnTo>
                      <a:pt x="2302" y="2072"/>
                    </a:lnTo>
                    <a:lnTo>
                      <a:pt x="2292" y="2094"/>
                    </a:lnTo>
                    <a:lnTo>
                      <a:pt x="2277" y="2115"/>
                    </a:lnTo>
                    <a:lnTo>
                      <a:pt x="2257" y="2131"/>
                    </a:lnTo>
                    <a:lnTo>
                      <a:pt x="2233" y="2143"/>
                    </a:lnTo>
                    <a:lnTo>
                      <a:pt x="2205" y="2148"/>
                    </a:lnTo>
                    <a:lnTo>
                      <a:pt x="2179" y="2146"/>
                    </a:lnTo>
                    <a:lnTo>
                      <a:pt x="2153" y="2137"/>
                    </a:lnTo>
                    <a:lnTo>
                      <a:pt x="2130" y="2122"/>
                    </a:lnTo>
                    <a:lnTo>
                      <a:pt x="2112" y="2102"/>
                    </a:lnTo>
                    <a:lnTo>
                      <a:pt x="2097" y="2178"/>
                    </a:lnTo>
                    <a:lnTo>
                      <a:pt x="2076" y="2252"/>
                    </a:lnTo>
                    <a:lnTo>
                      <a:pt x="2048" y="2323"/>
                    </a:lnTo>
                    <a:lnTo>
                      <a:pt x="2015" y="2392"/>
                    </a:lnTo>
                    <a:lnTo>
                      <a:pt x="1976" y="2455"/>
                    </a:lnTo>
                    <a:lnTo>
                      <a:pt x="1873" y="4693"/>
                    </a:lnTo>
                    <a:lnTo>
                      <a:pt x="1866" y="4742"/>
                    </a:lnTo>
                    <a:lnTo>
                      <a:pt x="1849" y="4788"/>
                    </a:lnTo>
                    <a:lnTo>
                      <a:pt x="1823" y="4829"/>
                    </a:lnTo>
                    <a:lnTo>
                      <a:pt x="1790" y="4863"/>
                    </a:lnTo>
                    <a:lnTo>
                      <a:pt x="1750" y="4891"/>
                    </a:lnTo>
                    <a:lnTo>
                      <a:pt x="1706" y="4911"/>
                    </a:lnTo>
                    <a:lnTo>
                      <a:pt x="1659" y="4920"/>
                    </a:lnTo>
                    <a:lnTo>
                      <a:pt x="1611" y="4922"/>
                    </a:lnTo>
                    <a:lnTo>
                      <a:pt x="1560" y="4913"/>
                    </a:lnTo>
                    <a:lnTo>
                      <a:pt x="1516" y="4892"/>
                    </a:lnTo>
                    <a:lnTo>
                      <a:pt x="1477" y="4865"/>
                    </a:lnTo>
                    <a:lnTo>
                      <a:pt x="1441" y="4829"/>
                    </a:lnTo>
                    <a:lnTo>
                      <a:pt x="1415" y="4788"/>
                    </a:lnTo>
                    <a:lnTo>
                      <a:pt x="1399" y="4742"/>
                    </a:lnTo>
                    <a:lnTo>
                      <a:pt x="1391" y="4693"/>
                    </a:lnTo>
                    <a:lnTo>
                      <a:pt x="1311" y="2984"/>
                    </a:lnTo>
                    <a:lnTo>
                      <a:pt x="1235" y="4693"/>
                    </a:lnTo>
                    <a:lnTo>
                      <a:pt x="1227" y="4742"/>
                    </a:lnTo>
                    <a:lnTo>
                      <a:pt x="1210" y="4788"/>
                    </a:lnTo>
                    <a:lnTo>
                      <a:pt x="1184" y="4829"/>
                    </a:lnTo>
                    <a:lnTo>
                      <a:pt x="1151" y="4863"/>
                    </a:lnTo>
                    <a:lnTo>
                      <a:pt x="1112" y="4891"/>
                    </a:lnTo>
                    <a:lnTo>
                      <a:pt x="1069" y="4911"/>
                    </a:lnTo>
                    <a:lnTo>
                      <a:pt x="1021" y="4920"/>
                    </a:lnTo>
                    <a:lnTo>
                      <a:pt x="972" y="4922"/>
                    </a:lnTo>
                    <a:lnTo>
                      <a:pt x="922" y="4913"/>
                    </a:lnTo>
                    <a:lnTo>
                      <a:pt x="877" y="4892"/>
                    </a:lnTo>
                    <a:lnTo>
                      <a:pt x="838" y="4865"/>
                    </a:lnTo>
                    <a:lnTo>
                      <a:pt x="805" y="4829"/>
                    </a:lnTo>
                    <a:lnTo>
                      <a:pt x="778" y="4788"/>
                    </a:lnTo>
                    <a:lnTo>
                      <a:pt x="760" y="4742"/>
                    </a:lnTo>
                    <a:lnTo>
                      <a:pt x="752" y="4693"/>
                    </a:lnTo>
                    <a:lnTo>
                      <a:pt x="646" y="2444"/>
                    </a:lnTo>
                    <a:lnTo>
                      <a:pt x="603" y="2372"/>
                    </a:lnTo>
                    <a:lnTo>
                      <a:pt x="568" y="2295"/>
                    </a:lnTo>
                    <a:lnTo>
                      <a:pt x="540" y="2217"/>
                    </a:lnTo>
                    <a:lnTo>
                      <a:pt x="523" y="2135"/>
                    </a:lnTo>
                    <a:lnTo>
                      <a:pt x="512" y="2051"/>
                    </a:lnTo>
                    <a:lnTo>
                      <a:pt x="510" y="1968"/>
                    </a:lnTo>
                    <a:lnTo>
                      <a:pt x="518" y="1884"/>
                    </a:lnTo>
                    <a:lnTo>
                      <a:pt x="680" y="759"/>
                    </a:lnTo>
                    <a:lnTo>
                      <a:pt x="676" y="763"/>
                    </a:lnTo>
                    <a:lnTo>
                      <a:pt x="656" y="793"/>
                    </a:lnTo>
                    <a:lnTo>
                      <a:pt x="635" y="824"/>
                    </a:lnTo>
                    <a:lnTo>
                      <a:pt x="615" y="856"/>
                    </a:lnTo>
                    <a:lnTo>
                      <a:pt x="598" y="890"/>
                    </a:lnTo>
                    <a:lnTo>
                      <a:pt x="562" y="960"/>
                    </a:lnTo>
                    <a:lnTo>
                      <a:pt x="535" y="1035"/>
                    </a:lnTo>
                    <a:lnTo>
                      <a:pt x="510" y="1109"/>
                    </a:lnTo>
                    <a:lnTo>
                      <a:pt x="492" y="1186"/>
                    </a:lnTo>
                    <a:lnTo>
                      <a:pt x="475" y="1258"/>
                    </a:lnTo>
                    <a:lnTo>
                      <a:pt x="464" y="1333"/>
                    </a:lnTo>
                    <a:lnTo>
                      <a:pt x="453" y="1407"/>
                    </a:lnTo>
                    <a:lnTo>
                      <a:pt x="440" y="1625"/>
                    </a:lnTo>
                    <a:lnTo>
                      <a:pt x="440" y="1699"/>
                    </a:lnTo>
                    <a:lnTo>
                      <a:pt x="441" y="1772"/>
                    </a:lnTo>
                    <a:lnTo>
                      <a:pt x="441" y="1783"/>
                    </a:lnTo>
                    <a:lnTo>
                      <a:pt x="436" y="1828"/>
                    </a:lnTo>
                    <a:lnTo>
                      <a:pt x="421" y="1871"/>
                    </a:lnTo>
                    <a:lnTo>
                      <a:pt x="399" y="1908"/>
                    </a:lnTo>
                    <a:lnTo>
                      <a:pt x="369" y="1940"/>
                    </a:lnTo>
                    <a:lnTo>
                      <a:pt x="333" y="1966"/>
                    </a:lnTo>
                    <a:lnTo>
                      <a:pt x="291" y="1982"/>
                    </a:lnTo>
                    <a:lnTo>
                      <a:pt x="246" y="1992"/>
                    </a:lnTo>
                    <a:lnTo>
                      <a:pt x="201" y="1988"/>
                    </a:lnTo>
                    <a:lnTo>
                      <a:pt x="158" y="1977"/>
                    </a:lnTo>
                    <a:lnTo>
                      <a:pt x="119" y="1955"/>
                    </a:lnTo>
                    <a:lnTo>
                      <a:pt x="86" y="1927"/>
                    </a:lnTo>
                    <a:lnTo>
                      <a:pt x="58" y="1891"/>
                    </a:lnTo>
                    <a:lnTo>
                      <a:pt x="39" y="1852"/>
                    </a:lnTo>
                    <a:lnTo>
                      <a:pt x="28" y="1807"/>
                    </a:lnTo>
                    <a:lnTo>
                      <a:pt x="19" y="1718"/>
                    </a:lnTo>
                    <a:lnTo>
                      <a:pt x="9" y="1631"/>
                    </a:lnTo>
                    <a:lnTo>
                      <a:pt x="4" y="1506"/>
                    </a:lnTo>
                    <a:lnTo>
                      <a:pt x="0" y="1383"/>
                    </a:lnTo>
                    <a:lnTo>
                      <a:pt x="4" y="1290"/>
                    </a:lnTo>
                    <a:lnTo>
                      <a:pt x="9" y="1197"/>
                    </a:lnTo>
                    <a:lnTo>
                      <a:pt x="21" y="1104"/>
                    </a:lnTo>
                    <a:lnTo>
                      <a:pt x="37" y="996"/>
                    </a:lnTo>
                    <a:lnTo>
                      <a:pt x="60" y="888"/>
                    </a:lnTo>
                    <a:lnTo>
                      <a:pt x="90" y="783"/>
                    </a:lnTo>
                    <a:lnTo>
                      <a:pt x="127" y="681"/>
                    </a:lnTo>
                    <a:lnTo>
                      <a:pt x="147" y="627"/>
                    </a:lnTo>
                    <a:lnTo>
                      <a:pt x="186" y="549"/>
                    </a:lnTo>
                    <a:lnTo>
                      <a:pt x="229" y="471"/>
                    </a:lnTo>
                    <a:lnTo>
                      <a:pt x="276" y="398"/>
                    </a:lnTo>
                    <a:lnTo>
                      <a:pt x="328" y="329"/>
                    </a:lnTo>
                    <a:lnTo>
                      <a:pt x="382" y="264"/>
                    </a:lnTo>
                    <a:lnTo>
                      <a:pt x="443" y="201"/>
                    </a:lnTo>
                    <a:lnTo>
                      <a:pt x="482" y="163"/>
                    </a:lnTo>
                    <a:lnTo>
                      <a:pt x="523" y="130"/>
                    </a:lnTo>
                    <a:lnTo>
                      <a:pt x="566" y="96"/>
                    </a:lnTo>
                    <a:lnTo>
                      <a:pt x="607" y="67"/>
                    </a:lnTo>
                    <a:lnTo>
                      <a:pt x="648" y="41"/>
                    </a:lnTo>
                    <a:lnTo>
                      <a:pt x="689" y="16"/>
                    </a:lnTo>
                    <a:lnTo>
                      <a:pt x="7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0" name="Freeform 20"/>
              <p:cNvSpPr>
                <a:spLocks/>
              </p:cNvSpPr>
              <p:nvPr/>
            </p:nvSpPr>
            <p:spPr bwMode="auto">
              <a:xfrm>
                <a:off x="1429" y="257"/>
                <a:ext cx="696" cy="697"/>
              </a:xfrm>
              <a:custGeom>
                <a:avLst/>
                <a:gdLst>
                  <a:gd name="T0" fmla="*/ 677 w 1392"/>
                  <a:gd name="T1" fmla="*/ 0 h 1394"/>
                  <a:gd name="T2" fmla="*/ 754 w 1392"/>
                  <a:gd name="T3" fmla="*/ 2 h 1394"/>
                  <a:gd name="T4" fmla="*/ 832 w 1392"/>
                  <a:gd name="T5" fmla="*/ 13 h 1394"/>
                  <a:gd name="T6" fmla="*/ 914 w 1392"/>
                  <a:gd name="T7" fmla="*/ 33 h 1394"/>
                  <a:gd name="T8" fmla="*/ 992 w 1392"/>
                  <a:gd name="T9" fmla="*/ 65 h 1394"/>
                  <a:gd name="T10" fmla="*/ 1067 w 1392"/>
                  <a:gd name="T11" fmla="*/ 106 h 1394"/>
                  <a:gd name="T12" fmla="*/ 1134 w 1392"/>
                  <a:gd name="T13" fmla="*/ 154 h 1394"/>
                  <a:gd name="T14" fmla="*/ 1197 w 1392"/>
                  <a:gd name="T15" fmla="*/ 212 h 1394"/>
                  <a:gd name="T16" fmla="*/ 1253 w 1392"/>
                  <a:gd name="T17" fmla="*/ 275 h 1394"/>
                  <a:gd name="T18" fmla="*/ 1299 w 1392"/>
                  <a:gd name="T19" fmla="*/ 346 h 1394"/>
                  <a:gd name="T20" fmla="*/ 1338 w 1392"/>
                  <a:gd name="T21" fmla="*/ 421 h 1394"/>
                  <a:gd name="T22" fmla="*/ 1364 w 1392"/>
                  <a:gd name="T23" fmla="*/ 495 h 1394"/>
                  <a:gd name="T24" fmla="*/ 1381 w 1392"/>
                  <a:gd name="T25" fmla="*/ 570 h 1394"/>
                  <a:gd name="T26" fmla="*/ 1392 w 1392"/>
                  <a:gd name="T27" fmla="*/ 646 h 1394"/>
                  <a:gd name="T28" fmla="*/ 1392 w 1392"/>
                  <a:gd name="T29" fmla="*/ 722 h 1394"/>
                  <a:gd name="T30" fmla="*/ 1385 w 1392"/>
                  <a:gd name="T31" fmla="*/ 799 h 1394"/>
                  <a:gd name="T32" fmla="*/ 1370 w 1392"/>
                  <a:gd name="T33" fmla="*/ 875 h 1394"/>
                  <a:gd name="T34" fmla="*/ 1348 w 1392"/>
                  <a:gd name="T35" fmla="*/ 948 h 1394"/>
                  <a:gd name="T36" fmla="*/ 1316 w 1392"/>
                  <a:gd name="T37" fmla="*/ 1018 h 1394"/>
                  <a:gd name="T38" fmla="*/ 1277 w 1392"/>
                  <a:gd name="T39" fmla="*/ 1085 h 1394"/>
                  <a:gd name="T40" fmla="*/ 1230 w 1392"/>
                  <a:gd name="T41" fmla="*/ 1145 h 1394"/>
                  <a:gd name="T42" fmla="*/ 1178 w 1392"/>
                  <a:gd name="T43" fmla="*/ 1201 h 1394"/>
                  <a:gd name="T44" fmla="*/ 1121 w 1392"/>
                  <a:gd name="T45" fmla="*/ 1249 h 1394"/>
                  <a:gd name="T46" fmla="*/ 1057 w 1392"/>
                  <a:gd name="T47" fmla="*/ 1292 h 1394"/>
                  <a:gd name="T48" fmla="*/ 990 w 1392"/>
                  <a:gd name="T49" fmla="*/ 1327 h 1394"/>
                  <a:gd name="T50" fmla="*/ 921 w 1392"/>
                  <a:gd name="T51" fmla="*/ 1355 h 1394"/>
                  <a:gd name="T52" fmla="*/ 849 w 1392"/>
                  <a:gd name="T53" fmla="*/ 1376 h 1394"/>
                  <a:gd name="T54" fmla="*/ 774 w 1392"/>
                  <a:gd name="T55" fmla="*/ 1389 h 1394"/>
                  <a:gd name="T56" fmla="*/ 698 w 1392"/>
                  <a:gd name="T57" fmla="*/ 1394 h 1394"/>
                  <a:gd name="T58" fmla="*/ 608 w 1392"/>
                  <a:gd name="T59" fmla="*/ 1389 h 1394"/>
                  <a:gd name="T60" fmla="*/ 521 w 1392"/>
                  <a:gd name="T61" fmla="*/ 1372 h 1394"/>
                  <a:gd name="T62" fmla="*/ 437 w 1392"/>
                  <a:gd name="T63" fmla="*/ 1344 h 1394"/>
                  <a:gd name="T64" fmla="*/ 361 w 1392"/>
                  <a:gd name="T65" fmla="*/ 1307 h 1394"/>
                  <a:gd name="T66" fmla="*/ 290 w 1392"/>
                  <a:gd name="T67" fmla="*/ 1262 h 1394"/>
                  <a:gd name="T68" fmla="*/ 225 w 1392"/>
                  <a:gd name="T69" fmla="*/ 1208 h 1394"/>
                  <a:gd name="T70" fmla="*/ 165 w 1392"/>
                  <a:gd name="T71" fmla="*/ 1147 h 1394"/>
                  <a:gd name="T72" fmla="*/ 115 w 1392"/>
                  <a:gd name="T73" fmla="*/ 1080 h 1394"/>
                  <a:gd name="T74" fmla="*/ 74 w 1392"/>
                  <a:gd name="T75" fmla="*/ 1007 h 1394"/>
                  <a:gd name="T76" fmla="*/ 41 w 1392"/>
                  <a:gd name="T77" fmla="*/ 929 h 1394"/>
                  <a:gd name="T78" fmla="*/ 16 w 1392"/>
                  <a:gd name="T79" fmla="*/ 847 h 1394"/>
                  <a:gd name="T80" fmla="*/ 3 w 1392"/>
                  <a:gd name="T81" fmla="*/ 771 h 1394"/>
                  <a:gd name="T82" fmla="*/ 0 w 1392"/>
                  <a:gd name="T83" fmla="*/ 694 h 1394"/>
                  <a:gd name="T84" fmla="*/ 5 w 1392"/>
                  <a:gd name="T85" fmla="*/ 618 h 1394"/>
                  <a:gd name="T86" fmla="*/ 18 w 1392"/>
                  <a:gd name="T87" fmla="*/ 544 h 1394"/>
                  <a:gd name="T88" fmla="*/ 39 w 1392"/>
                  <a:gd name="T89" fmla="*/ 469 h 1394"/>
                  <a:gd name="T90" fmla="*/ 67 w 1392"/>
                  <a:gd name="T91" fmla="*/ 398 h 1394"/>
                  <a:gd name="T92" fmla="*/ 104 w 1392"/>
                  <a:gd name="T93" fmla="*/ 331 h 1394"/>
                  <a:gd name="T94" fmla="*/ 147 w 1392"/>
                  <a:gd name="T95" fmla="*/ 268 h 1394"/>
                  <a:gd name="T96" fmla="*/ 199 w 1392"/>
                  <a:gd name="T97" fmla="*/ 210 h 1394"/>
                  <a:gd name="T98" fmla="*/ 255 w 1392"/>
                  <a:gd name="T99" fmla="*/ 158 h 1394"/>
                  <a:gd name="T100" fmla="*/ 318 w 1392"/>
                  <a:gd name="T101" fmla="*/ 113 h 1394"/>
                  <a:gd name="T102" fmla="*/ 383 w 1392"/>
                  <a:gd name="T103" fmla="*/ 74 h 1394"/>
                  <a:gd name="T104" fmla="*/ 454 w 1392"/>
                  <a:gd name="T105" fmla="*/ 45 h 1394"/>
                  <a:gd name="T106" fmla="*/ 527 w 1392"/>
                  <a:gd name="T107" fmla="*/ 22 h 1394"/>
                  <a:gd name="T108" fmla="*/ 601 w 1392"/>
                  <a:gd name="T109" fmla="*/ 7 h 1394"/>
                  <a:gd name="T110" fmla="*/ 677 w 1392"/>
                  <a:gd name="T111" fmla="*/ 0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92" h="1394">
                    <a:moveTo>
                      <a:pt x="677" y="0"/>
                    </a:moveTo>
                    <a:lnTo>
                      <a:pt x="754" y="2"/>
                    </a:lnTo>
                    <a:lnTo>
                      <a:pt x="832" y="13"/>
                    </a:lnTo>
                    <a:lnTo>
                      <a:pt x="914" y="33"/>
                    </a:lnTo>
                    <a:lnTo>
                      <a:pt x="992" y="65"/>
                    </a:lnTo>
                    <a:lnTo>
                      <a:pt x="1067" y="106"/>
                    </a:lnTo>
                    <a:lnTo>
                      <a:pt x="1134" y="154"/>
                    </a:lnTo>
                    <a:lnTo>
                      <a:pt x="1197" y="212"/>
                    </a:lnTo>
                    <a:lnTo>
                      <a:pt x="1253" y="275"/>
                    </a:lnTo>
                    <a:lnTo>
                      <a:pt x="1299" y="346"/>
                    </a:lnTo>
                    <a:lnTo>
                      <a:pt x="1338" y="421"/>
                    </a:lnTo>
                    <a:lnTo>
                      <a:pt x="1364" y="495"/>
                    </a:lnTo>
                    <a:lnTo>
                      <a:pt x="1381" y="570"/>
                    </a:lnTo>
                    <a:lnTo>
                      <a:pt x="1392" y="646"/>
                    </a:lnTo>
                    <a:lnTo>
                      <a:pt x="1392" y="722"/>
                    </a:lnTo>
                    <a:lnTo>
                      <a:pt x="1385" y="799"/>
                    </a:lnTo>
                    <a:lnTo>
                      <a:pt x="1370" y="875"/>
                    </a:lnTo>
                    <a:lnTo>
                      <a:pt x="1348" y="948"/>
                    </a:lnTo>
                    <a:lnTo>
                      <a:pt x="1316" y="1018"/>
                    </a:lnTo>
                    <a:lnTo>
                      <a:pt x="1277" y="1085"/>
                    </a:lnTo>
                    <a:lnTo>
                      <a:pt x="1230" y="1145"/>
                    </a:lnTo>
                    <a:lnTo>
                      <a:pt x="1178" y="1201"/>
                    </a:lnTo>
                    <a:lnTo>
                      <a:pt x="1121" y="1249"/>
                    </a:lnTo>
                    <a:lnTo>
                      <a:pt x="1057" y="1292"/>
                    </a:lnTo>
                    <a:lnTo>
                      <a:pt x="990" y="1327"/>
                    </a:lnTo>
                    <a:lnTo>
                      <a:pt x="921" y="1355"/>
                    </a:lnTo>
                    <a:lnTo>
                      <a:pt x="849" y="1376"/>
                    </a:lnTo>
                    <a:lnTo>
                      <a:pt x="774" y="1389"/>
                    </a:lnTo>
                    <a:lnTo>
                      <a:pt x="698" y="1394"/>
                    </a:lnTo>
                    <a:lnTo>
                      <a:pt x="608" y="1389"/>
                    </a:lnTo>
                    <a:lnTo>
                      <a:pt x="521" y="1372"/>
                    </a:lnTo>
                    <a:lnTo>
                      <a:pt x="437" y="1344"/>
                    </a:lnTo>
                    <a:lnTo>
                      <a:pt x="361" y="1307"/>
                    </a:lnTo>
                    <a:lnTo>
                      <a:pt x="290" y="1262"/>
                    </a:lnTo>
                    <a:lnTo>
                      <a:pt x="225" y="1208"/>
                    </a:lnTo>
                    <a:lnTo>
                      <a:pt x="165" y="1147"/>
                    </a:lnTo>
                    <a:lnTo>
                      <a:pt x="115" y="1080"/>
                    </a:lnTo>
                    <a:lnTo>
                      <a:pt x="74" y="1007"/>
                    </a:lnTo>
                    <a:lnTo>
                      <a:pt x="41" y="929"/>
                    </a:lnTo>
                    <a:lnTo>
                      <a:pt x="16" y="847"/>
                    </a:lnTo>
                    <a:lnTo>
                      <a:pt x="3" y="771"/>
                    </a:lnTo>
                    <a:lnTo>
                      <a:pt x="0" y="694"/>
                    </a:lnTo>
                    <a:lnTo>
                      <a:pt x="5" y="618"/>
                    </a:lnTo>
                    <a:lnTo>
                      <a:pt x="18" y="544"/>
                    </a:lnTo>
                    <a:lnTo>
                      <a:pt x="39" y="469"/>
                    </a:lnTo>
                    <a:lnTo>
                      <a:pt x="67" y="398"/>
                    </a:lnTo>
                    <a:lnTo>
                      <a:pt x="104" y="331"/>
                    </a:lnTo>
                    <a:lnTo>
                      <a:pt x="147" y="268"/>
                    </a:lnTo>
                    <a:lnTo>
                      <a:pt x="199" y="210"/>
                    </a:lnTo>
                    <a:lnTo>
                      <a:pt x="255" y="158"/>
                    </a:lnTo>
                    <a:lnTo>
                      <a:pt x="318" y="113"/>
                    </a:lnTo>
                    <a:lnTo>
                      <a:pt x="383" y="74"/>
                    </a:lnTo>
                    <a:lnTo>
                      <a:pt x="454" y="45"/>
                    </a:lnTo>
                    <a:lnTo>
                      <a:pt x="527" y="22"/>
                    </a:lnTo>
                    <a:lnTo>
                      <a:pt x="601" y="7"/>
                    </a:lnTo>
                    <a:lnTo>
                      <a:pt x="6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1" name="Freeform 21"/>
              <p:cNvSpPr>
                <a:spLocks noEditPoints="1"/>
              </p:cNvSpPr>
              <p:nvPr/>
            </p:nvSpPr>
            <p:spPr bwMode="auto">
              <a:xfrm>
                <a:off x="1122" y="858"/>
                <a:ext cx="1447" cy="2462"/>
              </a:xfrm>
              <a:custGeom>
                <a:avLst/>
                <a:gdLst>
                  <a:gd name="T0" fmla="*/ 2151 w 2894"/>
                  <a:gd name="T1" fmla="*/ 2066 h 4922"/>
                  <a:gd name="T2" fmla="*/ 2177 w 2894"/>
                  <a:gd name="T3" fmla="*/ 1914 h 4922"/>
                  <a:gd name="T4" fmla="*/ 2180 w 2894"/>
                  <a:gd name="T5" fmla="*/ 1772 h 4922"/>
                  <a:gd name="T6" fmla="*/ 2158 w 2894"/>
                  <a:gd name="T7" fmla="*/ 1333 h 4922"/>
                  <a:gd name="T8" fmla="*/ 2087 w 2894"/>
                  <a:gd name="T9" fmla="*/ 1035 h 4922"/>
                  <a:gd name="T10" fmla="*/ 1987 w 2894"/>
                  <a:gd name="T11" fmla="*/ 824 h 4922"/>
                  <a:gd name="T12" fmla="*/ 782 w 2894"/>
                  <a:gd name="T13" fmla="*/ 61 h 4922"/>
                  <a:gd name="T14" fmla="*/ 1091 w 2894"/>
                  <a:gd name="T15" fmla="*/ 232 h 4922"/>
                  <a:gd name="T16" fmla="*/ 1445 w 2894"/>
                  <a:gd name="T17" fmla="*/ 251 h 4922"/>
                  <a:gd name="T18" fmla="*/ 1773 w 2894"/>
                  <a:gd name="T19" fmla="*/ 119 h 4922"/>
                  <a:gd name="T20" fmla="*/ 2015 w 2894"/>
                  <a:gd name="T21" fmla="*/ 67 h 4922"/>
                  <a:gd name="T22" fmla="*/ 2179 w 2894"/>
                  <a:gd name="T23" fmla="*/ 201 h 4922"/>
                  <a:gd name="T24" fmla="*/ 2434 w 2894"/>
                  <a:gd name="T25" fmla="*/ 549 h 4922"/>
                  <a:gd name="T26" fmla="*/ 2562 w 2894"/>
                  <a:gd name="T27" fmla="*/ 888 h 4922"/>
                  <a:gd name="T28" fmla="*/ 2618 w 2894"/>
                  <a:gd name="T29" fmla="*/ 1290 h 4922"/>
                  <a:gd name="T30" fmla="*/ 2666 w 2894"/>
                  <a:gd name="T31" fmla="*/ 1707 h 4922"/>
                  <a:gd name="T32" fmla="*/ 2847 w 2894"/>
                  <a:gd name="T33" fmla="*/ 1869 h 4922"/>
                  <a:gd name="T34" fmla="*/ 2894 w 2894"/>
                  <a:gd name="T35" fmla="*/ 4753 h 4922"/>
                  <a:gd name="T36" fmla="*/ 2821 w 2894"/>
                  <a:gd name="T37" fmla="*/ 4855 h 4922"/>
                  <a:gd name="T38" fmla="*/ 2700 w 2894"/>
                  <a:gd name="T39" fmla="*/ 4816 h 4922"/>
                  <a:gd name="T40" fmla="*/ 2676 w 2894"/>
                  <a:gd name="T41" fmla="*/ 2016 h 4922"/>
                  <a:gd name="T42" fmla="*/ 2592 w 2894"/>
                  <a:gd name="T43" fmla="*/ 1910 h 4922"/>
                  <a:gd name="T44" fmla="*/ 2462 w 2894"/>
                  <a:gd name="T45" fmla="*/ 1977 h 4922"/>
                  <a:gd name="T46" fmla="*/ 2365 w 2894"/>
                  <a:gd name="T47" fmla="*/ 2046 h 4922"/>
                  <a:gd name="T48" fmla="*/ 2328 w 2894"/>
                  <a:gd name="T49" fmla="*/ 2131 h 4922"/>
                  <a:gd name="T50" fmla="*/ 2223 w 2894"/>
                  <a:gd name="T51" fmla="*/ 2152 h 4922"/>
                  <a:gd name="T52" fmla="*/ 2188 w 2894"/>
                  <a:gd name="T53" fmla="*/ 2187 h 4922"/>
                  <a:gd name="T54" fmla="*/ 2383 w 2894"/>
                  <a:gd name="T55" fmla="*/ 3062 h 4922"/>
                  <a:gd name="T56" fmla="*/ 2443 w 2894"/>
                  <a:gd name="T57" fmla="*/ 3824 h 4922"/>
                  <a:gd name="T58" fmla="*/ 2385 w 2894"/>
                  <a:gd name="T59" fmla="*/ 3913 h 4922"/>
                  <a:gd name="T60" fmla="*/ 1881 w 2894"/>
                  <a:gd name="T61" fmla="*/ 4693 h 4922"/>
                  <a:gd name="T62" fmla="*/ 1797 w 2894"/>
                  <a:gd name="T63" fmla="*/ 4863 h 4922"/>
                  <a:gd name="T64" fmla="*/ 1618 w 2894"/>
                  <a:gd name="T65" fmla="*/ 4922 h 4922"/>
                  <a:gd name="T66" fmla="*/ 1450 w 2894"/>
                  <a:gd name="T67" fmla="*/ 4829 h 4922"/>
                  <a:gd name="T68" fmla="*/ 1363 w 2894"/>
                  <a:gd name="T69" fmla="*/ 3932 h 4922"/>
                  <a:gd name="T70" fmla="*/ 1218 w 2894"/>
                  <a:gd name="T71" fmla="*/ 4788 h 4922"/>
                  <a:gd name="T72" fmla="*/ 1076 w 2894"/>
                  <a:gd name="T73" fmla="*/ 4911 h 4922"/>
                  <a:gd name="T74" fmla="*/ 884 w 2894"/>
                  <a:gd name="T75" fmla="*/ 4892 h 4922"/>
                  <a:gd name="T76" fmla="*/ 767 w 2894"/>
                  <a:gd name="T77" fmla="*/ 4742 h 4922"/>
                  <a:gd name="T78" fmla="*/ 287 w 2894"/>
                  <a:gd name="T79" fmla="*/ 3928 h 4922"/>
                  <a:gd name="T80" fmla="*/ 201 w 2894"/>
                  <a:gd name="T81" fmla="*/ 3855 h 4922"/>
                  <a:gd name="T82" fmla="*/ 201 w 2894"/>
                  <a:gd name="T83" fmla="*/ 3526 h 4922"/>
                  <a:gd name="T84" fmla="*/ 358 w 2894"/>
                  <a:gd name="T85" fmla="*/ 2526 h 4922"/>
                  <a:gd name="T86" fmla="*/ 518 w 2894"/>
                  <a:gd name="T87" fmla="*/ 1884 h 4922"/>
                  <a:gd name="T88" fmla="*/ 633 w 2894"/>
                  <a:gd name="T89" fmla="*/ 824 h 4922"/>
                  <a:gd name="T90" fmla="*/ 533 w 2894"/>
                  <a:gd name="T91" fmla="*/ 1035 h 4922"/>
                  <a:gd name="T92" fmla="*/ 462 w 2894"/>
                  <a:gd name="T93" fmla="*/ 1333 h 4922"/>
                  <a:gd name="T94" fmla="*/ 439 w 2894"/>
                  <a:gd name="T95" fmla="*/ 1772 h 4922"/>
                  <a:gd name="T96" fmla="*/ 398 w 2894"/>
                  <a:gd name="T97" fmla="*/ 1908 h 4922"/>
                  <a:gd name="T98" fmla="*/ 246 w 2894"/>
                  <a:gd name="T99" fmla="*/ 1992 h 4922"/>
                  <a:gd name="T100" fmla="*/ 84 w 2894"/>
                  <a:gd name="T101" fmla="*/ 1927 h 4922"/>
                  <a:gd name="T102" fmla="*/ 17 w 2894"/>
                  <a:gd name="T103" fmla="*/ 1718 h 4922"/>
                  <a:gd name="T104" fmla="*/ 4 w 2894"/>
                  <a:gd name="T105" fmla="*/ 1290 h 4922"/>
                  <a:gd name="T106" fmla="*/ 58 w 2894"/>
                  <a:gd name="T107" fmla="*/ 888 h 4922"/>
                  <a:gd name="T108" fmla="*/ 186 w 2894"/>
                  <a:gd name="T109" fmla="*/ 549 h 4922"/>
                  <a:gd name="T110" fmla="*/ 382 w 2894"/>
                  <a:gd name="T111" fmla="*/ 264 h 4922"/>
                  <a:gd name="T112" fmla="*/ 564 w 2894"/>
                  <a:gd name="T113" fmla="*/ 96 h 4922"/>
                  <a:gd name="T114" fmla="*/ 717 w 2894"/>
                  <a:gd name="T115" fmla="*/ 0 h 4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94" h="4922">
                    <a:moveTo>
                      <a:pt x="1950" y="770"/>
                    </a:moveTo>
                    <a:lnTo>
                      <a:pt x="2110" y="1884"/>
                    </a:lnTo>
                    <a:lnTo>
                      <a:pt x="2115" y="1955"/>
                    </a:lnTo>
                    <a:lnTo>
                      <a:pt x="2151" y="2066"/>
                    </a:lnTo>
                    <a:lnTo>
                      <a:pt x="2149" y="2031"/>
                    </a:lnTo>
                    <a:lnTo>
                      <a:pt x="2154" y="1995"/>
                    </a:lnTo>
                    <a:lnTo>
                      <a:pt x="2160" y="1962"/>
                    </a:lnTo>
                    <a:lnTo>
                      <a:pt x="2177" y="1914"/>
                    </a:lnTo>
                    <a:lnTo>
                      <a:pt x="2199" y="1869"/>
                    </a:lnTo>
                    <a:lnTo>
                      <a:pt x="2184" y="1828"/>
                    </a:lnTo>
                    <a:lnTo>
                      <a:pt x="2180" y="1783"/>
                    </a:lnTo>
                    <a:lnTo>
                      <a:pt x="2180" y="1772"/>
                    </a:lnTo>
                    <a:lnTo>
                      <a:pt x="2182" y="1699"/>
                    </a:lnTo>
                    <a:lnTo>
                      <a:pt x="2180" y="1625"/>
                    </a:lnTo>
                    <a:lnTo>
                      <a:pt x="2167" y="1407"/>
                    </a:lnTo>
                    <a:lnTo>
                      <a:pt x="2158" y="1333"/>
                    </a:lnTo>
                    <a:lnTo>
                      <a:pt x="2147" y="1258"/>
                    </a:lnTo>
                    <a:lnTo>
                      <a:pt x="2130" y="1186"/>
                    </a:lnTo>
                    <a:lnTo>
                      <a:pt x="2110" y="1109"/>
                    </a:lnTo>
                    <a:lnTo>
                      <a:pt x="2087" y="1035"/>
                    </a:lnTo>
                    <a:lnTo>
                      <a:pt x="2058" y="960"/>
                    </a:lnTo>
                    <a:lnTo>
                      <a:pt x="2024" y="890"/>
                    </a:lnTo>
                    <a:lnTo>
                      <a:pt x="2005" y="856"/>
                    </a:lnTo>
                    <a:lnTo>
                      <a:pt x="1987" y="824"/>
                    </a:lnTo>
                    <a:lnTo>
                      <a:pt x="1968" y="796"/>
                    </a:lnTo>
                    <a:lnTo>
                      <a:pt x="1950" y="770"/>
                    </a:lnTo>
                    <a:close/>
                    <a:moveTo>
                      <a:pt x="717" y="0"/>
                    </a:moveTo>
                    <a:lnTo>
                      <a:pt x="782" y="61"/>
                    </a:lnTo>
                    <a:lnTo>
                      <a:pt x="851" y="117"/>
                    </a:lnTo>
                    <a:lnTo>
                      <a:pt x="927" y="163"/>
                    </a:lnTo>
                    <a:lnTo>
                      <a:pt x="1007" y="203"/>
                    </a:lnTo>
                    <a:lnTo>
                      <a:pt x="1091" y="232"/>
                    </a:lnTo>
                    <a:lnTo>
                      <a:pt x="1177" y="251"/>
                    </a:lnTo>
                    <a:lnTo>
                      <a:pt x="1266" y="262"/>
                    </a:lnTo>
                    <a:lnTo>
                      <a:pt x="1356" y="262"/>
                    </a:lnTo>
                    <a:lnTo>
                      <a:pt x="1445" y="251"/>
                    </a:lnTo>
                    <a:lnTo>
                      <a:pt x="1532" y="232"/>
                    </a:lnTo>
                    <a:lnTo>
                      <a:pt x="1616" y="203"/>
                    </a:lnTo>
                    <a:lnTo>
                      <a:pt x="1696" y="165"/>
                    </a:lnTo>
                    <a:lnTo>
                      <a:pt x="1773" y="119"/>
                    </a:lnTo>
                    <a:lnTo>
                      <a:pt x="1842" y="65"/>
                    </a:lnTo>
                    <a:lnTo>
                      <a:pt x="1907" y="1"/>
                    </a:lnTo>
                    <a:lnTo>
                      <a:pt x="1961" y="33"/>
                    </a:lnTo>
                    <a:lnTo>
                      <a:pt x="2015" y="67"/>
                    </a:lnTo>
                    <a:lnTo>
                      <a:pt x="2056" y="96"/>
                    </a:lnTo>
                    <a:lnTo>
                      <a:pt x="2097" y="130"/>
                    </a:lnTo>
                    <a:lnTo>
                      <a:pt x="2138" y="163"/>
                    </a:lnTo>
                    <a:lnTo>
                      <a:pt x="2179" y="201"/>
                    </a:lnTo>
                    <a:lnTo>
                      <a:pt x="2257" y="284"/>
                    </a:lnTo>
                    <a:lnTo>
                      <a:pt x="2328" y="376"/>
                    </a:lnTo>
                    <a:lnTo>
                      <a:pt x="2393" y="471"/>
                    </a:lnTo>
                    <a:lnTo>
                      <a:pt x="2434" y="549"/>
                    </a:lnTo>
                    <a:lnTo>
                      <a:pt x="2473" y="627"/>
                    </a:lnTo>
                    <a:lnTo>
                      <a:pt x="2495" y="681"/>
                    </a:lnTo>
                    <a:lnTo>
                      <a:pt x="2532" y="783"/>
                    </a:lnTo>
                    <a:lnTo>
                      <a:pt x="2562" y="888"/>
                    </a:lnTo>
                    <a:lnTo>
                      <a:pt x="2584" y="996"/>
                    </a:lnTo>
                    <a:lnTo>
                      <a:pt x="2601" y="1104"/>
                    </a:lnTo>
                    <a:lnTo>
                      <a:pt x="2612" y="1197"/>
                    </a:lnTo>
                    <a:lnTo>
                      <a:pt x="2618" y="1290"/>
                    </a:lnTo>
                    <a:lnTo>
                      <a:pt x="2620" y="1383"/>
                    </a:lnTo>
                    <a:lnTo>
                      <a:pt x="2616" y="1536"/>
                    </a:lnTo>
                    <a:lnTo>
                      <a:pt x="2605" y="1688"/>
                    </a:lnTo>
                    <a:lnTo>
                      <a:pt x="2666" y="1707"/>
                    </a:lnTo>
                    <a:lnTo>
                      <a:pt x="2720" y="1737"/>
                    </a:lnTo>
                    <a:lnTo>
                      <a:pt x="2769" y="1774"/>
                    </a:lnTo>
                    <a:lnTo>
                      <a:pt x="2812" y="1819"/>
                    </a:lnTo>
                    <a:lnTo>
                      <a:pt x="2847" y="1869"/>
                    </a:lnTo>
                    <a:lnTo>
                      <a:pt x="2873" y="1925"/>
                    </a:lnTo>
                    <a:lnTo>
                      <a:pt x="2888" y="1986"/>
                    </a:lnTo>
                    <a:lnTo>
                      <a:pt x="2894" y="2051"/>
                    </a:lnTo>
                    <a:lnTo>
                      <a:pt x="2894" y="4753"/>
                    </a:lnTo>
                    <a:lnTo>
                      <a:pt x="2888" y="4786"/>
                    </a:lnTo>
                    <a:lnTo>
                      <a:pt x="2873" y="4816"/>
                    </a:lnTo>
                    <a:lnTo>
                      <a:pt x="2851" y="4838"/>
                    </a:lnTo>
                    <a:lnTo>
                      <a:pt x="2821" y="4855"/>
                    </a:lnTo>
                    <a:lnTo>
                      <a:pt x="2787" y="4861"/>
                    </a:lnTo>
                    <a:lnTo>
                      <a:pt x="2754" y="4855"/>
                    </a:lnTo>
                    <a:lnTo>
                      <a:pt x="2724" y="4838"/>
                    </a:lnTo>
                    <a:lnTo>
                      <a:pt x="2700" y="4816"/>
                    </a:lnTo>
                    <a:lnTo>
                      <a:pt x="2685" y="4786"/>
                    </a:lnTo>
                    <a:lnTo>
                      <a:pt x="2679" y="4753"/>
                    </a:lnTo>
                    <a:lnTo>
                      <a:pt x="2679" y="2051"/>
                    </a:lnTo>
                    <a:lnTo>
                      <a:pt x="2676" y="2016"/>
                    </a:lnTo>
                    <a:lnTo>
                      <a:pt x="2665" y="1982"/>
                    </a:lnTo>
                    <a:lnTo>
                      <a:pt x="2646" y="1953"/>
                    </a:lnTo>
                    <a:lnTo>
                      <a:pt x="2622" y="1928"/>
                    </a:lnTo>
                    <a:lnTo>
                      <a:pt x="2592" y="1910"/>
                    </a:lnTo>
                    <a:lnTo>
                      <a:pt x="2560" y="1899"/>
                    </a:lnTo>
                    <a:lnTo>
                      <a:pt x="2532" y="1930"/>
                    </a:lnTo>
                    <a:lnTo>
                      <a:pt x="2501" y="1958"/>
                    </a:lnTo>
                    <a:lnTo>
                      <a:pt x="2462" y="1977"/>
                    </a:lnTo>
                    <a:lnTo>
                      <a:pt x="2421" y="1988"/>
                    </a:lnTo>
                    <a:lnTo>
                      <a:pt x="2376" y="1990"/>
                    </a:lnTo>
                    <a:lnTo>
                      <a:pt x="2368" y="2018"/>
                    </a:lnTo>
                    <a:lnTo>
                      <a:pt x="2365" y="2046"/>
                    </a:lnTo>
                    <a:lnTo>
                      <a:pt x="2363" y="2068"/>
                    </a:lnTo>
                    <a:lnTo>
                      <a:pt x="2357" y="2089"/>
                    </a:lnTo>
                    <a:lnTo>
                      <a:pt x="2346" y="2111"/>
                    </a:lnTo>
                    <a:lnTo>
                      <a:pt x="2328" y="2131"/>
                    </a:lnTo>
                    <a:lnTo>
                      <a:pt x="2307" y="2146"/>
                    </a:lnTo>
                    <a:lnTo>
                      <a:pt x="2279" y="2156"/>
                    </a:lnTo>
                    <a:lnTo>
                      <a:pt x="2251" y="2157"/>
                    </a:lnTo>
                    <a:lnTo>
                      <a:pt x="2223" y="2152"/>
                    </a:lnTo>
                    <a:lnTo>
                      <a:pt x="2199" y="2141"/>
                    </a:lnTo>
                    <a:lnTo>
                      <a:pt x="2177" y="2122"/>
                    </a:lnTo>
                    <a:lnTo>
                      <a:pt x="2162" y="2098"/>
                    </a:lnTo>
                    <a:lnTo>
                      <a:pt x="2188" y="2187"/>
                    </a:lnTo>
                    <a:lnTo>
                      <a:pt x="2247" y="2403"/>
                    </a:lnTo>
                    <a:lnTo>
                      <a:pt x="2300" y="2621"/>
                    </a:lnTo>
                    <a:lnTo>
                      <a:pt x="2344" y="2843"/>
                    </a:lnTo>
                    <a:lnTo>
                      <a:pt x="2383" y="3062"/>
                    </a:lnTo>
                    <a:lnTo>
                      <a:pt x="2415" y="3306"/>
                    </a:lnTo>
                    <a:lnTo>
                      <a:pt x="2435" y="3550"/>
                    </a:lnTo>
                    <a:lnTo>
                      <a:pt x="2443" y="3798"/>
                    </a:lnTo>
                    <a:lnTo>
                      <a:pt x="2443" y="3824"/>
                    </a:lnTo>
                    <a:lnTo>
                      <a:pt x="2437" y="3848"/>
                    </a:lnTo>
                    <a:lnTo>
                      <a:pt x="2426" y="3870"/>
                    </a:lnTo>
                    <a:lnTo>
                      <a:pt x="2411" y="3893"/>
                    </a:lnTo>
                    <a:lnTo>
                      <a:pt x="2385" y="3913"/>
                    </a:lnTo>
                    <a:lnTo>
                      <a:pt x="2354" y="3926"/>
                    </a:lnTo>
                    <a:lnTo>
                      <a:pt x="2320" y="3932"/>
                    </a:lnTo>
                    <a:lnTo>
                      <a:pt x="1916" y="3932"/>
                    </a:lnTo>
                    <a:lnTo>
                      <a:pt x="1881" y="4693"/>
                    </a:lnTo>
                    <a:lnTo>
                      <a:pt x="1873" y="4742"/>
                    </a:lnTo>
                    <a:lnTo>
                      <a:pt x="1856" y="4788"/>
                    </a:lnTo>
                    <a:lnTo>
                      <a:pt x="1830" y="4829"/>
                    </a:lnTo>
                    <a:lnTo>
                      <a:pt x="1797" y="4863"/>
                    </a:lnTo>
                    <a:lnTo>
                      <a:pt x="1758" y="4891"/>
                    </a:lnTo>
                    <a:lnTo>
                      <a:pt x="1713" y="4911"/>
                    </a:lnTo>
                    <a:lnTo>
                      <a:pt x="1666" y="4922"/>
                    </a:lnTo>
                    <a:lnTo>
                      <a:pt x="1618" y="4922"/>
                    </a:lnTo>
                    <a:lnTo>
                      <a:pt x="1568" y="4913"/>
                    </a:lnTo>
                    <a:lnTo>
                      <a:pt x="1523" y="4892"/>
                    </a:lnTo>
                    <a:lnTo>
                      <a:pt x="1484" y="4865"/>
                    </a:lnTo>
                    <a:lnTo>
                      <a:pt x="1450" y="4829"/>
                    </a:lnTo>
                    <a:lnTo>
                      <a:pt x="1423" y="4788"/>
                    </a:lnTo>
                    <a:lnTo>
                      <a:pt x="1406" y="4742"/>
                    </a:lnTo>
                    <a:lnTo>
                      <a:pt x="1398" y="4693"/>
                    </a:lnTo>
                    <a:lnTo>
                      <a:pt x="1363" y="3932"/>
                    </a:lnTo>
                    <a:lnTo>
                      <a:pt x="1275" y="3932"/>
                    </a:lnTo>
                    <a:lnTo>
                      <a:pt x="1242" y="4693"/>
                    </a:lnTo>
                    <a:lnTo>
                      <a:pt x="1235" y="4742"/>
                    </a:lnTo>
                    <a:lnTo>
                      <a:pt x="1218" y="4788"/>
                    </a:lnTo>
                    <a:lnTo>
                      <a:pt x="1192" y="4829"/>
                    </a:lnTo>
                    <a:lnTo>
                      <a:pt x="1158" y="4863"/>
                    </a:lnTo>
                    <a:lnTo>
                      <a:pt x="1119" y="4891"/>
                    </a:lnTo>
                    <a:lnTo>
                      <a:pt x="1076" y="4911"/>
                    </a:lnTo>
                    <a:lnTo>
                      <a:pt x="1028" y="4920"/>
                    </a:lnTo>
                    <a:lnTo>
                      <a:pt x="979" y="4922"/>
                    </a:lnTo>
                    <a:lnTo>
                      <a:pt x="929" y="4913"/>
                    </a:lnTo>
                    <a:lnTo>
                      <a:pt x="884" y="4892"/>
                    </a:lnTo>
                    <a:lnTo>
                      <a:pt x="845" y="4865"/>
                    </a:lnTo>
                    <a:lnTo>
                      <a:pt x="812" y="4829"/>
                    </a:lnTo>
                    <a:lnTo>
                      <a:pt x="786" y="4788"/>
                    </a:lnTo>
                    <a:lnTo>
                      <a:pt x="767" y="4742"/>
                    </a:lnTo>
                    <a:lnTo>
                      <a:pt x="760" y="4693"/>
                    </a:lnTo>
                    <a:lnTo>
                      <a:pt x="724" y="3932"/>
                    </a:lnTo>
                    <a:lnTo>
                      <a:pt x="315" y="3932"/>
                    </a:lnTo>
                    <a:lnTo>
                      <a:pt x="287" y="3928"/>
                    </a:lnTo>
                    <a:lnTo>
                      <a:pt x="259" y="3919"/>
                    </a:lnTo>
                    <a:lnTo>
                      <a:pt x="236" y="3904"/>
                    </a:lnTo>
                    <a:lnTo>
                      <a:pt x="216" y="3883"/>
                    </a:lnTo>
                    <a:lnTo>
                      <a:pt x="201" y="3855"/>
                    </a:lnTo>
                    <a:lnTo>
                      <a:pt x="194" y="3827"/>
                    </a:lnTo>
                    <a:lnTo>
                      <a:pt x="192" y="3798"/>
                    </a:lnTo>
                    <a:lnTo>
                      <a:pt x="192" y="3768"/>
                    </a:lnTo>
                    <a:lnTo>
                      <a:pt x="201" y="3526"/>
                    </a:lnTo>
                    <a:lnTo>
                      <a:pt x="222" y="3284"/>
                    </a:lnTo>
                    <a:lnTo>
                      <a:pt x="255" y="3042"/>
                    </a:lnTo>
                    <a:lnTo>
                      <a:pt x="296" y="2803"/>
                    </a:lnTo>
                    <a:lnTo>
                      <a:pt x="358" y="2526"/>
                    </a:lnTo>
                    <a:lnTo>
                      <a:pt x="428" y="2252"/>
                    </a:lnTo>
                    <a:lnTo>
                      <a:pt x="510" y="1981"/>
                    </a:lnTo>
                    <a:lnTo>
                      <a:pt x="512" y="1932"/>
                    </a:lnTo>
                    <a:lnTo>
                      <a:pt x="518" y="1884"/>
                    </a:lnTo>
                    <a:lnTo>
                      <a:pt x="678" y="759"/>
                    </a:lnTo>
                    <a:lnTo>
                      <a:pt x="676" y="763"/>
                    </a:lnTo>
                    <a:lnTo>
                      <a:pt x="654" y="793"/>
                    </a:lnTo>
                    <a:lnTo>
                      <a:pt x="633" y="824"/>
                    </a:lnTo>
                    <a:lnTo>
                      <a:pt x="614" y="856"/>
                    </a:lnTo>
                    <a:lnTo>
                      <a:pt x="596" y="890"/>
                    </a:lnTo>
                    <a:lnTo>
                      <a:pt x="562" y="960"/>
                    </a:lnTo>
                    <a:lnTo>
                      <a:pt x="533" y="1035"/>
                    </a:lnTo>
                    <a:lnTo>
                      <a:pt x="510" y="1109"/>
                    </a:lnTo>
                    <a:lnTo>
                      <a:pt x="490" y="1186"/>
                    </a:lnTo>
                    <a:lnTo>
                      <a:pt x="473" y="1258"/>
                    </a:lnTo>
                    <a:lnTo>
                      <a:pt x="462" y="1333"/>
                    </a:lnTo>
                    <a:lnTo>
                      <a:pt x="452" y="1407"/>
                    </a:lnTo>
                    <a:lnTo>
                      <a:pt x="439" y="1625"/>
                    </a:lnTo>
                    <a:lnTo>
                      <a:pt x="439" y="1699"/>
                    </a:lnTo>
                    <a:lnTo>
                      <a:pt x="439" y="1772"/>
                    </a:lnTo>
                    <a:lnTo>
                      <a:pt x="439" y="1783"/>
                    </a:lnTo>
                    <a:lnTo>
                      <a:pt x="436" y="1828"/>
                    </a:lnTo>
                    <a:lnTo>
                      <a:pt x="421" y="1871"/>
                    </a:lnTo>
                    <a:lnTo>
                      <a:pt x="398" y="1908"/>
                    </a:lnTo>
                    <a:lnTo>
                      <a:pt x="369" y="1940"/>
                    </a:lnTo>
                    <a:lnTo>
                      <a:pt x="331" y="1966"/>
                    </a:lnTo>
                    <a:lnTo>
                      <a:pt x="290" y="1982"/>
                    </a:lnTo>
                    <a:lnTo>
                      <a:pt x="246" y="1992"/>
                    </a:lnTo>
                    <a:lnTo>
                      <a:pt x="199" y="1988"/>
                    </a:lnTo>
                    <a:lnTo>
                      <a:pt x="156" y="1977"/>
                    </a:lnTo>
                    <a:lnTo>
                      <a:pt x="117" y="1955"/>
                    </a:lnTo>
                    <a:lnTo>
                      <a:pt x="84" y="1927"/>
                    </a:lnTo>
                    <a:lnTo>
                      <a:pt x="58" y="1891"/>
                    </a:lnTo>
                    <a:lnTo>
                      <a:pt x="37" y="1852"/>
                    </a:lnTo>
                    <a:lnTo>
                      <a:pt x="28" y="1807"/>
                    </a:lnTo>
                    <a:lnTo>
                      <a:pt x="17" y="1718"/>
                    </a:lnTo>
                    <a:lnTo>
                      <a:pt x="9" y="1631"/>
                    </a:lnTo>
                    <a:lnTo>
                      <a:pt x="4" y="1506"/>
                    </a:lnTo>
                    <a:lnTo>
                      <a:pt x="0" y="1383"/>
                    </a:lnTo>
                    <a:lnTo>
                      <a:pt x="4" y="1290"/>
                    </a:lnTo>
                    <a:lnTo>
                      <a:pt x="7" y="1197"/>
                    </a:lnTo>
                    <a:lnTo>
                      <a:pt x="19" y="1104"/>
                    </a:lnTo>
                    <a:lnTo>
                      <a:pt x="35" y="996"/>
                    </a:lnTo>
                    <a:lnTo>
                      <a:pt x="58" y="888"/>
                    </a:lnTo>
                    <a:lnTo>
                      <a:pt x="88" y="783"/>
                    </a:lnTo>
                    <a:lnTo>
                      <a:pt x="125" y="681"/>
                    </a:lnTo>
                    <a:lnTo>
                      <a:pt x="147" y="627"/>
                    </a:lnTo>
                    <a:lnTo>
                      <a:pt x="186" y="549"/>
                    </a:lnTo>
                    <a:lnTo>
                      <a:pt x="227" y="471"/>
                    </a:lnTo>
                    <a:lnTo>
                      <a:pt x="276" y="398"/>
                    </a:lnTo>
                    <a:lnTo>
                      <a:pt x="326" y="329"/>
                    </a:lnTo>
                    <a:lnTo>
                      <a:pt x="382" y="264"/>
                    </a:lnTo>
                    <a:lnTo>
                      <a:pt x="441" y="201"/>
                    </a:lnTo>
                    <a:lnTo>
                      <a:pt x="482" y="163"/>
                    </a:lnTo>
                    <a:lnTo>
                      <a:pt x="523" y="130"/>
                    </a:lnTo>
                    <a:lnTo>
                      <a:pt x="564" y="96"/>
                    </a:lnTo>
                    <a:lnTo>
                      <a:pt x="605" y="67"/>
                    </a:lnTo>
                    <a:lnTo>
                      <a:pt x="648" y="41"/>
                    </a:lnTo>
                    <a:lnTo>
                      <a:pt x="689" y="16"/>
                    </a:lnTo>
                    <a:lnTo>
                      <a:pt x="7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11" name="Group 110"/>
          <p:cNvGrpSpPr/>
          <p:nvPr/>
        </p:nvGrpSpPr>
        <p:grpSpPr>
          <a:xfrm>
            <a:off x="5148957" y="3451103"/>
            <a:ext cx="897941" cy="1369413"/>
            <a:chOff x="6832613" y="4742968"/>
            <a:chExt cx="1197255" cy="1825878"/>
          </a:xfrm>
        </p:grpSpPr>
        <p:sp>
          <p:nvSpPr>
            <p:cNvPr id="50" name="Rectangle 49"/>
            <p:cNvSpPr/>
            <p:nvPr/>
          </p:nvSpPr>
          <p:spPr>
            <a:xfrm>
              <a:off x="6860317" y="4742968"/>
              <a:ext cx="1169551" cy="492441"/>
            </a:xfrm>
            <a:prstGeom prst="rect">
              <a:avLst/>
            </a:prstGeom>
          </p:spPr>
          <p:txBody>
            <a:bodyPr wrap="none">
              <a:spAutoFit/>
            </a:bodyPr>
            <a:lstStyle/>
            <a:p>
              <a:pPr defTabSz="685783"/>
              <a:r>
                <a:rPr lang="zh-TW" altLang="en-US" sz="900" dirty="0" smtClean="0">
                  <a:solidFill>
                    <a:prstClr val="white"/>
                  </a:solidFill>
                  <a:latin typeface="Calibri"/>
                  <a:ea typeface="Heiti TC Light"/>
                  <a:cs typeface="Calibri"/>
                </a:rPr>
                <a:t>賺取收入人數</a:t>
              </a:r>
              <a:endParaRPr lang="en-US" altLang="zh-TW" sz="900" dirty="0" smtClean="0">
                <a:solidFill>
                  <a:prstClr val="white"/>
                </a:solidFill>
                <a:latin typeface="Calibri"/>
                <a:ea typeface="Heiti TC Light"/>
                <a:cs typeface="Calibri"/>
              </a:endParaRPr>
            </a:p>
            <a:p>
              <a:pPr defTabSz="685783"/>
              <a:r>
                <a:rPr lang="en-US" sz="900" dirty="0" smtClean="0">
                  <a:solidFill>
                    <a:prstClr val="white"/>
                  </a:solidFill>
                  <a:latin typeface="Calibri"/>
                  <a:ea typeface="Heiti TC Light"/>
                  <a:cs typeface="Calibri"/>
                </a:rPr>
                <a:t>Earners</a:t>
              </a:r>
              <a:endParaRPr lang="en-US" sz="900" dirty="0">
                <a:solidFill>
                  <a:prstClr val="white"/>
                </a:solidFill>
                <a:latin typeface="Calibri"/>
                <a:ea typeface="Heiti TC Light"/>
                <a:cs typeface="Calibri"/>
              </a:endParaRPr>
            </a:p>
          </p:txBody>
        </p:sp>
        <p:sp>
          <p:nvSpPr>
            <p:cNvPr id="57" name="Rectangle 56"/>
            <p:cNvSpPr/>
            <p:nvPr/>
          </p:nvSpPr>
          <p:spPr>
            <a:xfrm>
              <a:off x="6832613" y="6076404"/>
              <a:ext cx="1119401" cy="492442"/>
            </a:xfrm>
            <a:prstGeom prst="rect">
              <a:avLst/>
            </a:prstGeom>
          </p:spPr>
          <p:txBody>
            <a:bodyPr wrap="square">
              <a:spAutoFit/>
            </a:bodyPr>
            <a:lstStyle/>
            <a:p>
              <a:pPr algn="ctr" defTabSz="685783" fontAlgn="ctr"/>
              <a:r>
                <a:rPr lang="en-US" sz="1800" b="1" dirty="0">
                  <a:solidFill>
                    <a:srgbClr val="33B392"/>
                  </a:solidFill>
                  <a:latin typeface="Calibri"/>
                  <a:ea typeface="Heiti TC Light"/>
                  <a:cs typeface="Calibri"/>
                </a:rPr>
                <a:t>1.6</a:t>
              </a:r>
            </a:p>
          </p:txBody>
        </p:sp>
        <p:grpSp>
          <p:nvGrpSpPr>
            <p:cNvPr id="86" name="Group 24"/>
            <p:cNvGrpSpPr>
              <a:grpSpLocks noChangeAspect="1"/>
            </p:cNvGrpSpPr>
            <p:nvPr/>
          </p:nvGrpSpPr>
          <p:grpSpPr bwMode="auto">
            <a:xfrm>
              <a:off x="7149757" y="5287110"/>
              <a:ext cx="557531" cy="711865"/>
              <a:chOff x="-310" y="322"/>
              <a:chExt cx="289" cy="369"/>
            </a:xfrm>
            <a:solidFill>
              <a:schemeClr val="bg1"/>
            </a:solidFill>
          </p:grpSpPr>
          <p:sp>
            <p:nvSpPr>
              <p:cNvPr id="89" name="Freeform 26"/>
              <p:cNvSpPr>
                <a:spLocks/>
              </p:cNvSpPr>
              <p:nvPr/>
            </p:nvSpPr>
            <p:spPr bwMode="auto">
              <a:xfrm>
                <a:off x="-241" y="322"/>
                <a:ext cx="72" cy="78"/>
              </a:xfrm>
              <a:custGeom>
                <a:avLst/>
                <a:gdLst>
                  <a:gd name="T0" fmla="*/ 323 w 647"/>
                  <a:gd name="T1" fmla="*/ 0 h 702"/>
                  <a:gd name="T2" fmla="*/ 367 w 647"/>
                  <a:gd name="T3" fmla="*/ 4 h 702"/>
                  <a:gd name="T4" fmla="*/ 409 w 647"/>
                  <a:gd name="T5" fmla="*/ 12 h 702"/>
                  <a:gd name="T6" fmla="*/ 449 w 647"/>
                  <a:gd name="T7" fmla="*/ 26 h 702"/>
                  <a:gd name="T8" fmla="*/ 487 w 647"/>
                  <a:gd name="T9" fmla="*/ 44 h 702"/>
                  <a:gd name="T10" fmla="*/ 521 w 647"/>
                  <a:gd name="T11" fmla="*/ 68 h 702"/>
                  <a:gd name="T12" fmla="*/ 551 w 647"/>
                  <a:gd name="T13" fmla="*/ 94 h 702"/>
                  <a:gd name="T14" fmla="*/ 579 w 647"/>
                  <a:gd name="T15" fmla="*/ 125 h 702"/>
                  <a:gd name="T16" fmla="*/ 602 w 647"/>
                  <a:gd name="T17" fmla="*/ 159 h 702"/>
                  <a:gd name="T18" fmla="*/ 621 w 647"/>
                  <a:gd name="T19" fmla="*/ 196 h 702"/>
                  <a:gd name="T20" fmla="*/ 635 w 647"/>
                  <a:gd name="T21" fmla="*/ 235 h 702"/>
                  <a:gd name="T22" fmla="*/ 644 w 647"/>
                  <a:gd name="T23" fmla="*/ 277 h 702"/>
                  <a:gd name="T24" fmla="*/ 647 w 647"/>
                  <a:gd name="T25" fmla="*/ 320 h 702"/>
                  <a:gd name="T26" fmla="*/ 644 w 647"/>
                  <a:gd name="T27" fmla="*/ 362 h 702"/>
                  <a:gd name="T28" fmla="*/ 636 w 647"/>
                  <a:gd name="T29" fmla="*/ 404 h 702"/>
                  <a:gd name="T30" fmla="*/ 624 w 647"/>
                  <a:gd name="T31" fmla="*/ 444 h 702"/>
                  <a:gd name="T32" fmla="*/ 608 w 647"/>
                  <a:gd name="T33" fmla="*/ 485 h 702"/>
                  <a:gd name="T34" fmla="*/ 589 w 647"/>
                  <a:gd name="T35" fmla="*/ 524 h 702"/>
                  <a:gd name="T36" fmla="*/ 565 w 647"/>
                  <a:gd name="T37" fmla="*/ 560 h 702"/>
                  <a:gd name="T38" fmla="*/ 538 w 647"/>
                  <a:gd name="T39" fmla="*/ 594 h 702"/>
                  <a:gd name="T40" fmla="*/ 508 w 647"/>
                  <a:gd name="T41" fmla="*/ 624 h 702"/>
                  <a:gd name="T42" fmla="*/ 475 w 647"/>
                  <a:gd name="T43" fmla="*/ 651 h 702"/>
                  <a:gd name="T44" fmla="*/ 440 w 647"/>
                  <a:gd name="T45" fmla="*/ 672 h 702"/>
                  <a:gd name="T46" fmla="*/ 403 w 647"/>
                  <a:gd name="T47" fmla="*/ 688 h 702"/>
                  <a:gd name="T48" fmla="*/ 364 w 647"/>
                  <a:gd name="T49" fmla="*/ 699 h 702"/>
                  <a:gd name="T50" fmla="*/ 323 w 647"/>
                  <a:gd name="T51" fmla="*/ 702 h 702"/>
                  <a:gd name="T52" fmla="*/ 283 w 647"/>
                  <a:gd name="T53" fmla="*/ 699 h 702"/>
                  <a:gd name="T54" fmla="*/ 243 w 647"/>
                  <a:gd name="T55" fmla="*/ 688 h 702"/>
                  <a:gd name="T56" fmla="*/ 207 w 647"/>
                  <a:gd name="T57" fmla="*/ 672 h 702"/>
                  <a:gd name="T58" fmla="*/ 171 w 647"/>
                  <a:gd name="T59" fmla="*/ 651 h 702"/>
                  <a:gd name="T60" fmla="*/ 139 w 647"/>
                  <a:gd name="T61" fmla="*/ 624 h 702"/>
                  <a:gd name="T62" fmla="*/ 109 w 647"/>
                  <a:gd name="T63" fmla="*/ 594 h 702"/>
                  <a:gd name="T64" fmla="*/ 82 w 647"/>
                  <a:gd name="T65" fmla="*/ 560 h 702"/>
                  <a:gd name="T66" fmla="*/ 58 w 647"/>
                  <a:gd name="T67" fmla="*/ 524 h 702"/>
                  <a:gd name="T68" fmla="*/ 38 w 647"/>
                  <a:gd name="T69" fmla="*/ 485 h 702"/>
                  <a:gd name="T70" fmla="*/ 22 w 647"/>
                  <a:gd name="T71" fmla="*/ 444 h 702"/>
                  <a:gd name="T72" fmla="*/ 10 w 647"/>
                  <a:gd name="T73" fmla="*/ 404 h 702"/>
                  <a:gd name="T74" fmla="*/ 2 w 647"/>
                  <a:gd name="T75" fmla="*/ 362 h 702"/>
                  <a:gd name="T76" fmla="*/ 0 w 647"/>
                  <a:gd name="T77" fmla="*/ 320 h 702"/>
                  <a:gd name="T78" fmla="*/ 2 w 647"/>
                  <a:gd name="T79" fmla="*/ 277 h 702"/>
                  <a:gd name="T80" fmla="*/ 11 w 647"/>
                  <a:gd name="T81" fmla="*/ 235 h 702"/>
                  <a:gd name="T82" fmla="*/ 25 w 647"/>
                  <a:gd name="T83" fmla="*/ 196 h 702"/>
                  <a:gd name="T84" fmla="*/ 44 w 647"/>
                  <a:gd name="T85" fmla="*/ 159 h 702"/>
                  <a:gd name="T86" fmla="*/ 67 w 647"/>
                  <a:gd name="T87" fmla="*/ 125 h 702"/>
                  <a:gd name="T88" fmla="*/ 95 w 647"/>
                  <a:gd name="T89" fmla="*/ 94 h 702"/>
                  <a:gd name="T90" fmla="*/ 126 w 647"/>
                  <a:gd name="T91" fmla="*/ 68 h 702"/>
                  <a:gd name="T92" fmla="*/ 161 w 647"/>
                  <a:gd name="T93" fmla="*/ 44 h 702"/>
                  <a:gd name="T94" fmla="*/ 197 w 647"/>
                  <a:gd name="T95" fmla="*/ 26 h 702"/>
                  <a:gd name="T96" fmla="*/ 237 w 647"/>
                  <a:gd name="T97" fmla="*/ 12 h 702"/>
                  <a:gd name="T98" fmla="*/ 280 w 647"/>
                  <a:gd name="T99" fmla="*/ 4 h 702"/>
                  <a:gd name="T100" fmla="*/ 323 w 647"/>
                  <a:gd name="T101"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7" h="702">
                    <a:moveTo>
                      <a:pt x="323" y="0"/>
                    </a:moveTo>
                    <a:lnTo>
                      <a:pt x="367" y="4"/>
                    </a:lnTo>
                    <a:lnTo>
                      <a:pt x="409" y="12"/>
                    </a:lnTo>
                    <a:lnTo>
                      <a:pt x="449" y="26"/>
                    </a:lnTo>
                    <a:lnTo>
                      <a:pt x="487" y="44"/>
                    </a:lnTo>
                    <a:lnTo>
                      <a:pt x="521" y="68"/>
                    </a:lnTo>
                    <a:lnTo>
                      <a:pt x="551" y="94"/>
                    </a:lnTo>
                    <a:lnTo>
                      <a:pt x="579" y="125"/>
                    </a:lnTo>
                    <a:lnTo>
                      <a:pt x="602" y="159"/>
                    </a:lnTo>
                    <a:lnTo>
                      <a:pt x="621" y="196"/>
                    </a:lnTo>
                    <a:lnTo>
                      <a:pt x="635" y="235"/>
                    </a:lnTo>
                    <a:lnTo>
                      <a:pt x="644" y="277"/>
                    </a:lnTo>
                    <a:lnTo>
                      <a:pt x="647" y="320"/>
                    </a:lnTo>
                    <a:lnTo>
                      <a:pt x="644" y="362"/>
                    </a:lnTo>
                    <a:lnTo>
                      <a:pt x="636" y="404"/>
                    </a:lnTo>
                    <a:lnTo>
                      <a:pt x="624" y="444"/>
                    </a:lnTo>
                    <a:lnTo>
                      <a:pt x="608" y="485"/>
                    </a:lnTo>
                    <a:lnTo>
                      <a:pt x="589" y="524"/>
                    </a:lnTo>
                    <a:lnTo>
                      <a:pt x="565" y="560"/>
                    </a:lnTo>
                    <a:lnTo>
                      <a:pt x="538" y="594"/>
                    </a:lnTo>
                    <a:lnTo>
                      <a:pt x="508" y="624"/>
                    </a:lnTo>
                    <a:lnTo>
                      <a:pt x="475" y="651"/>
                    </a:lnTo>
                    <a:lnTo>
                      <a:pt x="440" y="672"/>
                    </a:lnTo>
                    <a:lnTo>
                      <a:pt x="403" y="688"/>
                    </a:lnTo>
                    <a:lnTo>
                      <a:pt x="364" y="699"/>
                    </a:lnTo>
                    <a:lnTo>
                      <a:pt x="323" y="702"/>
                    </a:lnTo>
                    <a:lnTo>
                      <a:pt x="283" y="699"/>
                    </a:lnTo>
                    <a:lnTo>
                      <a:pt x="243" y="688"/>
                    </a:lnTo>
                    <a:lnTo>
                      <a:pt x="207" y="672"/>
                    </a:lnTo>
                    <a:lnTo>
                      <a:pt x="171" y="651"/>
                    </a:lnTo>
                    <a:lnTo>
                      <a:pt x="139" y="624"/>
                    </a:lnTo>
                    <a:lnTo>
                      <a:pt x="109" y="594"/>
                    </a:lnTo>
                    <a:lnTo>
                      <a:pt x="82" y="560"/>
                    </a:lnTo>
                    <a:lnTo>
                      <a:pt x="58" y="524"/>
                    </a:lnTo>
                    <a:lnTo>
                      <a:pt x="38" y="485"/>
                    </a:lnTo>
                    <a:lnTo>
                      <a:pt x="22" y="444"/>
                    </a:lnTo>
                    <a:lnTo>
                      <a:pt x="10" y="404"/>
                    </a:lnTo>
                    <a:lnTo>
                      <a:pt x="2" y="362"/>
                    </a:lnTo>
                    <a:lnTo>
                      <a:pt x="0" y="320"/>
                    </a:lnTo>
                    <a:lnTo>
                      <a:pt x="2" y="277"/>
                    </a:lnTo>
                    <a:lnTo>
                      <a:pt x="11" y="235"/>
                    </a:lnTo>
                    <a:lnTo>
                      <a:pt x="25" y="196"/>
                    </a:lnTo>
                    <a:lnTo>
                      <a:pt x="44" y="159"/>
                    </a:lnTo>
                    <a:lnTo>
                      <a:pt x="67" y="125"/>
                    </a:lnTo>
                    <a:lnTo>
                      <a:pt x="95" y="94"/>
                    </a:lnTo>
                    <a:lnTo>
                      <a:pt x="126" y="68"/>
                    </a:lnTo>
                    <a:lnTo>
                      <a:pt x="161" y="44"/>
                    </a:lnTo>
                    <a:lnTo>
                      <a:pt x="197" y="26"/>
                    </a:lnTo>
                    <a:lnTo>
                      <a:pt x="237" y="12"/>
                    </a:lnTo>
                    <a:lnTo>
                      <a:pt x="280" y="4"/>
                    </a:lnTo>
                    <a:lnTo>
                      <a:pt x="3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90" name="Freeform 27"/>
              <p:cNvSpPr>
                <a:spLocks noEditPoints="1"/>
              </p:cNvSpPr>
              <p:nvPr/>
            </p:nvSpPr>
            <p:spPr bwMode="auto">
              <a:xfrm>
                <a:off x="-310" y="389"/>
                <a:ext cx="289" cy="302"/>
              </a:xfrm>
              <a:custGeom>
                <a:avLst/>
                <a:gdLst>
                  <a:gd name="T0" fmla="*/ 2054 w 2604"/>
                  <a:gd name="T1" fmla="*/ 233 h 2719"/>
                  <a:gd name="T2" fmla="*/ 2013 w 2604"/>
                  <a:gd name="T3" fmla="*/ 353 h 2719"/>
                  <a:gd name="T4" fmla="*/ 2090 w 2604"/>
                  <a:gd name="T5" fmla="*/ 440 h 2719"/>
                  <a:gd name="T6" fmla="*/ 2213 w 2604"/>
                  <a:gd name="T7" fmla="*/ 498 h 2719"/>
                  <a:gd name="T8" fmla="*/ 2205 w 2604"/>
                  <a:gd name="T9" fmla="*/ 561 h 2719"/>
                  <a:gd name="T10" fmla="*/ 2085 w 2604"/>
                  <a:gd name="T11" fmla="*/ 563 h 2719"/>
                  <a:gd name="T12" fmla="*/ 2049 w 2604"/>
                  <a:gd name="T13" fmla="*/ 645 h 2719"/>
                  <a:gd name="T14" fmla="*/ 2207 w 2604"/>
                  <a:gd name="T15" fmla="*/ 729 h 2719"/>
                  <a:gd name="T16" fmla="*/ 2306 w 2604"/>
                  <a:gd name="T17" fmla="*/ 605 h 2719"/>
                  <a:gd name="T18" fmla="*/ 2338 w 2604"/>
                  <a:gd name="T19" fmla="*/ 489 h 2719"/>
                  <a:gd name="T20" fmla="*/ 2251 w 2604"/>
                  <a:gd name="T21" fmla="*/ 392 h 2719"/>
                  <a:gd name="T22" fmla="*/ 2134 w 2604"/>
                  <a:gd name="T23" fmla="*/ 337 h 2719"/>
                  <a:gd name="T24" fmla="*/ 2136 w 2604"/>
                  <a:gd name="T25" fmla="*/ 290 h 2719"/>
                  <a:gd name="T26" fmla="*/ 2215 w 2604"/>
                  <a:gd name="T27" fmla="*/ 274 h 2719"/>
                  <a:gd name="T28" fmla="*/ 2297 w 2604"/>
                  <a:gd name="T29" fmla="*/ 299 h 2719"/>
                  <a:gd name="T30" fmla="*/ 2239 w 2604"/>
                  <a:gd name="T31" fmla="*/ 192 h 2719"/>
                  <a:gd name="T32" fmla="*/ 2227 w 2604"/>
                  <a:gd name="T33" fmla="*/ 3 h 2719"/>
                  <a:gd name="T34" fmla="*/ 2459 w 2604"/>
                  <a:gd name="T35" fmla="*/ 108 h 2719"/>
                  <a:gd name="T36" fmla="*/ 2591 w 2604"/>
                  <a:gd name="T37" fmla="*/ 322 h 2719"/>
                  <a:gd name="T38" fmla="*/ 2575 w 2604"/>
                  <a:gd name="T39" fmla="*/ 582 h 2719"/>
                  <a:gd name="T40" fmla="*/ 2420 w 2604"/>
                  <a:gd name="T41" fmla="*/ 778 h 2719"/>
                  <a:gd name="T42" fmla="*/ 2173 w 2604"/>
                  <a:gd name="T43" fmla="*/ 854 h 2719"/>
                  <a:gd name="T44" fmla="*/ 1943 w 2604"/>
                  <a:gd name="T45" fmla="*/ 787 h 2719"/>
                  <a:gd name="T46" fmla="*/ 1703 w 2604"/>
                  <a:gd name="T47" fmla="*/ 935 h 2719"/>
                  <a:gd name="T48" fmla="*/ 1603 w 2604"/>
                  <a:gd name="T49" fmla="*/ 887 h 2719"/>
                  <a:gd name="T50" fmla="*/ 1303 w 2604"/>
                  <a:gd name="T51" fmla="*/ 438 h 2719"/>
                  <a:gd name="T52" fmla="*/ 1385 w 2604"/>
                  <a:gd name="T53" fmla="*/ 2642 h 2719"/>
                  <a:gd name="T54" fmla="*/ 1264 w 2604"/>
                  <a:gd name="T55" fmla="*/ 2719 h 2719"/>
                  <a:gd name="T56" fmla="*/ 1170 w 2604"/>
                  <a:gd name="T57" fmla="*/ 2697 h 2719"/>
                  <a:gd name="T58" fmla="*/ 1099 w 2604"/>
                  <a:gd name="T59" fmla="*/ 2579 h 2719"/>
                  <a:gd name="T60" fmla="*/ 924 w 2604"/>
                  <a:gd name="T61" fmla="*/ 1459 h 2719"/>
                  <a:gd name="T62" fmla="*/ 776 w 2604"/>
                  <a:gd name="T63" fmla="*/ 2635 h 2719"/>
                  <a:gd name="T64" fmla="*/ 667 w 2604"/>
                  <a:gd name="T65" fmla="*/ 2717 h 2719"/>
                  <a:gd name="T66" fmla="*/ 567 w 2604"/>
                  <a:gd name="T67" fmla="*/ 2702 h 2719"/>
                  <a:gd name="T68" fmla="*/ 487 w 2604"/>
                  <a:gd name="T69" fmla="*/ 2586 h 2719"/>
                  <a:gd name="T70" fmla="*/ 540 w 2604"/>
                  <a:gd name="T71" fmla="*/ 452 h 2719"/>
                  <a:gd name="T72" fmla="*/ 219 w 2604"/>
                  <a:gd name="T73" fmla="*/ 1252 h 2719"/>
                  <a:gd name="T74" fmla="*/ 104 w 2604"/>
                  <a:gd name="T75" fmla="*/ 1288 h 2719"/>
                  <a:gd name="T76" fmla="*/ 11 w 2604"/>
                  <a:gd name="T77" fmla="*/ 1215 h 2719"/>
                  <a:gd name="T78" fmla="*/ 19 w 2604"/>
                  <a:gd name="T79" fmla="*/ 1095 h 2719"/>
                  <a:gd name="T80" fmla="*/ 315 w 2604"/>
                  <a:gd name="T81" fmla="*/ 311 h 2719"/>
                  <a:gd name="T82" fmla="*/ 360 w 2604"/>
                  <a:gd name="T83" fmla="*/ 253 h 2719"/>
                  <a:gd name="T84" fmla="*/ 391 w 2604"/>
                  <a:gd name="T85" fmla="*/ 233 h 2719"/>
                  <a:gd name="T86" fmla="*/ 465 w 2604"/>
                  <a:gd name="T87" fmla="*/ 210 h 2719"/>
                  <a:gd name="T88" fmla="*/ 635 w 2604"/>
                  <a:gd name="T89" fmla="*/ 165 h 2719"/>
                  <a:gd name="T90" fmla="*/ 850 w 2604"/>
                  <a:gd name="T91" fmla="*/ 130 h 2719"/>
                  <a:gd name="T92" fmla="*/ 945 w 2604"/>
                  <a:gd name="T93" fmla="*/ 1032 h 2719"/>
                  <a:gd name="T94" fmla="*/ 1040 w 2604"/>
                  <a:gd name="T95" fmla="*/ 130 h 2719"/>
                  <a:gd name="T96" fmla="*/ 1256 w 2604"/>
                  <a:gd name="T97" fmla="*/ 165 h 2719"/>
                  <a:gd name="T98" fmla="*/ 1425 w 2604"/>
                  <a:gd name="T99" fmla="*/ 210 h 2719"/>
                  <a:gd name="T100" fmla="*/ 1500 w 2604"/>
                  <a:gd name="T101" fmla="*/ 233 h 2719"/>
                  <a:gd name="T102" fmla="*/ 1528 w 2604"/>
                  <a:gd name="T103" fmla="*/ 251 h 2719"/>
                  <a:gd name="T104" fmla="*/ 1563 w 2604"/>
                  <a:gd name="T105" fmla="*/ 287 h 2719"/>
                  <a:gd name="T106" fmla="*/ 1762 w 2604"/>
                  <a:gd name="T107" fmla="*/ 554 h 2719"/>
                  <a:gd name="T108" fmla="*/ 1756 w 2604"/>
                  <a:gd name="T109" fmla="*/ 322 h 2719"/>
                  <a:gd name="T110" fmla="*/ 1887 w 2604"/>
                  <a:gd name="T111" fmla="*/ 108 h 2719"/>
                  <a:gd name="T112" fmla="*/ 2119 w 2604"/>
                  <a:gd name="T113" fmla="*/ 3 h 2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04" h="2719">
                    <a:moveTo>
                      <a:pt x="2138" y="125"/>
                    </a:moveTo>
                    <a:lnTo>
                      <a:pt x="2138" y="195"/>
                    </a:lnTo>
                    <a:lnTo>
                      <a:pt x="2105" y="204"/>
                    </a:lnTo>
                    <a:lnTo>
                      <a:pt x="2077" y="216"/>
                    </a:lnTo>
                    <a:lnTo>
                      <a:pt x="2054" y="233"/>
                    </a:lnTo>
                    <a:lnTo>
                      <a:pt x="2035" y="253"/>
                    </a:lnTo>
                    <a:lnTo>
                      <a:pt x="2021" y="275"/>
                    </a:lnTo>
                    <a:lnTo>
                      <a:pt x="2014" y="301"/>
                    </a:lnTo>
                    <a:lnTo>
                      <a:pt x="2011" y="327"/>
                    </a:lnTo>
                    <a:lnTo>
                      <a:pt x="2013" y="353"/>
                    </a:lnTo>
                    <a:lnTo>
                      <a:pt x="2020" y="375"/>
                    </a:lnTo>
                    <a:lnTo>
                      <a:pt x="2032" y="394"/>
                    </a:lnTo>
                    <a:lnTo>
                      <a:pt x="2048" y="412"/>
                    </a:lnTo>
                    <a:lnTo>
                      <a:pt x="2068" y="428"/>
                    </a:lnTo>
                    <a:lnTo>
                      <a:pt x="2090" y="440"/>
                    </a:lnTo>
                    <a:lnTo>
                      <a:pt x="2117" y="452"/>
                    </a:lnTo>
                    <a:lnTo>
                      <a:pt x="2145" y="463"/>
                    </a:lnTo>
                    <a:lnTo>
                      <a:pt x="2175" y="473"/>
                    </a:lnTo>
                    <a:lnTo>
                      <a:pt x="2197" y="485"/>
                    </a:lnTo>
                    <a:lnTo>
                      <a:pt x="2213" y="498"/>
                    </a:lnTo>
                    <a:lnTo>
                      <a:pt x="2222" y="512"/>
                    </a:lnTo>
                    <a:lnTo>
                      <a:pt x="2225" y="528"/>
                    </a:lnTo>
                    <a:lnTo>
                      <a:pt x="2223" y="542"/>
                    </a:lnTo>
                    <a:lnTo>
                      <a:pt x="2216" y="552"/>
                    </a:lnTo>
                    <a:lnTo>
                      <a:pt x="2205" y="561"/>
                    </a:lnTo>
                    <a:lnTo>
                      <a:pt x="2190" y="568"/>
                    </a:lnTo>
                    <a:lnTo>
                      <a:pt x="2173" y="572"/>
                    </a:lnTo>
                    <a:lnTo>
                      <a:pt x="2153" y="573"/>
                    </a:lnTo>
                    <a:lnTo>
                      <a:pt x="2117" y="570"/>
                    </a:lnTo>
                    <a:lnTo>
                      <a:pt x="2085" y="563"/>
                    </a:lnTo>
                    <a:lnTo>
                      <a:pt x="2055" y="553"/>
                    </a:lnTo>
                    <a:lnTo>
                      <a:pt x="2029" y="541"/>
                    </a:lnTo>
                    <a:lnTo>
                      <a:pt x="2006" y="627"/>
                    </a:lnTo>
                    <a:lnTo>
                      <a:pt x="2026" y="637"/>
                    </a:lnTo>
                    <a:lnTo>
                      <a:pt x="2049" y="645"/>
                    </a:lnTo>
                    <a:lnTo>
                      <a:pt x="2075" y="651"/>
                    </a:lnTo>
                    <a:lnTo>
                      <a:pt x="2103" y="657"/>
                    </a:lnTo>
                    <a:lnTo>
                      <a:pt x="2133" y="659"/>
                    </a:lnTo>
                    <a:lnTo>
                      <a:pt x="2133" y="729"/>
                    </a:lnTo>
                    <a:lnTo>
                      <a:pt x="2207" y="729"/>
                    </a:lnTo>
                    <a:lnTo>
                      <a:pt x="2207" y="655"/>
                    </a:lnTo>
                    <a:lnTo>
                      <a:pt x="2238" y="647"/>
                    </a:lnTo>
                    <a:lnTo>
                      <a:pt x="2264" y="635"/>
                    </a:lnTo>
                    <a:lnTo>
                      <a:pt x="2287" y="622"/>
                    </a:lnTo>
                    <a:lnTo>
                      <a:pt x="2306" y="605"/>
                    </a:lnTo>
                    <a:lnTo>
                      <a:pt x="2321" y="585"/>
                    </a:lnTo>
                    <a:lnTo>
                      <a:pt x="2331" y="564"/>
                    </a:lnTo>
                    <a:lnTo>
                      <a:pt x="2338" y="541"/>
                    </a:lnTo>
                    <a:lnTo>
                      <a:pt x="2340" y="517"/>
                    </a:lnTo>
                    <a:lnTo>
                      <a:pt x="2338" y="489"/>
                    </a:lnTo>
                    <a:lnTo>
                      <a:pt x="2330" y="466"/>
                    </a:lnTo>
                    <a:lnTo>
                      <a:pt x="2318" y="445"/>
                    </a:lnTo>
                    <a:lnTo>
                      <a:pt x="2301" y="425"/>
                    </a:lnTo>
                    <a:lnTo>
                      <a:pt x="2279" y="408"/>
                    </a:lnTo>
                    <a:lnTo>
                      <a:pt x="2251" y="392"/>
                    </a:lnTo>
                    <a:lnTo>
                      <a:pt x="2215" y="379"/>
                    </a:lnTo>
                    <a:lnTo>
                      <a:pt x="2187" y="367"/>
                    </a:lnTo>
                    <a:lnTo>
                      <a:pt x="2163" y="357"/>
                    </a:lnTo>
                    <a:lnTo>
                      <a:pt x="2146" y="347"/>
                    </a:lnTo>
                    <a:lnTo>
                      <a:pt x="2134" y="337"/>
                    </a:lnTo>
                    <a:lnTo>
                      <a:pt x="2128" y="326"/>
                    </a:lnTo>
                    <a:lnTo>
                      <a:pt x="2126" y="315"/>
                    </a:lnTo>
                    <a:lnTo>
                      <a:pt x="2126" y="306"/>
                    </a:lnTo>
                    <a:lnTo>
                      <a:pt x="2130" y="297"/>
                    </a:lnTo>
                    <a:lnTo>
                      <a:pt x="2136" y="290"/>
                    </a:lnTo>
                    <a:lnTo>
                      <a:pt x="2144" y="283"/>
                    </a:lnTo>
                    <a:lnTo>
                      <a:pt x="2156" y="278"/>
                    </a:lnTo>
                    <a:lnTo>
                      <a:pt x="2171" y="274"/>
                    </a:lnTo>
                    <a:lnTo>
                      <a:pt x="2189" y="273"/>
                    </a:lnTo>
                    <a:lnTo>
                      <a:pt x="2215" y="274"/>
                    </a:lnTo>
                    <a:lnTo>
                      <a:pt x="2238" y="278"/>
                    </a:lnTo>
                    <a:lnTo>
                      <a:pt x="2256" y="283"/>
                    </a:lnTo>
                    <a:lnTo>
                      <a:pt x="2273" y="288"/>
                    </a:lnTo>
                    <a:lnTo>
                      <a:pt x="2286" y="293"/>
                    </a:lnTo>
                    <a:lnTo>
                      <a:pt x="2297" y="299"/>
                    </a:lnTo>
                    <a:lnTo>
                      <a:pt x="2320" y="214"/>
                    </a:lnTo>
                    <a:lnTo>
                      <a:pt x="2303" y="208"/>
                    </a:lnTo>
                    <a:lnTo>
                      <a:pt x="2285" y="201"/>
                    </a:lnTo>
                    <a:lnTo>
                      <a:pt x="2264" y="196"/>
                    </a:lnTo>
                    <a:lnTo>
                      <a:pt x="2239" y="192"/>
                    </a:lnTo>
                    <a:lnTo>
                      <a:pt x="2211" y="191"/>
                    </a:lnTo>
                    <a:lnTo>
                      <a:pt x="2211" y="125"/>
                    </a:lnTo>
                    <a:lnTo>
                      <a:pt x="2138" y="125"/>
                    </a:lnTo>
                    <a:close/>
                    <a:moveTo>
                      <a:pt x="2173" y="0"/>
                    </a:moveTo>
                    <a:lnTo>
                      <a:pt x="2227" y="3"/>
                    </a:lnTo>
                    <a:lnTo>
                      <a:pt x="2280" y="14"/>
                    </a:lnTo>
                    <a:lnTo>
                      <a:pt x="2329" y="29"/>
                    </a:lnTo>
                    <a:lnTo>
                      <a:pt x="2376" y="50"/>
                    </a:lnTo>
                    <a:lnTo>
                      <a:pt x="2420" y="77"/>
                    </a:lnTo>
                    <a:lnTo>
                      <a:pt x="2459" y="108"/>
                    </a:lnTo>
                    <a:lnTo>
                      <a:pt x="2495" y="144"/>
                    </a:lnTo>
                    <a:lnTo>
                      <a:pt x="2527" y="183"/>
                    </a:lnTo>
                    <a:lnTo>
                      <a:pt x="2553" y="227"/>
                    </a:lnTo>
                    <a:lnTo>
                      <a:pt x="2575" y="273"/>
                    </a:lnTo>
                    <a:lnTo>
                      <a:pt x="2591" y="322"/>
                    </a:lnTo>
                    <a:lnTo>
                      <a:pt x="2600" y="374"/>
                    </a:lnTo>
                    <a:lnTo>
                      <a:pt x="2604" y="428"/>
                    </a:lnTo>
                    <a:lnTo>
                      <a:pt x="2600" y="481"/>
                    </a:lnTo>
                    <a:lnTo>
                      <a:pt x="2591" y="532"/>
                    </a:lnTo>
                    <a:lnTo>
                      <a:pt x="2575" y="582"/>
                    </a:lnTo>
                    <a:lnTo>
                      <a:pt x="2553" y="628"/>
                    </a:lnTo>
                    <a:lnTo>
                      <a:pt x="2527" y="672"/>
                    </a:lnTo>
                    <a:lnTo>
                      <a:pt x="2495" y="711"/>
                    </a:lnTo>
                    <a:lnTo>
                      <a:pt x="2459" y="746"/>
                    </a:lnTo>
                    <a:lnTo>
                      <a:pt x="2420" y="778"/>
                    </a:lnTo>
                    <a:lnTo>
                      <a:pt x="2376" y="804"/>
                    </a:lnTo>
                    <a:lnTo>
                      <a:pt x="2329" y="825"/>
                    </a:lnTo>
                    <a:lnTo>
                      <a:pt x="2279" y="841"/>
                    </a:lnTo>
                    <a:lnTo>
                      <a:pt x="2227" y="851"/>
                    </a:lnTo>
                    <a:lnTo>
                      <a:pt x="2173" y="854"/>
                    </a:lnTo>
                    <a:lnTo>
                      <a:pt x="2123" y="852"/>
                    </a:lnTo>
                    <a:lnTo>
                      <a:pt x="2074" y="843"/>
                    </a:lnTo>
                    <a:lnTo>
                      <a:pt x="2028" y="830"/>
                    </a:lnTo>
                    <a:lnTo>
                      <a:pt x="1984" y="810"/>
                    </a:lnTo>
                    <a:lnTo>
                      <a:pt x="1943" y="787"/>
                    </a:lnTo>
                    <a:lnTo>
                      <a:pt x="1781" y="908"/>
                    </a:lnTo>
                    <a:lnTo>
                      <a:pt x="1763" y="920"/>
                    </a:lnTo>
                    <a:lnTo>
                      <a:pt x="1744" y="929"/>
                    </a:lnTo>
                    <a:lnTo>
                      <a:pt x="1723" y="933"/>
                    </a:lnTo>
                    <a:lnTo>
                      <a:pt x="1703" y="935"/>
                    </a:lnTo>
                    <a:lnTo>
                      <a:pt x="1676" y="932"/>
                    </a:lnTo>
                    <a:lnTo>
                      <a:pt x="1655" y="926"/>
                    </a:lnTo>
                    <a:lnTo>
                      <a:pt x="1635" y="916"/>
                    </a:lnTo>
                    <a:lnTo>
                      <a:pt x="1618" y="903"/>
                    </a:lnTo>
                    <a:lnTo>
                      <a:pt x="1603" y="887"/>
                    </a:lnTo>
                    <a:lnTo>
                      <a:pt x="1591" y="868"/>
                    </a:lnTo>
                    <a:lnTo>
                      <a:pt x="1368" y="457"/>
                    </a:lnTo>
                    <a:lnTo>
                      <a:pt x="1349" y="451"/>
                    </a:lnTo>
                    <a:lnTo>
                      <a:pt x="1327" y="445"/>
                    </a:lnTo>
                    <a:lnTo>
                      <a:pt x="1303" y="438"/>
                    </a:lnTo>
                    <a:lnTo>
                      <a:pt x="1303" y="1302"/>
                    </a:lnTo>
                    <a:lnTo>
                      <a:pt x="1405" y="2556"/>
                    </a:lnTo>
                    <a:lnTo>
                      <a:pt x="1404" y="2586"/>
                    </a:lnTo>
                    <a:lnTo>
                      <a:pt x="1397" y="2616"/>
                    </a:lnTo>
                    <a:lnTo>
                      <a:pt x="1385" y="2642"/>
                    </a:lnTo>
                    <a:lnTo>
                      <a:pt x="1369" y="2666"/>
                    </a:lnTo>
                    <a:lnTo>
                      <a:pt x="1348" y="2686"/>
                    </a:lnTo>
                    <a:lnTo>
                      <a:pt x="1323" y="2702"/>
                    </a:lnTo>
                    <a:lnTo>
                      <a:pt x="1295" y="2714"/>
                    </a:lnTo>
                    <a:lnTo>
                      <a:pt x="1264" y="2719"/>
                    </a:lnTo>
                    <a:lnTo>
                      <a:pt x="1258" y="2719"/>
                    </a:lnTo>
                    <a:lnTo>
                      <a:pt x="1252" y="2719"/>
                    </a:lnTo>
                    <a:lnTo>
                      <a:pt x="1223" y="2717"/>
                    </a:lnTo>
                    <a:lnTo>
                      <a:pt x="1195" y="2709"/>
                    </a:lnTo>
                    <a:lnTo>
                      <a:pt x="1170" y="2697"/>
                    </a:lnTo>
                    <a:lnTo>
                      <a:pt x="1148" y="2680"/>
                    </a:lnTo>
                    <a:lnTo>
                      <a:pt x="1129" y="2658"/>
                    </a:lnTo>
                    <a:lnTo>
                      <a:pt x="1114" y="2635"/>
                    </a:lnTo>
                    <a:lnTo>
                      <a:pt x="1104" y="2608"/>
                    </a:lnTo>
                    <a:lnTo>
                      <a:pt x="1099" y="2579"/>
                    </a:lnTo>
                    <a:lnTo>
                      <a:pt x="1006" y="1447"/>
                    </a:lnTo>
                    <a:lnTo>
                      <a:pt x="987" y="1454"/>
                    </a:lnTo>
                    <a:lnTo>
                      <a:pt x="967" y="1459"/>
                    </a:lnTo>
                    <a:lnTo>
                      <a:pt x="945" y="1460"/>
                    </a:lnTo>
                    <a:lnTo>
                      <a:pt x="924" y="1459"/>
                    </a:lnTo>
                    <a:lnTo>
                      <a:pt x="903" y="1454"/>
                    </a:lnTo>
                    <a:lnTo>
                      <a:pt x="884" y="1447"/>
                    </a:lnTo>
                    <a:lnTo>
                      <a:pt x="791" y="2579"/>
                    </a:lnTo>
                    <a:lnTo>
                      <a:pt x="786" y="2608"/>
                    </a:lnTo>
                    <a:lnTo>
                      <a:pt x="776" y="2635"/>
                    </a:lnTo>
                    <a:lnTo>
                      <a:pt x="761" y="2658"/>
                    </a:lnTo>
                    <a:lnTo>
                      <a:pt x="743" y="2680"/>
                    </a:lnTo>
                    <a:lnTo>
                      <a:pt x="720" y="2697"/>
                    </a:lnTo>
                    <a:lnTo>
                      <a:pt x="695" y="2709"/>
                    </a:lnTo>
                    <a:lnTo>
                      <a:pt x="667" y="2717"/>
                    </a:lnTo>
                    <a:lnTo>
                      <a:pt x="638" y="2719"/>
                    </a:lnTo>
                    <a:lnTo>
                      <a:pt x="633" y="2719"/>
                    </a:lnTo>
                    <a:lnTo>
                      <a:pt x="626" y="2719"/>
                    </a:lnTo>
                    <a:lnTo>
                      <a:pt x="595" y="2714"/>
                    </a:lnTo>
                    <a:lnTo>
                      <a:pt x="567" y="2702"/>
                    </a:lnTo>
                    <a:lnTo>
                      <a:pt x="542" y="2686"/>
                    </a:lnTo>
                    <a:lnTo>
                      <a:pt x="522" y="2666"/>
                    </a:lnTo>
                    <a:lnTo>
                      <a:pt x="505" y="2642"/>
                    </a:lnTo>
                    <a:lnTo>
                      <a:pt x="493" y="2616"/>
                    </a:lnTo>
                    <a:lnTo>
                      <a:pt x="487" y="2586"/>
                    </a:lnTo>
                    <a:lnTo>
                      <a:pt x="485" y="2556"/>
                    </a:lnTo>
                    <a:lnTo>
                      <a:pt x="588" y="1302"/>
                    </a:lnTo>
                    <a:lnTo>
                      <a:pt x="588" y="438"/>
                    </a:lnTo>
                    <a:lnTo>
                      <a:pt x="562" y="446"/>
                    </a:lnTo>
                    <a:lnTo>
                      <a:pt x="540" y="452"/>
                    </a:lnTo>
                    <a:lnTo>
                      <a:pt x="412" y="942"/>
                    </a:lnTo>
                    <a:lnTo>
                      <a:pt x="406" y="960"/>
                    </a:lnTo>
                    <a:lnTo>
                      <a:pt x="397" y="977"/>
                    </a:lnTo>
                    <a:lnTo>
                      <a:pt x="236" y="1231"/>
                    </a:lnTo>
                    <a:lnTo>
                      <a:pt x="219" y="1252"/>
                    </a:lnTo>
                    <a:lnTo>
                      <a:pt x="199" y="1268"/>
                    </a:lnTo>
                    <a:lnTo>
                      <a:pt x="177" y="1281"/>
                    </a:lnTo>
                    <a:lnTo>
                      <a:pt x="153" y="1287"/>
                    </a:lnTo>
                    <a:lnTo>
                      <a:pt x="127" y="1290"/>
                    </a:lnTo>
                    <a:lnTo>
                      <a:pt x="104" y="1288"/>
                    </a:lnTo>
                    <a:lnTo>
                      <a:pt x="81" y="1282"/>
                    </a:lnTo>
                    <a:lnTo>
                      <a:pt x="59" y="1270"/>
                    </a:lnTo>
                    <a:lnTo>
                      <a:pt x="39" y="1254"/>
                    </a:lnTo>
                    <a:lnTo>
                      <a:pt x="23" y="1236"/>
                    </a:lnTo>
                    <a:lnTo>
                      <a:pt x="11" y="1215"/>
                    </a:lnTo>
                    <a:lnTo>
                      <a:pt x="3" y="1191"/>
                    </a:lnTo>
                    <a:lnTo>
                      <a:pt x="0" y="1167"/>
                    </a:lnTo>
                    <a:lnTo>
                      <a:pt x="1" y="1143"/>
                    </a:lnTo>
                    <a:lnTo>
                      <a:pt x="8" y="1119"/>
                    </a:lnTo>
                    <a:lnTo>
                      <a:pt x="19" y="1095"/>
                    </a:lnTo>
                    <a:lnTo>
                      <a:pt x="170" y="859"/>
                    </a:lnTo>
                    <a:lnTo>
                      <a:pt x="310" y="321"/>
                    </a:lnTo>
                    <a:lnTo>
                      <a:pt x="312" y="318"/>
                    </a:lnTo>
                    <a:lnTo>
                      <a:pt x="313" y="315"/>
                    </a:lnTo>
                    <a:lnTo>
                      <a:pt x="315" y="311"/>
                    </a:lnTo>
                    <a:lnTo>
                      <a:pt x="327" y="288"/>
                    </a:lnTo>
                    <a:lnTo>
                      <a:pt x="334" y="278"/>
                    </a:lnTo>
                    <a:lnTo>
                      <a:pt x="340" y="270"/>
                    </a:lnTo>
                    <a:lnTo>
                      <a:pt x="350" y="261"/>
                    </a:lnTo>
                    <a:lnTo>
                      <a:pt x="360" y="253"/>
                    </a:lnTo>
                    <a:lnTo>
                      <a:pt x="369" y="246"/>
                    </a:lnTo>
                    <a:lnTo>
                      <a:pt x="381" y="240"/>
                    </a:lnTo>
                    <a:lnTo>
                      <a:pt x="384" y="238"/>
                    </a:lnTo>
                    <a:lnTo>
                      <a:pt x="386" y="236"/>
                    </a:lnTo>
                    <a:lnTo>
                      <a:pt x="391" y="233"/>
                    </a:lnTo>
                    <a:lnTo>
                      <a:pt x="395" y="232"/>
                    </a:lnTo>
                    <a:lnTo>
                      <a:pt x="406" y="228"/>
                    </a:lnTo>
                    <a:lnTo>
                      <a:pt x="421" y="224"/>
                    </a:lnTo>
                    <a:lnTo>
                      <a:pt x="441" y="217"/>
                    </a:lnTo>
                    <a:lnTo>
                      <a:pt x="465" y="210"/>
                    </a:lnTo>
                    <a:lnTo>
                      <a:pt x="493" y="201"/>
                    </a:lnTo>
                    <a:lnTo>
                      <a:pt x="524" y="193"/>
                    </a:lnTo>
                    <a:lnTo>
                      <a:pt x="559" y="183"/>
                    </a:lnTo>
                    <a:lnTo>
                      <a:pt x="595" y="174"/>
                    </a:lnTo>
                    <a:lnTo>
                      <a:pt x="635" y="165"/>
                    </a:lnTo>
                    <a:lnTo>
                      <a:pt x="676" y="156"/>
                    </a:lnTo>
                    <a:lnTo>
                      <a:pt x="718" y="148"/>
                    </a:lnTo>
                    <a:lnTo>
                      <a:pt x="762" y="141"/>
                    </a:lnTo>
                    <a:lnTo>
                      <a:pt x="806" y="134"/>
                    </a:lnTo>
                    <a:lnTo>
                      <a:pt x="850" y="130"/>
                    </a:lnTo>
                    <a:lnTo>
                      <a:pt x="896" y="127"/>
                    </a:lnTo>
                    <a:lnTo>
                      <a:pt x="928" y="191"/>
                    </a:lnTo>
                    <a:lnTo>
                      <a:pt x="929" y="191"/>
                    </a:lnTo>
                    <a:lnTo>
                      <a:pt x="843" y="855"/>
                    </a:lnTo>
                    <a:lnTo>
                      <a:pt x="945" y="1032"/>
                    </a:lnTo>
                    <a:lnTo>
                      <a:pt x="1047" y="855"/>
                    </a:lnTo>
                    <a:lnTo>
                      <a:pt x="961" y="191"/>
                    </a:lnTo>
                    <a:lnTo>
                      <a:pt x="962" y="191"/>
                    </a:lnTo>
                    <a:lnTo>
                      <a:pt x="995" y="127"/>
                    </a:lnTo>
                    <a:lnTo>
                      <a:pt x="1040" y="130"/>
                    </a:lnTo>
                    <a:lnTo>
                      <a:pt x="1084" y="134"/>
                    </a:lnTo>
                    <a:lnTo>
                      <a:pt x="1128" y="141"/>
                    </a:lnTo>
                    <a:lnTo>
                      <a:pt x="1172" y="148"/>
                    </a:lnTo>
                    <a:lnTo>
                      <a:pt x="1214" y="156"/>
                    </a:lnTo>
                    <a:lnTo>
                      <a:pt x="1256" y="165"/>
                    </a:lnTo>
                    <a:lnTo>
                      <a:pt x="1295" y="174"/>
                    </a:lnTo>
                    <a:lnTo>
                      <a:pt x="1331" y="183"/>
                    </a:lnTo>
                    <a:lnTo>
                      <a:pt x="1366" y="193"/>
                    </a:lnTo>
                    <a:lnTo>
                      <a:pt x="1397" y="201"/>
                    </a:lnTo>
                    <a:lnTo>
                      <a:pt x="1425" y="210"/>
                    </a:lnTo>
                    <a:lnTo>
                      <a:pt x="1450" y="217"/>
                    </a:lnTo>
                    <a:lnTo>
                      <a:pt x="1469" y="224"/>
                    </a:lnTo>
                    <a:lnTo>
                      <a:pt x="1484" y="228"/>
                    </a:lnTo>
                    <a:lnTo>
                      <a:pt x="1495" y="232"/>
                    </a:lnTo>
                    <a:lnTo>
                      <a:pt x="1500" y="233"/>
                    </a:lnTo>
                    <a:lnTo>
                      <a:pt x="1505" y="236"/>
                    </a:lnTo>
                    <a:lnTo>
                      <a:pt x="1508" y="239"/>
                    </a:lnTo>
                    <a:lnTo>
                      <a:pt x="1512" y="241"/>
                    </a:lnTo>
                    <a:lnTo>
                      <a:pt x="1517" y="244"/>
                    </a:lnTo>
                    <a:lnTo>
                      <a:pt x="1528" y="251"/>
                    </a:lnTo>
                    <a:lnTo>
                      <a:pt x="1539" y="258"/>
                    </a:lnTo>
                    <a:lnTo>
                      <a:pt x="1549" y="268"/>
                    </a:lnTo>
                    <a:lnTo>
                      <a:pt x="1557" y="279"/>
                    </a:lnTo>
                    <a:lnTo>
                      <a:pt x="1561" y="284"/>
                    </a:lnTo>
                    <a:lnTo>
                      <a:pt x="1563" y="287"/>
                    </a:lnTo>
                    <a:lnTo>
                      <a:pt x="1566" y="290"/>
                    </a:lnTo>
                    <a:lnTo>
                      <a:pt x="1569" y="293"/>
                    </a:lnTo>
                    <a:lnTo>
                      <a:pt x="1745" y="617"/>
                    </a:lnTo>
                    <a:lnTo>
                      <a:pt x="1776" y="594"/>
                    </a:lnTo>
                    <a:lnTo>
                      <a:pt x="1762" y="554"/>
                    </a:lnTo>
                    <a:lnTo>
                      <a:pt x="1751" y="514"/>
                    </a:lnTo>
                    <a:lnTo>
                      <a:pt x="1745" y="471"/>
                    </a:lnTo>
                    <a:lnTo>
                      <a:pt x="1743" y="428"/>
                    </a:lnTo>
                    <a:lnTo>
                      <a:pt x="1746" y="374"/>
                    </a:lnTo>
                    <a:lnTo>
                      <a:pt x="1756" y="322"/>
                    </a:lnTo>
                    <a:lnTo>
                      <a:pt x="1772" y="273"/>
                    </a:lnTo>
                    <a:lnTo>
                      <a:pt x="1793" y="227"/>
                    </a:lnTo>
                    <a:lnTo>
                      <a:pt x="1819" y="183"/>
                    </a:lnTo>
                    <a:lnTo>
                      <a:pt x="1851" y="144"/>
                    </a:lnTo>
                    <a:lnTo>
                      <a:pt x="1887" y="108"/>
                    </a:lnTo>
                    <a:lnTo>
                      <a:pt x="1927" y="77"/>
                    </a:lnTo>
                    <a:lnTo>
                      <a:pt x="1971" y="50"/>
                    </a:lnTo>
                    <a:lnTo>
                      <a:pt x="2017" y="29"/>
                    </a:lnTo>
                    <a:lnTo>
                      <a:pt x="2068" y="14"/>
                    </a:lnTo>
                    <a:lnTo>
                      <a:pt x="2119" y="3"/>
                    </a:lnTo>
                    <a:lnTo>
                      <a:pt x="2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12" name="Group 111"/>
          <p:cNvGrpSpPr/>
          <p:nvPr/>
        </p:nvGrpSpPr>
        <p:grpSpPr>
          <a:xfrm>
            <a:off x="5998746" y="3456368"/>
            <a:ext cx="848455" cy="1344023"/>
            <a:chOff x="7965668" y="4749996"/>
            <a:chExt cx="1131273" cy="1792028"/>
          </a:xfrm>
        </p:grpSpPr>
        <p:sp>
          <p:nvSpPr>
            <p:cNvPr id="51" name="Rectangle 50"/>
            <p:cNvSpPr/>
            <p:nvPr/>
          </p:nvSpPr>
          <p:spPr>
            <a:xfrm>
              <a:off x="7965668" y="4749996"/>
              <a:ext cx="1131273" cy="492442"/>
            </a:xfrm>
            <a:prstGeom prst="rect">
              <a:avLst/>
            </a:prstGeom>
          </p:spPr>
          <p:txBody>
            <a:bodyPr wrap="square">
              <a:spAutoFit/>
            </a:bodyPr>
            <a:lstStyle/>
            <a:p>
              <a:pPr algn="ctr" defTabSz="685783"/>
              <a:r>
                <a:rPr lang="zh-TW" altLang="en-US" sz="900" dirty="0" smtClean="0">
                  <a:solidFill>
                    <a:prstClr val="white"/>
                  </a:solidFill>
                  <a:latin typeface="Calibri"/>
                  <a:ea typeface="Heiti TC Light"/>
                  <a:cs typeface="Calibri"/>
                </a:rPr>
                <a:t>汽車</a:t>
              </a:r>
              <a:endParaRPr lang="en-US" altLang="zh-TW" sz="900" dirty="0" smtClean="0">
                <a:solidFill>
                  <a:prstClr val="white"/>
                </a:solidFill>
                <a:latin typeface="Calibri"/>
                <a:ea typeface="Heiti TC Light"/>
                <a:cs typeface="Calibri"/>
              </a:endParaRPr>
            </a:p>
            <a:p>
              <a:pPr algn="ctr" defTabSz="685783"/>
              <a:r>
                <a:rPr lang="en-US" sz="900" dirty="0" smtClean="0">
                  <a:solidFill>
                    <a:prstClr val="white"/>
                  </a:solidFill>
                  <a:latin typeface="Calibri"/>
                  <a:ea typeface="Heiti TC Light"/>
                  <a:cs typeface="Calibri"/>
                </a:rPr>
                <a:t>Vehicles</a:t>
              </a:r>
              <a:endParaRPr lang="en-US" sz="900" dirty="0">
                <a:solidFill>
                  <a:prstClr val="white"/>
                </a:solidFill>
                <a:latin typeface="Calibri"/>
                <a:ea typeface="Heiti TC Light"/>
                <a:cs typeface="Calibri"/>
              </a:endParaRPr>
            </a:p>
          </p:txBody>
        </p:sp>
        <p:sp>
          <p:nvSpPr>
            <p:cNvPr id="58" name="Rectangle 57"/>
            <p:cNvSpPr/>
            <p:nvPr/>
          </p:nvSpPr>
          <p:spPr>
            <a:xfrm>
              <a:off x="7968561" y="6049581"/>
              <a:ext cx="1090750" cy="492443"/>
            </a:xfrm>
            <a:prstGeom prst="rect">
              <a:avLst/>
            </a:prstGeom>
          </p:spPr>
          <p:txBody>
            <a:bodyPr wrap="square">
              <a:spAutoFit/>
            </a:bodyPr>
            <a:lstStyle/>
            <a:p>
              <a:pPr algn="ctr" defTabSz="685783" fontAlgn="ctr"/>
              <a:r>
                <a:rPr lang="en-US" sz="1800" b="1" dirty="0">
                  <a:solidFill>
                    <a:srgbClr val="33B392"/>
                  </a:solidFill>
                  <a:latin typeface="Calibri"/>
                  <a:ea typeface="Heiti TC Light"/>
                  <a:cs typeface="Calibri"/>
                </a:rPr>
                <a:t>0.21</a:t>
              </a:r>
            </a:p>
          </p:txBody>
        </p:sp>
        <p:sp>
          <p:nvSpPr>
            <p:cNvPr id="95" name="Freeform 32"/>
            <p:cNvSpPr>
              <a:spLocks noEditPoints="1"/>
            </p:cNvSpPr>
            <p:nvPr/>
          </p:nvSpPr>
          <p:spPr bwMode="auto">
            <a:xfrm>
              <a:off x="8157954" y="5349513"/>
              <a:ext cx="703717" cy="661308"/>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14" name="Group 113"/>
          <p:cNvGrpSpPr/>
          <p:nvPr/>
        </p:nvGrpSpPr>
        <p:grpSpPr>
          <a:xfrm>
            <a:off x="7707344" y="3478254"/>
            <a:ext cx="818063" cy="1331204"/>
            <a:chOff x="10243799" y="4779171"/>
            <a:chExt cx="1090751" cy="1774934"/>
          </a:xfrm>
        </p:grpSpPr>
        <p:sp>
          <p:nvSpPr>
            <p:cNvPr id="53" name="Rectangle 52"/>
            <p:cNvSpPr/>
            <p:nvPr/>
          </p:nvSpPr>
          <p:spPr>
            <a:xfrm>
              <a:off x="10439072" y="4779171"/>
              <a:ext cx="744630" cy="492441"/>
            </a:xfrm>
            <a:prstGeom prst="rect">
              <a:avLst/>
            </a:prstGeom>
          </p:spPr>
          <p:txBody>
            <a:bodyPr wrap="none">
              <a:spAutoFit/>
            </a:bodyPr>
            <a:lstStyle/>
            <a:p>
              <a:pPr defTabSz="685783" fontAlgn="ctr"/>
              <a:r>
                <a:rPr lang="zh-TW" altLang="en-US" sz="900" dirty="0" smtClean="0">
                  <a:solidFill>
                    <a:prstClr val="white"/>
                  </a:solidFill>
                  <a:latin typeface="Calibri"/>
                  <a:ea typeface="Heiti TC Light"/>
                  <a:cs typeface="Calibri"/>
                </a:rPr>
                <a:t>女性</a:t>
              </a:r>
              <a:endParaRPr lang="en-US" altLang="zh-TW" sz="900" dirty="0" smtClean="0">
                <a:solidFill>
                  <a:prstClr val="white"/>
                </a:solidFill>
                <a:latin typeface="Calibri"/>
                <a:ea typeface="Heiti TC Light"/>
                <a:cs typeface="Calibri"/>
              </a:endParaRPr>
            </a:p>
            <a:p>
              <a:pPr defTabSz="685783" fontAlgn="ctr"/>
              <a:r>
                <a:rPr lang="en-US" sz="900" dirty="0" smtClean="0">
                  <a:solidFill>
                    <a:prstClr val="white"/>
                  </a:solidFill>
                  <a:latin typeface="Calibri"/>
                  <a:ea typeface="Heiti TC Light"/>
                  <a:cs typeface="Calibri"/>
                </a:rPr>
                <a:t>Women</a:t>
              </a:r>
            </a:p>
          </p:txBody>
        </p:sp>
        <p:sp>
          <p:nvSpPr>
            <p:cNvPr id="60" name="Rectangle 59"/>
            <p:cNvSpPr/>
            <p:nvPr/>
          </p:nvSpPr>
          <p:spPr>
            <a:xfrm>
              <a:off x="10243799" y="6061663"/>
              <a:ext cx="1090751" cy="492442"/>
            </a:xfrm>
            <a:prstGeom prst="rect">
              <a:avLst/>
            </a:prstGeom>
          </p:spPr>
          <p:txBody>
            <a:bodyPr wrap="square">
              <a:spAutoFit/>
            </a:bodyPr>
            <a:lstStyle/>
            <a:p>
              <a:pPr algn="ctr" defTabSz="685783" fontAlgn="ctr"/>
              <a:r>
                <a:rPr lang="en-US" sz="1800" b="1" dirty="0">
                  <a:solidFill>
                    <a:srgbClr val="33B392"/>
                  </a:solidFill>
                  <a:latin typeface="Calibri"/>
                  <a:ea typeface="Heiti TC Light"/>
                  <a:cs typeface="Calibri"/>
                </a:rPr>
                <a:t>54</a:t>
              </a:r>
            </a:p>
          </p:txBody>
        </p:sp>
        <p:grpSp>
          <p:nvGrpSpPr>
            <p:cNvPr id="97" name="Group 35"/>
            <p:cNvGrpSpPr>
              <a:grpSpLocks noChangeAspect="1"/>
            </p:cNvGrpSpPr>
            <p:nvPr/>
          </p:nvGrpSpPr>
          <p:grpSpPr bwMode="auto">
            <a:xfrm>
              <a:off x="10546935" y="5309589"/>
              <a:ext cx="461000" cy="619165"/>
              <a:chOff x="-494" y="81"/>
              <a:chExt cx="2562" cy="3441"/>
            </a:xfrm>
            <a:solidFill>
              <a:schemeClr val="bg1"/>
            </a:solidFill>
          </p:grpSpPr>
          <p:sp>
            <p:nvSpPr>
              <p:cNvPr id="100" name="Freeform 37"/>
              <p:cNvSpPr>
                <a:spLocks noEditPoints="1"/>
              </p:cNvSpPr>
              <p:nvPr/>
            </p:nvSpPr>
            <p:spPr bwMode="auto">
              <a:xfrm>
                <a:off x="-186" y="81"/>
                <a:ext cx="1898" cy="2019"/>
              </a:xfrm>
              <a:custGeom>
                <a:avLst/>
                <a:gdLst>
                  <a:gd name="T0" fmla="*/ 1075 w 1898"/>
                  <a:gd name="T1" fmla="*/ 522 h 2019"/>
                  <a:gd name="T2" fmla="*/ 1169 w 1898"/>
                  <a:gd name="T3" fmla="*/ 619 h 2019"/>
                  <a:gd name="T4" fmla="*/ 1248 w 1898"/>
                  <a:gd name="T5" fmla="*/ 760 h 2019"/>
                  <a:gd name="T6" fmla="*/ 1275 w 1898"/>
                  <a:gd name="T7" fmla="*/ 865 h 2019"/>
                  <a:gd name="T8" fmla="*/ 1274 w 1898"/>
                  <a:gd name="T9" fmla="*/ 877 h 2019"/>
                  <a:gd name="T10" fmla="*/ 1231 w 1898"/>
                  <a:gd name="T11" fmla="*/ 798 h 2019"/>
                  <a:gd name="T12" fmla="*/ 1146 w 1898"/>
                  <a:gd name="T13" fmla="*/ 704 h 2019"/>
                  <a:gd name="T14" fmla="*/ 1055 w 1898"/>
                  <a:gd name="T15" fmla="*/ 643 h 2019"/>
                  <a:gd name="T16" fmla="*/ 949 w 1898"/>
                  <a:gd name="T17" fmla="*/ 606 h 2019"/>
                  <a:gd name="T18" fmla="*/ 829 w 1898"/>
                  <a:gd name="T19" fmla="*/ 715 h 2019"/>
                  <a:gd name="T20" fmla="*/ 619 w 1898"/>
                  <a:gd name="T21" fmla="*/ 852 h 2019"/>
                  <a:gd name="T22" fmla="*/ 414 w 1898"/>
                  <a:gd name="T23" fmla="*/ 902 h 2019"/>
                  <a:gd name="T24" fmla="*/ 254 w 1898"/>
                  <a:gd name="T25" fmla="*/ 859 h 2019"/>
                  <a:gd name="T26" fmla="*/ 173 w 1898"/>
                  <a:gd name="T27" fmla="*/ 851 h 2019"/>
                  <a:gd name="T28" fmla="*/ 152 w 1898"/>
                  <a:gd name="T29" fmla="*/ 983 h 2019"/>
                  <a:gd name="T30" fmla="*/ 214 w 1898"/>
                  <a:gd name="T31" fmla="*/ 1118 h 2019"/>
                  <a:gd name="T32" fmla="*/ 326 w 1898"/>
                  <a:gd name="T33" fmla="*/ 1166 h 2019"/>
                  <a:gd name="T34" fmla="*/ 425 w 1898"/>
                  <a:gd name="T35" fmla="*/ 1435 h 2019"/>
                  <a:gd name="T36" fmla="*/ 592 w 1898"/>
                  <a:gd name="T37" fmla="*/ 1690 h 2019"/>
                  <a:gd name="T38" fmla="*/ 806 w 1898"/>
                  <a:gd name="T39" fmla="*/ 1853 h 2019"/>
                  <a:gd name="T40" fmla="*/ 1046 w 1898"/>
                  <a:gd name="T41" fmla="*/ 1870 h 2019"/>
                  <a:gd name="T42" fmla="*/ 1268 w 1898"/>
                  <a:gd name="T43" fmla="*/ 1731 h 2019"/>
                  <a:gd name="T44" fmla="*/ 1447 w 1898"/>
                  <a:gd name="T45" fmla="*/ 1491 h 2019"/>
                  <a:gd name="T46" fmla="*/ 1563 w 1898"/>
                  <a:gd name="T47" fmla="*/ 1204 h 2019"/>
                  <a:gd name="T48" fmla="*/ 1668 w 1898"/>
                  <a:gd name="T49" fmla="*/ 1135 h 2019"/>
                  <a:gd name="T50" fmla="*/ 1741 w 1898"/>
                  <a:gd name="T51" fmla="*/ 1012 h 2019"/>
                  <a:gd name="T52" fmla="*/ 1737 w 1898"/>
                  <a:gd name="T53" fmla="*/ 873 h 2019"/>
                  <a:gd name="T54" fmla="*/ 1676 w 1898"/>
                  <a:gd name="T55" fmla="*/ 809 h 2019"/>
                  <a:gd name="T56" fmla="*/ 1587 w 1898"/>
                  <a:gd name="T57" fmla="*/ 898 h 2019"/>
                  <a:gd name="T58" fmla="*/ 1501 w 1898"/>
                  <a:gd name="T59" fmla="*/ 956 h 2019"/>
                  <a:gd name="T60" fmla="*/ 1455 w 1898"/>
                  <a:gd name="T61" fmla="*/ 917 h 2019"/>
                  <a:gd name="T62" fmla="*/ 1413 w 1898"/>
                  <a:gd name="T63" fmla="*/ 808 h 2019"/>
                  <a:gd name="T64" fmla="*/ 1338 w 1898"/>
                  <a:gd name="T65" fmla="*/ 660 h 2019"/>
                  <a:gd name="T66" fmla="*/ 1190 w 1898"/>
                  <a:gd name="T67" fmla="*/ 508 h 2019"/>
                  <a:gd name="T68" fmla="*/ 949 w 1898"/>
                  <a:gd name="T69" fmla="*/ 0 h 2019"/>
                  <a:gd name="T70" fmla="*/ 1222 w 1898"/>
                  <a:gd name="T71" fmla="*/ 51 h 2019"/>
                  <a:gd name="T72" fmla="*/ 1519 w 1898"/>
                  <a:gd name="T73" fmla="*/ 239 h 2019"/>
                  <a:gd name="T74" fmla="*/ 1745 w 1898"/>
                  <a:gd name="T75" fmla="*/ 540 h 2019"/>
                  <a:gd name="T76" fmla="*/ 1875 w 1898"/>
                  <a:gd name="T77" fmla="*/ 925 h 2019"/>
                  <a:gd name="T78" fmla="*/ 1893 w 1898"/>
                  <a:gd name="T79" fmla="*/ 1347 h 2019"/>
                  <a:gd name="T80" fmla="*/ 1850 w 1898"/>
                  <a:gd name="T81" fmla="*/ 1660 h 2019"/>
                  <a:gd name="T82" fmla="*/ 1763 w 1898"/>
                  <a:gd name="T83" fmla="*/ 1857 h 2019"/>
                  <a:gd name="T84" fmla="*/ 1640 w 1898"/>
                  <a:gd name="T85" fmla="*/ 1964 h 2019"/>
                  <a:gd name="T86" fmla="*/ 1484 w 1898"/>
                  <a:gd name="T87" fmla="*/ 2006 h 2019"/>
                  <a:gd name="T88" fmla="*/ 1301 w 1898"/>
                  <a:gd name="T89" fmla="*/ 2007 h 2019"/>
                  <a:gd name="T90" fmla="*/ 1098 w 1898"/>
                  <a:gd name="T91" fmla="*/ 1992 h 2019"/>
                  <a:gd name="T92" fmla="*/ 914 w 1898"/>
                  <a:gd name="T93" fmla="*/ 2002 h 2019"/>
                  <a:gd name="T94" fmla="*/ 648 w 1898"/>
                  <a:gd name="T95" fmla="*/ 2008 h 2019"/>
                  <a:gd name="T96" fmla="*/ 361 w 1898"/>
                  <a:gd name="T97" fmla="*/ 2012 h 2019"/>
                  <a:gd name="T98" fmla="*/ 212 w 1898"/>
                  <a:gd name="T99" fmla="*/ 1957 h 2019"/>
                  <a:gd name="T100" fmla="*/ 104 w 1898"/>
                  <a:gd name="T101" fmla="*/ 1831 h 2019"/>
                  <a:gd name="T102" fmla="*/ 32 w 1898"/>
                  <a:gd name="T103" fmla="*/ 1610 h 2019"/>
                  <a:gd name="T104" fmla="*/ 1 w 1898"/>
                  <a:gd name="T105" fmla="*/ 1269 h 2019"/>
                  <a:gd name="T106" fmla="*/ 40 w 1898"/>
                  <a:gd name="T107" fmla="*/ 842 h 2019"/>
                  <a:gd name="T108" fmla="*/ 191 w 1898"/>
                  <a:gd name="T109" fmla="*/ 472 h 2019"/>
                  <a:gd name="T110" fmla="*/ 432 w 1898"/>
                  <a:gd name="T111" fmla="*/ 191 h 2019"/>
                  <a:gd name="T112" fmla="*/ 740 w 1898"/>
                  <a:gd name="T113" fmla="*/ 29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98" h="2019">
                    <a:moveTo>
                      <a:pt x="1035" y="421"/>
                    </a:moveTo>
                    <a:lnTo>
                      <a:pt x="1024" y="451"/>
                    </a:lnTo>
                    <a:lnTo>
                      <a:pt x="1011" y="480"/>
                    </a:lnTo>
                    <a:lnTo>
                      <a:pt x="1043" y="501"/>
                    </a:lnTo>
                    <a:lnTo>
                      <a:pt x="1075" y="522"/>
                    </a:lnTo>
                    <a:lnTo>
                      <a:pt x="1096" y="541"/>
                    </a:lnTo>
                    <a:lnTo>
                      <a:pt x="1116" y="559"/>
                    </a:lnTo>
                    <a:lnTo>
                      <a:pt x="1135" y="578"/>
                    </a:lnTo>
                    <a:lnTo>
                      <a:pt x="1153" y="598"/>
                    </a:lnTo>
                    <a:lnTo>
                      <a:pt x="1169" y="619"/>
                    </a:lnTo>
                    <a:lnTo>
                      <a:pt x="1185" y="639"/>
                    </a:lnTo>
                    <a:lnTo>
                      <a:pt x="1205" y="671"/>
                    </a:lnTo>
                    <a:lnTo>
                      <a:pt x="1222" y="701"/>
                    </a:lnTo>
                    <a:lnTo>
                      <a:pt x="1236" y="731"/>
                    </a:lnTo>
                    <a:lnTo>
                      <a:pt x="1248" y="760"/>
                    </a:lnTo>
                    <a:lnTo>
                      <a:pt x="1257" y="786"/>
                    </a:lnTo>
                    <a:lnTo>
                      <a:pt x="1263" y="811"/>
                    </a:lnTo>
                    <a:lnTo>
                      <a:pt x="1269" y="832"/>
                    </a:lnTo>
                    <a:lnTo>
                      <a:pt x="1272" y="851"/>
                    </a:lnTo>
                    <a:lnTo>
                      <a:pt x="1275" y="865"/>
                    </a:lnTo>
                    <a:lnTo>
                      <a:pt x="1277" y="876"/>
                    </a:lnTo>
                    <a:lnTo>
                      <a:pt x="1278" y="882"/>
                    </a:lnTo>
                    <a:lnTo>
                      <a:pt x="1278" y="885"/>
                    </a:lnTo>
                    <a:lnTo>
                      <a:pt x="1277" y="883"/>
                    </a:lnTo>
                    <a:lnTo>
                      <a:pt x="1274" y="877"/>
                    </a:lnTo>
                    <a:lnTo>
                      <a:pt x="1269" y="866"/>
                    </a:lnTo>
                    <a:lnTo>
                      <a:pt x="1262" y="854"/>
                    </a:lnTo>
                    <a:lnTo>
                      <a:pt x="1255" y="837"/>
                    </a:lnTo>
                    <a:lnTo>
                      <a:pt x="1243" y="819"/>
                    </a:lnTo>
                    <a:lnTo>
                      <a:pt x="1231" y="798"/>
                    </a:lnTo>
                    <a:lnTo>
                      <a:pt x="1215" y="777"/>
                    </a:lnTo>
                    <a:lnTo>
                      <a:pt x="1197" y="755"/>
                    </a:lnTo>
                    <a:lnTo>
                      <a:pt x="1177" y="733"/>
                    </a:lnTo>
                    <a:lnTo>
                      <a:pt x="1163" y="719"/>
                    </a:lnTo>
                    <a:lnTo>
                      <a:pt x="1146" y="704"/>
                    </a:lnTo>
                    <a:lnTo>
                      <a:pt x="1130" y="690"/>
                    </a:lnTo>
                    <a:lnTo>
                      <a:pt x="1112" y="678"/>
                    </a:lnTo>
                    <a:lnTo>
                      <a:pt x="1094" y="665"/>
                    </a:lnTo>
                    <a:lnTo>
                      <a:pt x="1075" y="654"/>
                    </a:lnTo>
                    <a:lnTo>
                      <a:pt x="1055" y="643"/>
                    </a:lnTo>
                    <a:lnTo>
                      <a:pt x="1034" y="634"/>
                    </a:lnTo>
                    <a:lnTo>
                      <a:pt x="1013" y="625"/>
                    </a:lnTo>
                    <a:lnTo>
                      <a:pt x="992" y="617"/>
                    </a:lnTo>
                    <a:lnTo>
                      <a:pt x="971" y="611"/>
                    </a:lnTo>
                    <a:lnTo>
                      <a:pt x="949" y="606"/>
                    </a:lnTo>
                    <a:lnTo>
                      <a:pt x="942" y="605"/>
                    </a:lnTo>
                    <a:lnTo>
                      <a:pt x="934" y="604"/>
                    </a:lnTo>
                    <a:lnTo>
                      <a:pt x="903" y="641"/>
                    </a:lnTo>
                    <a:lnTo>
                      <a:pt x="867" y="679"/>
                    </a:lnTo>
                    <a:lnTo>
                      <a:pt x="829" y="715"/>
                    </a:lnTo>
                    <a:lnTo>
                      <a:pt x="789" y="749"/>
                    </a:lnTo>
                    <a:lnTo>
                      <a:pt x="747" y="781"/>
                    </a:lnTo>
                    <a:lnTo>
                      <a:pt x="704" y="808"/>
                    </a:lnTo>
                    <a:lnTo>
                      <a:pt x="661" y="832"/>
                    </a:lnTo>
                    <a:lnTo>
                      <a:pt x="619" y="852"/>
                    </a:lnTo>
                    <a:lnTo>
                      <a:pt x="576" y="870"/>
                    </a:lnTo>
                    <a:lnTo>
                      <a:pt x="534" y="883"/>
                    </a:lnTo>
                    <a:lnTo>
                      <a:pt x="493" y="893"/>
                    </a:lnTo>
                    <a:lnTo>
                      <a:pt x="453" y="899"/>
                    </a:lnTo>
                    <a:lnTo>
                      <a:pt x="414" y="902"/>
                    </a:lnTo>
                    <a:lnTo>
                      <a:pt x="378" y="901"/>
                    </a:lnTo>
                    <a:lnTo>
                      <a:pt x="343" y="896"/>
                    </a:lnTo>
                    <a:lnTo>
                      <a:pt x="310" y="887"/>
                    </a:lnTo>
                    <a:lnTo>
                      <a:pt x="281" y="875"/>
                    </a:lnTo>
                    <a:lnTo>
                      <a:pt x="254" y="859"/>
                    </a:lnTo>
                    <a:lnTo>
                      <a:pt x="230" y="839"/>
                    </a:lnTo>
                    <a:lnTo>
                      <a:pt x="210" y="815"/>
                    </a:lnTo>
                    <a:lnTo>
                      <a:pt x="194" y="826"/>
                    </a:lnTo>
                    <a:lnTo>
                      <a:pt x="182" y="838"/>
                    </a:lnTo>
                    <a:lnTo>
                      <a:pt x="173" y="851"/>
                    </a:lnTo>
                    <a:lnTo>
                      <a:pt x="163" y="873"/>
                    </a:lnTo>
                    <a:lnTo>
                      <a:pt x="155" y="898"/>
                    </a:lnTo>
                    <a:lnTo>
                      <a:pt x="151" y="924"/>
                    </a:lnTo>
                    <a:lnTo>
                      <a:pt x="150" y="952"/>
                    </a:lnTo>
                    <a:lnTo>
                      <a:pt x="152" y="983"/>
                    </a:lnTo>
                    <a:lnTo>
                      <a:pt x="158" y="1012"/>
                    </a:lnTo>
                    <a:lnTo>
                      <a:pt x="168" y="1043"/>
                    </a:lnTo>
                    <a:lnTo>
                      <a:pt x="182" y="1072"/>
                    </a:lnTo>
                    <a:lnTo>
                      <a:pt x="197" y="1097"/>
                    </a:lnTo>
                    <a:lnTo>
                      <a:pt x="214" y="1118"/>
                    </a:lnTo>
                    <a:lnTo>
                      <a:pt x="232" y="1135"/>
                    </a:lnTo>
                    <a:lnTo>
                      <a:pt x="251" y="1147"/>
                    </a:lnTo>
                    <a:lnTo>
                      <a:pt x="270" y="1157"/>
                    </a:lnTo>
                    <a:lnTo>
                      <a:pt x="287" y="1161"/>
                    </a:lnTo>
                    <a:lnTo>
                      <a:pt x="326" y="1166"/>
                    </a:lnTo>
                    <a:lnTo>
                      <a:pt x="337" y="1204"/>
                    </a:lnTo>
                    <a:lnTo>
                      <a:pt x="353" y="1262"/>
                    </a:lnTo>
                    <a:lnTo>
                      <a:pt x="374" y="1320"/>
                    </a:lnTo>
                    <a:lnTo>
                      <a:pt x="399" y="1377"/>
                    </a:lnTo>
                    <a:lnTo>
                      <a:pt x="425" y="1435"/>
                    </a:lnTo>
                    <a:lnTo>
                      <a:pt x="454" y="1491"/>
                    </a:lnTo>
                    <a:lnTo>
                      <a:pt x="486" y="1544"/>
                    </a:lnTo>
                    <a:lnTo>
                      <a:pt x="519" y="1595"/>
                    </a:lnTo>
                    <a:lnTo>
                      <a:pt x="555" y="1645"/>
                    </a:lnTo>
                    <a:lnTo>
                      <a:pt x="592" y="1690"/>
                    </a:lnTo>
                    <a:lnTo>
                      <a:pt x="632" y="1731"/>
                    </a:lnTo>
                    <a:lnTo>
                      <a:pt x="674" y="1769"/>
                    </a:lnTo>
                    <a:lnTo>
                      <a:pt x="717" y="1803"/>
                    </a:lnTo>
                    <a:lnTo>
                      <a:pt x="761" y="1831"/>
                    </a:lnTo>
                    <a:lnTo>
                      <a:pt x="806" y="1853"/>
                    </a:lnTo>
                    <a:lnTo>
                      <a:pt x="853" y="1870"/>
                    </a:lnTo>
                    <a:lnTo>
                      <a:pt x="902" y="1880"/>
                    </a:lnTo>
                    <a:lnTo>
                      <a:pt x="950" y="1884"/>
                    </a:lnTo>
                    <a:lnTo>
                      <a:pt x="998" y="1880"/>
                    </a:lnTo>
                    <a:lnTo>
                      <a:pt x="1046" y="1870"/>
                    </a:lnTo>
                    <a:lnTo>
                      <a:pt x="1094" y="1853"/>
                    </a:lnTo>
                    <a:lnTo>
                      <a:pt x="1139" y="1831"/>
                    </a:lnTo>
                    <a:lnTo>
                      <a:pt x="1184" y="1803"/>
                    </a:lnTo>
                    <a:lnTo>
                      <a:pt x="1227" y="1769"/>
                    </a:lnTo>
                    <a:lnTo>
                      <a:pt x="1268" y="1731"/>
                    </a:lnTo>
                    <a:lnTo>
                      <a:pt x="1307" y="1690"/>
                    </a:lnTo>
                    <a:lnTo>
                      <a:pt x="1345" y="1645"/>
                    </a:lnTo>
                    <a:lnTo>
                      <a:pt x="1381" y="1595"/>
                    </a:lnTo>
                    <a:lnTo>
                      <a:pt x="1415" y="1544"/>
                    </a:lnTo>
                    <a:lnTo>
                      <a:pt x="1447" y="1491"/>
                    </a:lnTo>
                    <a:lnTo>
                      <a:pt x="1475" y="1435"/>
                    </a:lnTo>
                    <a:lnTo>
                      <a:pt x="1501" y="1377"/>
                    </a:lnTo>
                    <a:lnTo>
                      <a:pt x="1525" y="1320"/>
                    </a:lnTo>
                    <a:lnTo>
                      <a:pt x="1546" y="1262"/>
                    </a:lnTo>
                    <a:lnTo>
                      <a:pt x="1563" y="1204"/>
                    </a:lnTo>
                    <a:lnTo>
                      <a:pt x="1574" y="1166"/>
                    </a:lnTo>
                    <a:lnTo>
                      <a:pt x="1612" y="1161"/>
                    </a:lnTo>
                    <a:lnTo>
                      <a:pt x="1630" y="1157"/>
                    </a:lnTo>
                    <a:lnTo>
                      <a:pt x="1649" y="1148"/>
                    </a:lnTo>
                    <a:lnTo>
                      <a:pt x="1668" y="1135"/>
                    </a:lnTo>
                    <a:lnTo>
                      <a:pt x="1686" y="1118"/>
                    </a:lnTo>
                    <a:lnTo>
                      <a:pt x="1704" y="1097"/>
                    </a:lnTo>
                    <a:lnTo>
                      <a:pt x="1718" y="1073"/>
                    </a:lnTo>
                    <a:lnTo>
                      <a:pt x="1732" y="1044"/>
                    </a:lnTo>
                    <a:lnTo>
                      <a:pt x="1741" y="1012"/>
                    </a:lnTo>
                    <a:lnTo>
                      <a:pt x="1748" y="983"/>
                    </a:lnTo>
                    <a:lnTo>
                      <a:pt x="1750" y="952"/>
                    </a:lnTo>
                    <a:lnTo>
                      <a:pt x="1749" y="924"/>
                    </a:lnTo>
                    <a:lnTo>
                      <a:pt x="1745" y="898"/>
                    </a:lnTo>
                    <a:lnTo>
                      <a:pt x="1737" y="873"/>
                    </a:lnTo>
                    <a:lnTo>
                      <a:pt x="1727" y="851"/>
                    </a:lnTo>
                    <a:lnTo>
                      <a:pt x="1718" y="838"/>
                    </a:lnTo>
                    <a:lnTo>
                      <a:pt x="1708" y="827"/>
                    </a:lnTo>
                    <a:lnTo>
                      <a:pt x="1693" y="816"/>
                    </a:lnTo>
                    <a:lnTo>
                      <a:pt x="1676" y="809"/>
                    </a:lnTo>
                    <a:lnTo>
                      <a:pt x="1668" y="809"/>
                    </a:lnTo>
                    <a:lnTo>
                      <a:pt x="1659" y="809"/>
                    </a:lnTo>
                    <a:lnTo>
                      <a:pt x="1639" y="839"/>
                    </a:lnTo>
                    <a:lnTo>
                      <a:pt x="1615" y="869"/>
                    </a:lnTo>
                    <a:lnTo>
                      <a:pt x="1587" y="898"/>
                    </a:lnTo>
                    <a:lnTo>
                      <a:pt x="1565" y="919"/>
                    </a:lnTo>
                    <a:lnTo>
                      <a:pt x="1545" y="936"/>
                    </a:lnTo>
                    <a:lnTo>
                      <a:pt x="1529" y="947"/>
                    </a:lnTo>
                    <a:lnTo>
                      <a:pt x="1514" y="953"/>
                    </a:lnTo>
                    <a:lnTo>
                      <a:pt x="1501" y="956"/>
                    </a:lnTo>
                    <a:lnTo>
                      <a:pt x="1490" y="955"/>
                    </a:lnTo>
                    <a:lnTo>
                      <a:pt x="1479" y="951"/>
                    </a:lnTo>
                    <a:lnTo>
                      <a:pt x="1471" y="943"/>
                    </a:lnTo>
                    <a:lnTo>
                      <a:pt x="1463" y="931"/>
                    </a:lnTo>
                    <a:lnTo>
                      <a:pt x="1455" y="917"/>
                    </a:lnTo>
                    <a:lnTo>
                      <a:pt x="1448" y="899"/>
                    </a:lnTo>
                    <a:lnTo>
                      <a:pt x="1441" y="879"/>
                    </a:lnTo>
                    <a:lnTo>
                      <a:pt x="1432" y="857"/>
                    </a:lnTo>
                    <a:lnTo>
                      <a:pt x="1424" y="833"/>
                    </a:lnTo>
                    <a:lnTo>
                      <a:pt x="1413" y="808"/>
                    </a:lnTo>
                    <a:lnTo>
                      <a:pt x="1402" y="781"/>
                    </a:lnTo>
                    <a:lnTo>
                      <a:pt x="1389" y="751"/>
                    </a:lnTo>
                    <a:lnTo>
                      <a:pt x="1374" y="722"/>
                    </a:lnTo>
                    <a:lnTo>
                      <a:pt x="1357" y="692"/>
                    </a:lnTo>
                    <a:lnTo>
                      <a:pt x="1338" y="660"/>
                    </a:lnTo>
                    <a:lnTo>
                      <a:pt x="1315" y="630"/>
                    </a:lnTo>
                    <a:lnTo>
                      <a:pt x="1290" y="598"/>
                    </a:lnTo>
                    <a:lnTo>
                      <a:pt x="1260" y="567"/>
                    </a:lnTo>
                    <a:lnTo>
                      <a:pt x="1227" y="535"/>
                    </a:lnTo>
                    <a:lnTo>
                      <a:pt x="1190" y="508"/>
                    </a:lnTo>
                    <a:lnTo>
                      <a:pt x="1153" y="483"/>
                    </a:lnTo>
                    <a:lnTo>
                      <a:pt x="1113" y="460"/>
                    </a:lnTo>
                    <a:lnTo>
                      <a:pt x="1075" y="439"/>
                    </a:lnTo>
                    <a:lnTo>
                      <a:pt x="1035" y="421"/>
                    </a:lnTo>
                    <a:close/>
                    <a:moveTo>
                      <a:pt x="949" y="0"/>
                    </a:moveTo>
                    <a:lnTo>
                      <a:pt x="949" y="0"/>
                    </a:lnTo>
                    <a:lnTo>
                      <a:pt x="1019" y="3"/>
                    </a:lnTo>
                    <a:lnTo>
                      <a:pt x="1089" y="13"/>
                    </a:lnTo>
                    <a:lnTo>
                      <a:pt x="1156" y="29"/>
                    </a:lnTo>
                    <a:lnTo>
                      <a:pt x="1222" y="51"/>
                    </a:lnTo>
                    <a:lnTo>
                      <a:pt x="1286" y="78"/>
                    </a:lnTo>
                    <a:lnTo>
                      <a:pt x="1348" y="110"/>
                    </a:lnTo>
                    <a:lnTo>
                      <a:pt x="1408" y="148"/>
                    </a:lnTo>
                    <a:lnTo>
                      <a:pt x="1466" y="191"/>
                    </a:lnTo>
                    <a:lnTo>
                      <a:pt x="1519" y="239"/>
                    </a:lnTo>
                    <a:lnTo>
                      <a:pt x="1572" y="290"/>
                    </a:lnTo>
                    <a:lnTo>
                      <a:pt x="1620" y="347"/>
                    </a:lnTo>
                    <a:lnTo>
                      <a:pt x="1665" y="408"/>
                    </a:lnTo>
                    <a:lnTo>
                      <a:pt x="1707" y="472"/>
                    </a:lnTo>
                    <a:lnTo>
                      <a:pt x="1745" y="540"/>
                    </a:lnTo>
                    <a:lnTo>
                      <a:pt x="1779" y="611"/>
                    </a:lnTo>
                    <a:lnTo>
                      <a:pt x="1810" y="685"/>
                    </a:lnTo>
                    <a:lnTo>
                      <a:pt x="1836" y="763"/>
                    </a:lnTo>
                    <a:lnTo>
                      <a:pt x="1858" y="842"/>
                    </a:lnTo>
                    <a:lnTo>
                      <a:pt x="1875" y="925"/>
                    </a:lnTo>
                    <a:lnTo>
                      <a:pt x="1887" y="1010"/>
                    </a:lnTo>
                    <a:lnTo>
                      <a:pt x="1894" y="1096"/>
                    </a:lnTo>
                    <a:lnTo>
                      <a:pt x="1898" y="1185"/>
                    </a:lnTo>
                    <a:lnTo>
                      <a:pt x="1897" y="1269"/>
                    </a:lnTo>
                    <a:lnTo>
                      <a:pt x="1893" y="1347"/>
                    </a:lnTo>
                    <a:lnTo>
                      <a:pt x="1888" y="1420"/>
                    </a:lnTo>
                    <a:lnTo>
                      <a:pt x="1882" y="1489"/>
                    </a:lnTo>
                    <a:lnTo>
                      <a:pt x="1872" y="1550"/>
                    </a:lnTo>
                    <a:lnTo>
                      <a:pt x="1862" y="1608"/>
                    </a:lnTo>
                    <a:lnTo>
                      <a:pt x="1850" y="1660"/>
                    </a:lnTo>
                    <a:lnTo>
                      <a:pt x="1836" y="1708"/>
                    </a:lnTo>
                    <a:lnTo>
                      <a:pt x="1820" y="1751"/>
                    </a:lnTo>
                    <a:lnTo>
                      <a:pt x="1803" y="1791"/>
                    </a:lnTo>
                    <a:lnTo>
                      <a:pt x="1784" y="1826"/>
                    </a:lnTo>
                    <a:lnTo>
                      <a:pt x="1763" y="1857"/>
                    </a:lnTo>
                    <a:lnTo>
                      <a:pt x="1741" y="1885"/>
                    </a:lnTo>
                    <a:lnTo>
                      <a:pt x="1718" y="1910"/>
                    </a:lnTo>
                    <a:lnTo>
                      <a:pt x="1693" y="1930"/>
                    </a:lnTo>
                    <a:lnTo>
                      <a:pt x="1667" y="1949"/>
                    </a:lnTo>
                    <a:lnTo>
                      <a:pt x="1640" y="1964"/>
                    </a:lnTo>
                    <a:lnTo>
                      <a:pt x="1611" y="1977"/>
                    </a:lnTo>
                    <a:lnTo>
                      <a:pt x="1581" y="1987"/>
                    </a:lnTo>
                    <a:lnTo>
                      <a:pt x="1550" y="1995"/>
                    </a:lnTo>
                    <a:lnTo>
                      <a:pt x="1517" y="2001"/>
                    </a:lnTo>
                    <a:lnTo>
                      <a:pt x="1484" y="2006"/>
                    </a:lnTo>
                    <a:lnTo>
                      <a:pt x="1449" y="2008"/>
                    </a:lnTo>
                    <a:lnTo>
                      <a:pt x="1413" y="2009"/>
                    </a:lnTo>
                    <a:lnTo>
                      <a:pt x="1377" y="2009"/>
                    </a:lnTo>
                    <a:lnTo>
                      <a:pt x="1340" y="2008"/>
                    </a:lnTo>
                    <a:lnTo>
                      <a:pt x="1301" y="2007"/>
                    </a:lnTo>
                    <a:lnTo>
                      <a:pt x="1262" y="2004"/>
                    </a:lnTo>
                    <a:lnTo>
                      <a:pt x="1222" y="2002"/>
                    </a:lnTo>
                    <a:lnTo>
                      <a:pt x="1182" y="1999"/>
                    </a:lnTo>
                    <a:lnTo>
                      <a:pt x="1140" y="1995"/>
                    </a:lnTo>
                    <a:lnTo>
                      <a:pt x="1098" y="1992"/>
                    </a:lnTo>
                    <a:lnTo>
                      <a:pt x="1055" y="1990"/>
                    </a:lnTo>
                    <a:lnTo>
                      <a:pt x="1020" y="1997"/>
                    </a:lnTo>
                    <a:lnTo>
                      <a:pt x="985" y="2002"/>
                    </a:lnTo>
                    <a:lnTo>
                      <a:pt x="949" y="2004"/>
                    </a:lnTo>
                    <a:lnTo>
                      <a:pt x="914" y="2002"/>
                    </a:lnTo>
                    <a:lnTo>
                      <a:pt x="880" y="1997"/>
                    </a:lnTo>
                    <a:lnTo>
                      <a:pt x="845" y="1991"/>
                    </a:lnTo>
                    <a:lnTo>
                      <a:pt x="778" y="1995"/>
                    </a:lnTo>
                    <a:lnTo>
                      <a:pt x="712" y="2002"/>
                    </a:lnTo>
                    <a:lnTo>
                      <a:pt x="648" y="2008"/>
                    </a:lnTo>
                    <a:lnTo>
                      <a:pt x="586" y="2013"/>
                    </a:lnTo>
                    <a:lnTo>
                      <a:pt x="526" y="2017"/>
                    </a:lnTo>
                    <a:lnTo>
                      <a:pt x="469" y="2019"/>
                    </a:lnTo>
                    <a:lnTo>
                      <a:pt x="413" y="2018"/>
                    </a:lnTo>
                    <a:lnTo>
                      <a:pt x="361" y="2012"/>
                    </a:lnTo>
                    <a:lnTo>
                      <a:pt x="327" y="2006"/>
                    </a:lnTo>
                    <a:lnTo>
                      <a:pt x="295" y="1997"/>
                    </a:lnTo>
                    <a:lnTo>
                      <a:pt x="264" y="1985"/>
                    </a:lnTo>
                    <a:lnTo>
                      <a:pt x="237" y="1972"/>
                    </a:lnTo>
                    <a:lnTo>
                      <a:pt x="212" y="1957"/>
                    </a:lnTo>
                    <a:lnTo>
                      <a:pt x="188" y="1938"/>
                    </a:lnTo>
                    <a:lnTo>
                      <a:pt x="165" y="1916"/>
                    </a:lnTo>
                    <a:lnTo>
                      <a:pt x="143" y="1891"/>
                    </a:lnTo>
                    <a:lnTo>
                      <a:pt x="123" y="1862"/>
                    </a:lnTo>
                    <a:lnTo>
                      <a:pt x="104" y="1831"/>
                    </a:lnTo>
                    <a:lnTo>
                      <a:pt x="86" y="1795"/>
                    </a:lnTo>
                    <a:lnTo>
                      <a:pt x="70" y="1756"/>
                    </a:lnTo>
                    <a:lnTo>
                      <a:pt x="56" y="1712"/>
                    </a:lnTo>
                    <a:lnTo>
                      <a:pt x="43" y="1662"/>
                    </a:lnTo>
                    <a:lnTo>
                      <a:pt x="32" y="1610"/>
                    </a:lnTo>
                    <a:lnTo>
                      <a:pt x="22" y="1552"/>
                    </a:lnTo>
                    <a:lnTo>
                      <a:pt x="15" y="1490"/>
                    </a:lnTo>
                    <a:lnTo>
                      <a:pt x="9" y="1421"/>
                    </a:lnTo>
                    <a:lnTo>
                      <a:pt x="3" y="1348"/>
                    </a:lnTo>
                    <a:lnTo>
                      <a:pt x="1" y="1269"/>
                    </a:lnTo>
                    <a:lnTo>
                      <a:pt x="0" y="1185"/>
                    </a:lnTo>
                    <a:lnTo>
                      <a:pt x="2" y="1096"/>
                    </a:lnTo>
                    <a:lnTo>
                      <a:pt x="11" y="1010"/>
                    </a:lnTo>
                    <a:lnTo>
                      <a:pt x="23" y="925"/>
                    </a:lnTo>
                    <a:lnTo>
                      <a:pt x="40" y="842"/>
                    </a:lnTo>
                    <a:lnTo>
                      <a:pt x="62" y="763"/>
                    </a:lnTo>
                    <a:lnTo>
                      <a:pt x="88" y="685"/>
                    </a:lnTo>
                    <a:lnTo>
                      <a:pt x="119" y="611"/>
                    </a:lnTo>
                    <a:lnTo>
                      <a:pt x="153" y="540"/>
                    </a:lnTo>
                    <a:lnTo>
                      <a:pt x="191" y="472"/>
                    </a:lnTo>
                    <a:lnTo>
                      <a:pt x="233" y="408"/>
                    </a:lnTo>
                    <a:lnTo>
                      <a:pt x="278" y="347"/>
                    </a:lnTo>
                    <a:lnTo>
                      <a:pt x="326" y="290"/>
                    </a:lnTo>
                    <a:lnTo>
                      <a:pt x="378" y="239"/>
                    </a:lnTo>
                    <a:lnTo>
                      <a:pt x="432" y="191"/>
                    </a:lnTo>
                    <a:lnTo>
                      <a:pt x="489" y="148"/>
                    </a:lnTo>
                    <a:lnTo>
                      <a:pt x="548" y="110"/>
                    </a:lnTo>
                    <a:lnTo>
                      <a:pt x="610" y="78"/>
                    </a:lnTo>
                    <a:lnTo>
                      <a:pt x="674" y="51"/>
                    </a:lnTo>
                    <a:lnTo>
                      <a:pt x="740" y="29"/>
                    </a:lnTo>
                    <a:lnTo>
                      <a:pt x="808" y="13"/>
                    </a:lnTo>
                    <a:lnTo>
                      <a:pt x="878" y="3"/>
                    </a:lnTo>
                    <a:lnTo>
                      <a:pt x="9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1" name="Freeform 38"/>
              <p:cNvSpPr>
                <a:spLocks/>
              </p:cNvSpPr>
              <p:nvPr/>
            </p:nvSpPr>
            <p:spPr bwMode="auto">
              <a:xfrm>
                <a:off x="-494" y="2180"/>
                <a:ext cx="2562" cy="1342"/>
              </a:xfrm>
              <a:custGeom>
                <a:avLst/>
                <a:gdLst>
                  <a:gd name="T0" fmla="*/ 621 w 2562"/>
                  <a:gd name="T1" fmla="*/ 46 h 1342"/>
                  <a:gd name="T2" fmla="*/ 682 w 2562"/>
                  <a:gd name="T3" fmla="*/ 133 h 1342"/>
                  <a:gd name="T4" fmla="*/ 750 w 2562"/>
                  <a:gd name="T5" fmla="*/ 207 h 1342"/>
                  <a:gd name="T6" fmla="*/ 826 w 2562"/>
                  <a:gd name="T7" fmla="*/ 268 h 1342"/>
                  <a:gd name="T8" fmla="*/ 917 w 2562"/>
                  <a:gd name="T9" fmla="*/ 318 h 1342"/>
                  <a:gd name="T10" fmla="*/ 1009 w 2562"/>
                  <a:gd name="T11" fmla="*/ 367 h 1342"/>
                  <a:gd name="T12" fmla="*/ 1091 w 2562"/>
                  <a:gd name="T13" fmla="*/ 410 h 1342"/>
                  <a:gd name="T14" fmla="*/ 1161 w 2562"/>
                  <a:gd name="T15" fmla="*/ 447 h 1342"/>
                  <a:gd name="T16" fmla="*/ 1217 w 2562"/>
                  <a:gd name="T17" fmla="*/ 478 h 1342"/>
                  <a:gd name="T18" fmla="*/ 1256 w 2562"/>
                  <a:gd name="T19" fmla="*/ 499 h 1342"/>
                  <a:gd name="T20" fmla="*/ 1276 w 2562"/>
                  <a:gd name="T21" fmla="*/ 510 h 1342"/>
                  <a:gd name="T22" fmla="*/ 1279 w 2562"/>
                  <a:gd name="T23" fmla="*/ 511 h 1342"/>
                  <a:gd name="T24" fmla="*/ 1281 w 2562"/>
                  <a:gd name="T25" fmla="*/ 510 h 1342"/>
                  <a:gd name="T26" fmla="*/ 1283 w 2562"/>
                  <a:gd name="T27" fmla="*/ 511 h 1342"/>
                  <a:gd name="T28" fmla="*/ 1286 w 2562"/>
                  <a:gd name="T29" fmla="*/ 510 h 1342"/>
                  <a:gd name="T30" fmla="*/ 1304 w 2562"/>
                  <a:gd name="T31" fmla="*/ 500 h 1342"/>
                  <a:gd name="T32" fmla="*/ 1338 w 2562"/>
                  <a:gd name="T33" fmla="*/ 481 h 1342"/>
                  <a:gd name="T34" fmla="*/ 1387 w 2562"/>
                  <a:gd name="T35" fmla="*/ 455 h 1342"/>
                  <a:gd name="T36" fmla="*/ 1449 w 2562"/>
                  <a:gd name="T37" fmla="*/ 421 h 1342"/>
                  <a:gd name="T38" fmla="*/ 1521 w 2562"/>
                  <a:gd name="T39" fmla="*/ 382 h 1342"/>
                  <a:gd name="T40" fmla="*/ 1604 w 2562"/>
                  <a:gd name="T41" fmla="*/ 339 h 1342"/>
                  <a:gd name="T42" fmla="*/ 1695 w 2562"/>
                  <a:gd name="T43" fmla="*/ 292 h 1342"/>
                  <a:gd name="T44" fmla="*/ 1776 w 2562"/>
                  <a:gd name="T45" fmla="*/ 240 h 1342"/>
                  <a:gd name="T46" fmla="*/ 1847 w 2562"/>
                  <a:gd name="T47" fmla="*/ 172 h 1342"/>
                  <a:gd name="T48" fmla="*/ 1911 w 2562"/>
                  <a:gd name="T49" fmla="*/ 91 h 1342"/>
                  <a:gd name="T50" fmla="*/ 1970 w 2562"/>
                  <a:gd name="T51" fmla="*/ 0 h 1342"/>
                  <a:gd name="T52" fmla="*/ 2103 w 2562"/>
                  <a:gd name="T53" fmla="*/ 66 h 1342"/>
                  <a:gd name="T54" fmla="*/ 2223 w 2562"/>
                  <a:gd name="T55" fmla="*/ 149 h 1342"/>
                  <a:gd name="T56" fmla="*/ 2329 w 2562"/>
                  <a:gd name="T57" fmla="*/ 244 h 1342"/>
                  <a:gd name="T58" fmla="*/ 2417 w 2562"/>
                  <a:gd name="T59" fmla="*/ 350 h 1342"/>
                  <a:gd name="T60" fmla="*/ 2487 w 2562"/>
                  <a:gd name="T61" fmla="*/ 462 h 1342"/>
                  <a:gd name="T62" fmla="*/ 2534 w 2562"/>
                  <a:gd name="T63" fmla="*/ 578 h 1342"/>
                  <a:gd name="T64" fmla="*/ 2559 w 2562"/>
                  <a:gd name="T65" fmla="*/ 694 h 1342"/>
                  <a:gd name="T66" fmla="*/ 2562 w 2562"/>
                  <a:gd name="T67" fmla="*/ 1342 h 1342"/>
                  <a:gd name="T68" fmla="*/ 0 w 2562"/>
                  <a:gd name="T69" fmla="*/ 752 h 1342"/>
                  <a:gd name="T70" fmla="*/ 13 w 2562"/>
                  <a:gd name="T71" fmla="*/ 637 h 1342"/>
                  <a:gd name="T72" fmla="*/ 49 w 2562"/>
                  <a:gd name="T73" fmla="*/ 520 h 1342"/>
                  <a:gd name="T74" fmla="*/ 108 w 2562"/>
                  <a:gd name="T75" fmla="*/ 405 h 1342"/>
                  <a:gd name="T76" fmla="*/ 187 w 2562"/>
                  <a:gd name="T77" fmla="*/ 295 h 1342"/>
                  <a:gd name="T78" fmla="*/ 283 w 2562"/>
                  <a:gd name="T79" fmla="*/ 195 h 1342"/>
                  <a:gd name="T80" fmla="*/ 396 w 2562"/>
                  <a:gd name="T81" fmla="*/ 106 h 1342"/>
                  <a:gd name="T82" fmla="*/ 524 w 2562"/>
                  <a:gd name="T83" fmla="*/ 30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62" h="1342">
                    <a:moveTo>
                      <a:pt x="592" y="0"/>
                    </a:moveTo>
                    <a:lnTo>
                      <a:pt x="621" y="46"/>
                    </a:lnTo>
                    <a:lnTo>
                      <a:pt x="651" y="91"/>
                    </a:lnTo>
                    <a:lnTo>
                      <a:pt x="682" y="133"/>
                    </a:lnTo>
                    <a:lnTo>
                      <a:pt x="715" y="172"/>
                    </a:lnTo>
                    <a:lnTo>
                      <a:pt x="750" y="207"/>
                    </a:lnTo>
                    <a:lnTo>
                      <a:pt x="786" y="240"/>
                    </a:lnTo>
                    <a:lnTo>
                      <a:pt x="826" y="268"/>
                    </a:lnTo>
                    <a:lnTo>
                      <a:pt x="867" y="292"/>
                    </a:lnTo>
                    <a:lnTo>
                      <a:pt x="917" y="318"/>
                    </a:lnTo>
                    <a:lnTo>
                      <a:pt x="964" y="343"/>
                    </a:lnTo>
                    <a:lnTo>
                      <a:pt x="1009" y="367"/>
                    </a:lnTo>
                    <a:lnTo>
                      <a:pt x="1052" y="389"/>
                    </a:lnTo>
                    <a:lnTo>
                      <a:pt x="1091" y="410"/>
                    </a:lnTo>
                    <a:lnTo>
                      <a:pt x="1128" y="429"/>
                    </a:lnTo>
                    <a:lnTo>
                      <a:pt x="1161" y="447"/>
                    </a:lnTo>
                    <a:lnTo>
                      <a:pt x="1191" y="463"/>
                    </a:lnTo>
                    <a:lnTo>
                      <a:pt x="1217" y="478"/>
                    </a:lnTo>
                    <a:lnTo>
                      <a:pt x="1238" y="489"/>
                    </a:lnTo>
                    <a:lnTo>
                      <a:pt x="1256" y="499"/>
                    </a:lnTo>
                    <a:lnTo>
                      <a:pt x="1268" y="506"/>
                    </a:lnTo>
                    <a:lnTo>
                      <a:pt x="1276" y="510"/>
                    </a:lnTo>
                    <a:lnTo>
                      <a:pt x="1279" y="511"/>
                    </a:lnTo>
                    <a:lnTo>
                      <a:pt x="1279" y="511"/>
                    </a:lnTo>
                    <a:lnTo>
                      <a:pt x="1279" y="509"/>
                    </a:lnTo>
                    <a:lnTo>
                      <a:pt x="1281" y="510"/>
                    </a:lnTo>
                    <a:lnTo>
                      <a:pt x="1283" y="509"/>
                    </a:lnTo>
                    <a:lnTo>
                      <a:pt x="1283" y="511"/>
                    </a:lnTo>
                    <a:lnTo>
                      <a:pt x="1283" y="511"/>
                    </a:lnTo>
                    <a:lnTo>
                      <a:pt x="1286" y="510"/>
                    </a:lnTo>
                    <a:lnTo>
                      <a:pt x="1293" y="506"/>
                    </a:lnTo>
                    <a:lnTo>
                      <a:pt x="1304" y="500"/>
                    </a:lnTo>
                    <a:lnTo>
                      <a:pt x="1319" y="491"/>
                    </a:lnTo>
                    <a:lnTo>
                      <a:pt x="1338" y="481"/>
                    </a:lnTo>
                    <a:lnTo>
                      <a:pt x="1361" y="469"/>
                    </a:lnTo>
                    <a:lnTo>
                      <a:pt x="1387" y="455"/>
                    </a:lnTo>
                    <a:lnTo>
                      <a:pt x="1416" y="439"/>
                    </a:lnTo>
                    <a:lnTo>
                      <a:pt x="1449" y="421"/>
                    </a:lnTo>
                    <a:lnTo>
                      <a:pt x="1483" y="402"/>
                    </a:lnTo>
                    <a:lnTo>
                      <a:pt x="1521" y="382"/>
                    </a:lnTo>
                    <a:lnTo>
                      <a:pt x="1562" y="361"/>
                    </a:lnTo>
                    <a:lnTo>
                      <a:pt x="1604" y="339"/>
                    </a:lnTo>
                    <a:lnTo>
                      <a:pt x="1649" y="316"/>
                    </a:lnTo>
                    <a:lnTo>
                      <a:pt x="1695" y="292"/>
                    </a:lnTo>
                    <a:lnTo>
                      <a:pt x="1736" y="268"/>
                    </a:lnTo>
                    <a:lnTo>
                      <a:pt x="1776" y="240"/>
                    </a:lnTo>
                    <a:lnTo>
                      <a:pt x="1812" y="207"/>
                    </a:lnTo>
                    <a:lnTo>
                      <a:pt x="1847" y="172"/>
                    </a:lnTo>
                    <a:lnTo>
                      <a:pt x="1881" y="133"/>
                    </a:lnTo>
                    <a:lnTo>
                      <a:pt x="1911" y="91"/>
                    </a:lnTo>
                    <a:lnTo>
                      <a:pt x="1941" y="46"/>
                    </a:lnTo>
                    <a:lnTo>
                      <a:pt x="1970" y="0"/>
                    </a:lnTo>
                    <a:lnTo>
                      <a:pt x="2038" y="30"/>
                    </a:lnTo>
                    <a:lnTo>
                      <a:pt x="2103" y="66"/>
                    </a:lnTo>
                    <a:lnTo>
                      <a:pt x="2165" y="106"/>
                    </a:lnTo>
                    <a:lnTo>
                      <a:pt x="2223" y="149"/>
                    </a:lnTo>
                    <a:lnTo>
                      <a:pt x="2278" y="195"/>
                    </a:lnTo>
                    <a:lnTo>
                      <a:pt x="2329" y="244"/>
                    </a:lnTo>
                    <a:lnTo>
                      <a:pt x="2375" y="296"/>
                    </a:lnTo>
                    <a:lnTo>
                      <a:pt x="2417" y="350"/>
                    </a:lnTo>
                    <a:lnTo>
                      <a:pt x="2454" y="405"/>
                    </a:lnTo>
                    <a:lnTo>
                      <a:pt x="2487" y="462"/>
                    </a:lnTo>
                    <a:lnTo>
                      <a:pt x="2513" y="520"/>
                    </a:lnTo>
                    <a:lnTo>
                      <a:pt x="2534" y="578"/>
                    </a:lnTo>
                    <a:lnTo>
                      <a:pt x="2549" y="637"/>
                    </a:lnTo>
                    <a:lnTo>
                      <a:pt x="2559" y="694"/>
                    </a:lnTo>
                    <a:lnTo>
                      <a:pt x="2562" y="752"/>
                    </a:lnTo>
                    <a:lnTo>
                      <a:pt x="2562" y="1342"/>
                    </a:lnTo>
                    <a:lnTo>
                      <a:pt x="0" y="1342"/>
                    </a:lnTo>
                    <a:lnTo>
                      <a:pt x="0" y="752"/>
                    </a:lnTo>
                    <a:lnTo>
                      <a:pt x="3" y="694"/>
                    </a:lnTo>
                    <a:lnTo>
                      <a:pt x="13" y="637"/>
                    </a:lnTo>
                    <a:lnTo>
                      <a:pt x="28" y="578"/>
                    </a:lnTo>
                    <a:lnTo>
                      <a:pt x="49" y="520"/>
                    </a:lnTo>
                    <a:lnTo>
                      <a:pt x="75" y="462"/>
                    </a:lnTo>
                    <a:lnTo>
                      <a:pt x="108" y="405"/>
                    </a:lnTo>
                    <a:lnTo>
                      <a:pt x="145" y="350"/>
                    </a:lnTo>
                    <a:lnTo>
                      <a:pt x="187" y="295"/>
                    </a:lnTo>
                    <a:lnTo>
                      <a:pt x="233" y="244"/>
                    </a:lnTo>
                    <a:lnTo>
                      <a:pt x="283" y="195"/>
                    </a:lnTo>
                    <a:lnTo>
                      <a:pt x="339" y="149"/>
                    </a:lnTo>
                    <a:lnTo>
                      <a:pt x="396" y="106"/>
                    </a:lnTo>
                    <a:lnTo>
                      <a:pt x="459" y="66"/>
                    </a:lnTo>
                    <a:lnTo>
                      <a:pt x="524" y="30"/>
                    </a:lnTo>
                    <a:lnTo>
                      <a:pt x="5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13" name="Group 112"/>
          <p:cNvGrpSpPr/>
          <p:nvPr/>
        </p:nvGrpSpPr>
        <p:grpSpPr>
          <a:xfrm>
            <a:off x="6839944" y="3474390"/>
            <a:ext cx="842651" cy="1326000"/>
            <a:chOff x="9087265" y="4774026"/>
            <a:chExt cx="1123535" cy="1767998"/>
          </a:xfrm>
        </p:grpSpPr>
        <p:sp>
          <p:nvSpPr>
            <p:cNvPr id="52" name="Rectangle 51"/>
            <p:cNvSpPr/>
            <p:nvPr/>
          </p:nvSpPr>
          <p:spPr>
            <a:xfrm>
              <a:off x="9130810" y="4774026"/>
              <a:ext cx="1079990" cy="492442"/>
            </a:xfrm>
            <a:prstGeom prst="rect">
              <a:avLst/>
            </a:prstGeom>
          </p:spPr>
          <p:txBody>
            <a:bodyPr wrap="square">
              <a:spAutoFit/>
            </a:bodyPr>
            <a:lstStyle/>
            <a:p>
              <a:pPr algn="ctr" defTabSz="685783"/>
              <a:r>
                <a:rPr lang="zh-TW" altLang="en-US" sz="900" dirty="0" smtClean="0">
                  <a:solidFill>
                    <a:prstClr val="white"/>
                  </a:solidFill>
                  <a:latin typeface="Calibri"/>
                  <a:ea typeface="Heiti TC Light"/>
                  <a:cs typeface="Calibri"/>
                </a:rPr>
                <a:t>男性</a:t>
              </a:r>
              <a:endParaRPr lang="en-US" altLang="zh-TW" sz="900" dirty="0" smtClean="0">
                <a:solidFill>
                  <a:prstClr val="white"/>
                </a:solidFill>
                <a:latin typeface="Calibri"/>
                <a:ea typeface="Heiti TC Light"/>
                <a:cs typeface="Calibri"/>
              </a:endParaRPr>
            </a:p>
            <a:p>
              <a:pPr algn="ctr" defTabSz="685783"/>
              <a:r>
                <a:rPr lang="en-US" sz="900" dirty="0" smtClean="0">
                  <a:solidFill>
                    <a:prstClr val="white"/>
                  </a:solidFill>
                  <a:latin typeface="Calibri"/>
                  <a:ea typeface="Heiti TC Light"/>
                  <a:cs typeface="Calibri"/>
                </a:rPr>
                <a:t>Men</a:t>
              </a:r>
            </a:p>
          </p:txBody>
        </p:sp>
        <p:sp>
          <p:nvSpPr>
            <p:cNvPr id="59" name="Rectangle 58"/>
            <p:cNvSpPr/>
            <p:nvPr/>
          </p:nvSpPr>
          <p:spPr>
            <a:xfrm>
              <a:off x="9087265" y="6049581"/>
              <a:ext cx="1119402" cy="492443"/>
            </a:xfrm>
            <a:prstGeom prst="rect">
              <a:avLst/>
            </a:prstGeom>
          </p:spPr>
          <p:txBody>
            <a:bodyPr wrap="square">
              <a:spAutoFit/>
            </a:bodyPr>
            <a:lstStyle/>
            <a:p>
              <a:pPr algn="ctr" defTabSz="685783" fontAlgn="ctr"/>
              <a:r>
                <a:rPr lang="en-US" sz="1800" b="1" dirty="0">
                  <a:solidFill>
                    <a:srgbClr val="33B392"/>
                  </a:solidFill>
                  <a:latin typeface="Calibri"/>
                  <a:ea typeface="Heiti TC Light"/>
                  <a:cs typeface="Calibri"/>
                </a:rPr>
                <a:t>46</a:t>
              </a:r>
            </a:p>
          </p:txBody>
        </p:sp>
        <p:grpSp>
          <p:nvGrpSpPr>
            <p:cNvPr id="103" name="Group 41"/>
            <p:cNvGrpSpPr>
              <a:grpSpLocks noChangeAspect="1"/>
            </p:cNvGrpSpPr>
            <p:nvPr/>
          </p:nvGrpSpPr>
          <p:grpSpPr bwMode="auto">
            <a:xfrm>
              <a:off x="9406336" y="5363826"/>
              <a:ext cx="487175" cy="649170"/>
              <a:chOff x="-343" y="-166"/>
              <a:chExt cx="2460" cy="3278"/>
            </a:xfrm>
            <a:solidFill>
              <a:schemeClr val="bg1"/>
            </a:solidFill>
          </p:grpSpPr>
          <p:sp>
            <p:nvSpPr>
              <p:cNvPr id="106" name="Freeform 43"/>
              <p:cNvSpPr>
                <a:spLocks noEditPoints="1"/>
              </p:cNvSpPr>
              <p:nvPr/>
            </p:nvSpPr>
            <p:spPr bwMode="auto">
              <a:xfrm>
                <a:off x="169" y="-166"/>
                <a:ext cx="1435" cy="1640"/>
              </a:xfrm>
              <a:custGeom>
                <a:avLst/>
                <a:gdLst>
                  <a:gd name="T0" fmla="*/ 1047 w 2871"/>
                  <a:gd name="T1" fmla="*/ 2587 h 3279"/>
                  <a:gd name="T2" fmla="*/ 1145 w 2871"/>
                  <a:gd name="T3" fmla="*/ 2749 h 3279"/>
                  <a:gd name="T4" fmla="*/ 1306 w 2871"/>
                  <a:gd name="T5" fmla="*/ 2848 h 3279"/>
                  <a:gd name="T6" fmla="*/ 1502 w 2871"/>
                  <a:gd name="T7" fmla="*/ 2862 h 3279"/>
                  <a:gd name="T8" fmla="*/ 1677 w 2871"/>
                  <a:gd name="T9" fmla="*/ 2789 h 3279"/>
                  <a:gd name="T10" fmla="*/ 1799 w 2871"/>
                  <a:gd name="T11" fmla="*/ 2647 h 3279"/>
                  <a:gd name="T12" fmla="*/ 1845 w 2871"/>
                  <a:gd name="T13" fmla="*/ 2460 h 3279"/>
                  <a:gd name="T14" fmla="*/ 1801 w 2871"/>
                  <a:gd name="T15" fmla="*/ 983 h 3279"/>
                  <a:gd name="T16" fmla="*/ 1614 w 2871"/>
                  <a:gd name="T17" fmla="*/ 1208 h 3279"/>
                  <a:gd name="T18" fmla="*/ 1366 w 2871"/>
                  <a:gd name="T19" fmla="*/ 1397 h 3279"/>
                  <a:gd name="T20" fmla="*/ 1113 w 2871"/>
                  <a:gd name="T21" fmla="*/ 1519 h 3279"/>
                  <a:gd name="T22" fmla="*/ 867 w 2871"/>
                  <a:gd name="T23" fmla="*/ 1577 h 3279"/>
                  <a:gd name="T24" fmla="*/ 648 w 2871"/>
                  <a:gd name="T25" fmla="*/ 1571 h 3279"/>
                  <a:gd name="T26" fmla="*/ 474 w 2871"/>
                  <a:gd name="T27" fmla="*/ 1497 h 3279"/>
                  <a:gd name="T28" fmla="*/ 415 w 2871"/>
                  <a:gd name="T29" fmla="*/ 1754 h 3279"/>
                  <a:gd name="T30" fmla="*/ 430 w 2871"/>
                  <a:gd name="T31" fmla="*/ 2041 h 3279"/>
                  <a:gd name="T32" fmla="*/ 526 w 2871"/>
                  <a:gd name="T33" fmla="*/ 2312 h 3279"/>
                  <a:gd name="T34" fmla="*/ 2298 w 2871"/>
                  <a:gd name="T35" fmla="*/ 2394 h 3279"/>
                  <a:gd name="T36" fmla="*/ 2418 w 2871"/>
                  <a:gd name="T37" fmla="*/ 2135 h 3279"/>
                  <a:gd name="T38" fmla="*/ 2462 w 2871"/>
                  <a:gd name="T39" fmla="*/ 1844 h 3279"/>
                  <a:gd name="T40" fmla="*/ 2408 w 2871"/>
                  <a:gd name="T41" fmla="*/ 1517 h 3279"/>
                  <a:gd name="T42" fmla="*/ 2258 w 2871"/>
                  <a:gd name="T43" fmla="*/ 1234 h 3279"/>
                  <a:gd name="T44" fmla="*/ 2033 w 2871"/>
                  <a:gd name="T45" fmla="*/ 1013 h 3279"/>
                  <a:gd name="T46" fmla="*/ 1436 w 2871"/>
                  <a:gd name="T47" fmla="*/ 0 h 3279"/>
                  <a:gd name="T48" fmla="*/ 1797 w 2871"/>
                  <a:gd name="T49" fmla="*/ 54 h 3279"/>
                  <a:gd name="T50" fmla="*/ 2126 w 2871"/>
                  <a:gd name="T51" fmla="*/ 201 h 3279"/>
                  <a:gd name="T52" fmla="*/ 2410 w 2871"/>
                  <a:gd name="T53" fmla="*/ 435 h 3279"/>
                  <a:gd name="T54" fmla="*/ 2633 w 2871"/>
                  <a:gd name="T55" fmla="*/ 738 h 3279"/>
                  <a:gd name="T56" fmla="*/ 2791 w 2871"/>
                  <a:gd name="T57" fmla="*/ 1096 h 3279"/>
                  <a:gd name="T58" fmla="*/ 2867 w 2871"/>
                  <a:gd name="T59" fmla="*/ 1497 h 3279"/>
                  <a:gd name="T60" fmla="*/ 2851 w 2871"/>
                  <a:gd name="T61" fmla="*/ 1920 h 3279"/>
                  <a:gd name="T62" fmla="*/ 2747 w 2871"/>
                  <a:gd name="T63" fmla="*/ 2308 h 3279"/>
                  <a:gd name="T64" fmla="*/ 2565 w 2871"/>
                  <a:gd name="T65" fmla="*/ 2649 h 3279"/>
                  <a:gd name="T66" fmla="*/ 2320 w 2871"/>
                  <a:gd name="T67" fmla="*/ 2930 h 3279"/>
                  <a:gd name="T68" fmla="*/ 2021 w 2871"/>
                  <a:gd name="T69" fmla="*/ 3135 h 3279"/>
                  <a:gd name="T70" fmla="*/ 1681 w 2871"/>
                  <a:gd name="T71" fmla="*/ 3255 h 3279"/>
                  <a:gd name="T72" fmla="*/ 1312 w 2871"/>
                  <a:gd name="T73" fmla="*/ 3273 h 3279"/>
                  <a:gd name="T74" fmla="*/ 959 w 2871"/>
                  <a:gd name="T75" fmla="*/ 3185 h 3279"/>
                  <a:gd name="T76" fmla="*/ 646 w 2871"/>
                  <a:gd name="T77" fmla="*/ 3008 h 3279"/>
                  <a:gd name="T78" fmla="*/ 381 w 2871"/>
                  <a:gd name="T79" fmla="*/ 2751 h 3279"/>
                  <a:gd name="T80" fmla="*/ 177 w 2871"/>
                  <a:gd name="T81" fmla="*/ 2428 h 3279"/>
                  <a:gd name="T82" fmla="*/ 45 w 2871"/>
                  <a:gd name="T83" fmla="*/ 2053 h 3279"/>
                  <a:gd name="T84" fmla="*/ 0 w 2871"/>
                  <a:gd name="T85" fmla="*/ 1638 h 3279"/>
                  <a:gd name="T86" fmla="*/ 45 w 2871"/>
                  <a:gd name="T87" fmla="*/ 1226 h 3279"/>
                  <a:gd name="T88" fmla="*/ 177 w 2871"/>
                  <a:gd name="T89" fmla="*/ 851 h 3279"/>
                  <a:gd name="T90" fmla="*/ 381 w 2871"/>
                  <a:gd name="T91" fmla="*/ 528 h 3279"/>
                  <a:gd name="T92" fmla="*/ 646 w 2871"/>
                  <a:gd name="T93" fmla="*/ 271 h 3279"/>
                  <a:gd name="T94" fmla="*/ 959 w 2871"/>
                  <a:gd name="T95" fmla="*/ 94 h 3279"/>
                  <a:gd name="T96" fmla="*/ 1312 w 2871"/>
                  <a:gd name="T97" fmla="*/ 6 h 3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71" h="3279">
                    <a:moveTo>
                      <a:pt x="1025" y="2460"/>
                    </a:moveTo>
                    <a:lnTo>
                      <a:pt x="1031" y="2526"/>
                    </a:lnTo>
                    <a:lnTo>
                      <a:pt x="1047" y="2587"/>
                    </a:lnTo>
                    <a:lnTo>
                      <a:pt x="1071" y="2647"/>
                    </a:lnTo>
                    <a:lnTo>
                      <a:pt x="1105" y="2701"/>
                    </a:lnTo>
                    <a:lnTo>
                      <a:pt x="1145" y="2749"/>
                    </a:lnTo>
                    <a:lnTo>
                      <a:pt x="1193" y="2789"/>
                    </a:lnTo>
                    <a:lnTo>
                      <a:pt x="1246" y="2823"/>
                    </a:lnTo>
                    <a:lnTo>
                      <a:pt x="1306" y="2848"/>
                    </a:lnTo>
                    <a:lnTo>
                      <a:pt x="1368" y="2862"/>
                    </a:lnTo>
                    <a:lnTo>
                      <a:pt x="1436" y="2868"/>
                    </a:lnTo>
                    <a:lnTo>
                      <a:pt x="1502" y="2862"/>
                    </a:lnTo>
                    <a:lnTo>
                      <a:pt x="1566" y="2848"/>
                    </a:lnTo>
                    <a:lnTo>
                      <a:pt x="1624" y="2823"/>
                    </a:lnTo>
                    <a:lnTo>
                      <a:pt x="1677" y="2789"/>
                    </a:lnTo>
                    <a:lnTo>
                      <a:pt x="1725" y="2749"/>
                    </a:lnTo>
                    <a:lnTo>
                      <a:pt x="1767" y="2701"/>
                    </a:lnTo>
                    <a:lnTo>
                      <a:pt x="1799" y="2647"/>
                    </a:lnTo>
                    <a:lnTo>
                      <a:pt x="1825" y="2587"/>
                    </a:lnTo>
                    <a:lnTo>
                      <a:pt x="1841" y="2526"/>
                    </a:lnTo>
                    <a:lnTo>
                      <a:pt x="1845" y="2460"/>
                    </a:lnTo>
                    <a:lnTo>
                      <a:pt x="1025" y="2460"/>
                    </a:lnTo>
                    <a:close/>
                    <a:moveTo>
                      <a:pt x="1847" y="907"/>
                    </a:moveTo>
                    <a:lnTo>
                      <a:pt x="1801" y="983"/>
                    </a:lnTo>
                    <a:lnTo>
                      <a:pt x="1747" y="1060"/>
                    </a:lnTo>
                    <a:lnTo>
                      <a:pt x="1683" y="1134"/>
                    </a:lnTo>
                    <a:lnTo>
                      <a:pt x="1614" y="1208"/>
                    </a:lnTo>
                    <a:lnTo>
                      <a:pt x="1536" y="1276"/>
                    </a:lnTo>
                    <a:lnTo>
                      <a:pt x="1450" y="1341"/>
                    </a:lnTo>
                    <a:lnTo>
                      <a:pt x="1366" y="1397"/>
                    </a:lnTo>
                    <a:lnTo>
                      <a:pt x="1282" y="1445"/>
                    </a:lnTo>
                    <a:lnTo>
                      <a:pt x="1197" y="1485"/>
                    </a:lnTo>
                    <a:lnTo>
                      <a:pt x="1113" y="1519"/>
                    </a:lnTo>
                    <a:lnTo>
                      <a:pt x="1029" y="1547"/>
                    </a:lnTo>
                    <a:lnTo>
                      <a:pt x="947" y="1565"/>
                    </a:lnTo>
                    <a:lnTo>
                      <a:pt x="867" y="1577"/>
                    </a:lnTo>
                    <a:lnTo>
                      <a:pt x="790" y="1583"/>
                    </a:lnTo>
                    <a:lnTo>
                      <a:pt x="718" y="1581"/>
                    </a:lnTo>
                    <a:lnTo>
                      <a:pt x="648" y="1571"/>
                    </a:lnTo>
                    <a:lnTo>
                      <a:pt x="584" y="1553"/>
                    </a:lnTo>
                    <a:lnTo>
                      <a:pt x="526" y="1529"/>
                    </a:lnTo>
                    <a:lnTo>
                      <a:pt x="474" y="1497"/>
                    </a:lnTo>
                    <a:lnTo>
                      <a:pt x="448" y="1579"/>
                    </a:lnTo>
                    <a:lnTo>
                      <a:pt x="428" y="1664"/>
                    </a:lnTo>
                    <a:lnTo>
                      <a:pt x="415" y="1754"/>
                    </a:lnTo>
                    <a:lnTo>
                      <a:pt x="411" y="1844"/>
                    </a:lnTo>
                    <a:lnTo>
                      <a:pt x="415" y="1943"/>
                    </a:lnTo>
                    <a:lnTo>
                      <a:pt x="430" y="2041"/>
                    </a:lnTo>
                    <a:lnTo>
                      <a:pt x="454" y="2135"/>
                    </a:lnTo>
                    <a:lnTo>
                      <a:pt x="486" y="2227"/>
                    </a:lnTo>
                    <a:lnTo>
                      <a:pt x="526" y="2312"/>
                    </a:lnTo>
                    <a:lnTo>
                      <a:pt x="572" y="2394"/>
                    </a:lnTo>
                    <a:lnTo>
                      <a:pt x="1436" y="2049"/>
                    </a:lnTo>
                    <a:lnTo>
                      <a:pt x="2298" y="2394"/>
                    </a:lnTo>
                    <a:lnTo>
                      <a:pt x="2346" y="2312"/>
                    </a:lnTo>
                    <a:lnTo>
                      <a:pt x="2386" y="2227"/>
                    </a:lnTo>
                    <a:lnTo>
                      <a:pt x="2418" y="2135"/>
                    </a:lnTo>
                    <a:lnTo>
                      <a:pt x="2442" y="2041"/>
                    </a:lnTo>
                    <a:lnTo>
                      <a:pt x="2456" y="1943"/>
                    </a:lnTo>
                    <a:lnTo>
                      <a:pt x="2462" y="1844"/>
                    </a:lnTo>
                    <a:lnTo>
                      <a:pt x="2456" y="1732"/>
                    </a:lnTo>
                    <a:lnTo>
                      <a:pt x="2438" y="1623"/>
                    </a:lnTo>
                    <a:lnTo>
                      <a:pt x="2408" y="1517"/>
                    </a:lnTo>
                    <a:lnTo>
                      <a:pt x="2368" y="1417"/>
                    </a:lnTo>
                    <a:lnTo>
                      <a:pt x="2318" y="1322"/>
                    </a:lnTo>
                    <a:lnTo>
                      <a:pt x="2258" y="1234"/>
                    </a:lnTo>
                    <a:lnTo>
                      <a:pt x="2190" y="1152"/>
                    </a:lnTo>
                    <a:lnTo>
                      <a:pt x="2114" y="1078"/>
                    </a:lnTo>
                    <a:lnTo>
                      <a:pt x="2033" y="1013"/>
                    </a:lnTo>
                    <a:lnTo>
                      <a:pt x="1943" y="955"/>
                    </a:lnTo>
                    <a:lnTo>
                      <a:pt x="1847" y="907"/>
                    </a:lnTo>
                    <a:close/>
                    <a:moveTo>
                      <a:pt x="1436" y="0"/>
                    </a:moveTo>
                    <a:lnTo>
                      <a:pt x="1560" y="6"/>
                    </a:lnTo>
                    <a:lnTo>
                      <a:pt x="1681" y="24"/>
                    </a:lnTo>
                    <a:lnTo>
                      <a:pt x="1797" y="54"/>
                    </a:lnTo>
                    <a:lnTo>
                      <a:pt x="1911" y="94"/>
                    </a:lnTo>
                    <a:lnTo>
                      <a:pt x="2021" y="143"/>
                    </a:lnTo>
                    <a:lnTo>
                      <a:pt x="2126" y="201"/>
                    </a:lnTo>
                    <a:lnTo>
                      <a:pt x="2226" y="271"/>
                    </a:lnTo>
                    <a:lnTo>
                      <a:pt x="2320" y="349"/>
                    </a:lnTo>
                    <a:lnTo>
                      <a:pt x="2410" y="435"/>
                    </a:lnTo>
                    <a:lnTo>
                      <a:pt x="2491" y="528"/>
                    </a:lnTo>
                    <a:lnTo>
                      <a:pt x="2565" y="630"/>
                    </a:lnTo>
                    <a:lnTo>
                      <a:pt x="2633" y="738"/>
                    </a:lnTo>
                    <a:lnTo>
                      <a:pt x="2695" y="851"/>
                    </a:lnTo>
                    <a:lnTo>
                      <a:pt x="2747" y="971"/>
                    </a:lnTo>
                    <a:lnTo>
                      <a:pt x="2791" y="1096"/>
                    </a:lnTo>
                    <a:lnTo>
                      <a:pt x="2825" y="1226"/>
                    </a:lnTo>
                    <a:lnTo>
                      <a:pt x="2851" y="1359"/>
                    </a:lnTo>
                    <a:lnTo>
                      <a:pt x="2867" y="1497"/>
                    </a:lnTo>
                    <a:lnTo>
                      <a:pt x="2871" y="1638"/>
                    </a:lnTo>
                    <a:lnTo>
                      <a:pt x="2867" y="1780"/>
                    </a:lnTo>
                    <a:lnTo>
                      <a:pt x="2851" y="1920"/>
                    </a:lnTo>
                    <a:lnTo>
                      <a:pt x="2825" y="2053"/>
                    </a:lnTo>
                    <a:lnTo>
                      <a:pt x="2791" y="2183"/>
                    </a:lnTo>
                    <a:lnTo>
                      <a:pt x="2747" y="2308"/>
                    </a:lnTo>
                    <a:lnTo>
                      <a:pt x="2695" y="2428"/>
                    </a:lnTo>
                    <a:lnTo>
                      <a:pt x="2633" y="2541"/>
                    </a:lnTo>
                    <a:lnTo>
                      <a:pt x="2565" y="2649"/>
                    </a:lnTo>
                    <a:lnTo>
                      <a:pt x="2491" y="2751"/>
                    </a:lnTo>
                    <a:lnTo>
                      <a:pt x="2410" y="2844"/>
                    </a:lnTo>
                    <a:lnTo>
                      <a:pt x="2320" y="2930"/>
                    </a:lnTo>
                    <a:lnTo>
                      <a:pt x="2226" y="3008"/>
                    </a:lnTo>
                    <a:lnTo>
                      <a:pt x="2126" y="3076"/>
                    </a:lnTo>
                    <a:lnTo>
                      <a:pt x="2021" y="3135"/>
                    </a:lnTo>
                    <a:lnTo>
                      <a:pt x="1911" y="3185"/>
                    </a:lnTo>
                    <a:lnTo>
                      <a:pt x="1797" y="3225"/>
                    </a:lnTo>
                    <a:lnTo>
                      <a:pt x="1681" y="3255"/>
                    </a:lnTo>
                    <a:lnTo>
                      <a:pt x="1560" y="3273"/>
                    </a:lnTo>
                    <a:lnTo>
                      <a:pt x="1436" y="3279"/>
                    </a:lnTo>
                    <a:lnTo>
                      <a:pt x="1312" y="3273"/>
                    </a:lnTo>
                    <a:lnTo>
                      <a:pt x="1191" y="3255"/>
                    </a:lnTo>
                    <a:lnTo>
                      <a:pt x="1073" y="3225"/>
                    </a:lnTo>
                    <a:lnTo>
                      <a:pt x="959" y="3185"/>
                    </a:lnTo>
                    <a:lnTo>
                      <a:pt x="849" y="3135"/>
                    </a:lnTo>
                    <a:lnTo>
                      <a:pt x="746" y="3076"/>
                    </a:lnTo>
                    <a:lnTo>
                      <a:pt x="646" y="3008"/>
                    </a:lnTo>
                    <a:lnTo>
                      <a:pt x="550" y="2930"/>
                    </a:lnTo>
                    <a:lnTo>
                      <a:pt x="462" y="2844"/>
                    </a:lnTo>
                    <a:lnTo>
                      <a:pt x="381" y="2751"/>
                    </a:lnTo>
                    <a:lnTo>
                      <a:pt x="305" y="2649"/>
                    </a:lnTo>
                    <a:lnTo>
                      <a:pt x="237" y="2541"/>
                    </a:lnTo>
                    <a:lnTo>
                      <a:pt x="177" y="2428"/>
                    </a:lnTo>
                    <a:lnTo>
                      <a:pt x="125" y="2308"/>
                    </a:lnTo>
                    <a:lnTo>
                      <a:pt x="81" y="2183"/>
                    </a:lnTo>
                    <a:lnTo>
                      <a:pt x="45" y="2053"/>
                    </a:lnTo>
                    <a:lnTo>
                      <a:pt x="21" y="1920"/>
                    </a:lnTo>
                    <a:lnTo>
                      <a:pt x="5" y="1780"/>
                    </a:lnTo>
                    <a:lnTo>
                      <a:pt x="0" y="1638"/>
                    </a:lnTo>
                    <a:lnTo>
                      <a:pt x="5" y="1497"/>
                    </a:lnTo>
                    <a:lnTo>
                      <a:pt x="21" y="1359"/>
                    </a:lnTo>
                    <a:lnTo>
                      <a:pt x="45" y="1226"/>
                    </a:lnTo>
                    <a:lnTo>
                      <a:pt x="81" y="1096"/>
                    </a:lnTo>
                    <a:lnTo>
                      <a:pt x="125" y="971"/>
                    </a:lnTo>
                    <a:lnTo>
                      <a:pt x="177" y="851"/>
                    </a:lnTo>
                    <a:lnTo>
                      <a:pt x="237" y="738"/>
                    </a:lnTo>
                    <a:lnTo>
                      <a:pt x="305" y="630"/>
                    </a:lnTo>
                    <a:lnTo>
                      <a:pt x="381" y="528"/>
                    </a:lnTo>
                    <a:lnTo>
                      <a:pt x="462" y="435"/>
                    </a:lnTo>
                    <a:lnTo>
                      <a:pt x="550" y="349"/>
                    </a:lnTo>
                    <a:lnTo>
                      <a:pt x="646" y="271"/>
                    </a:lnTo>
                    <a:lnTo>
                      <a:pt x="746" y="201"/>
                    </a:lnTo>
                    <a:lnTo>
                      <a:pt x="849" y="143"/>
                    </a:lnTo>
                    <a:lnTo>
                      <a:pt x="959" y="94"/>
                    </a:lnTo>
                    <a:lnTo>
                      <a:pt x="1073" y="54"/>
                    </a:lnTo>
                    <a:lnTo>
                      <a:pt x="1191" y="24"/>
                    </a:lnTo>
                    <a:lnTo>
                      <a:pt x="1312" y="6"/>
                    </a:lnTo>
                    <a:lnTo>
                      <a:pt x="14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7" name="Freeform 44"/>
              <p:cNvSpPr>
                <a:spLocks/>
              </p:cNvSpPr>
              <p:nvPr/>
            </p:nvSpPr>
            <p:spPr bwMode="auto">
              <a:xfrm>
                <a:off x="-343" y="1678"/>
                <a:ext cx="2460" cy="1434"/>
              </a:xfrm>
              <a:custGeom>
                <a:avLst/>
                <a:gdLst>
                  <a:gd name="T0" fmla="*/ 820 w 4920"/>
                  <a:gd name="T1" fmla="*/ 0 h 2868"/>
                  <a:gd name="T2" fmla="*/ 1640 w 4920"/>
                  <a:gd name="T3" fmla="*/ 0 h 2868"/>
                  <a:gd name="T4" fmla="*/ 2460 w 4920"/>
                  <a:gd name="T5" fmla="*/ 1230 h 2868"/>
                  <a:gd name="T6" fmla="*/ 3280 w 4920"/>
                  <a:gd name="T7" fmla="*/ 0 h 2868"/>
                  <a:gd name="T8" fmla="*/ 4100 w 4920"/>
                  <a:gd name="T9" fmla="*/ 0 h 2868"/>
                  <a:gd name="T10" fmla="*/ 4196 w 4920"/>
                  <a:gd name="T11" fmla="*/ 6 h 2868"/>
                  <a:gd name="T12" fmla="*/ 4288 w 4920"/>
                  <a:gd name="T13" fmla="*/ 22 h 2868"/>
                  <a:gd name="T14" fmla="*/ 4377 w 4920"/>
                  <a:gd name="T15" fmla="*/ 47 h 2868"/>
                  <a:gd name="T16" fmla="*/ 4461 w 4920"/>
                  <a:gd name="T17" fmla="*/ 83 h 2868"/>
                  <a:gd name="T18" fmla="*/ 4539 w 4920"/>
                  <a:gd name="T19" fmla="*/ 127 h 2868"/>
                  <a:gd name="T20" fmla="*/ 4613 w 4920"/>
                  <a:gd name="T21" fmla="*/ 179 h 2868"/>
                  <a:gd name="T22" fmla="*/ 4681 w 4920"/>
                  <a:gd name="T23" fmla="*/ 241 h 2868"/>
                  <a:gd name="T24" fmla="*/ 4740 w 4920"/>
                  <a:gd name="T25" fmla="*/ 307 h 2868"/>
                  <a:gd name="T26" fmla="*/ 4792 w 4920"/>
                  <a:gd name="T27" fmla="*/ 380 h 2868"/>
                  <a:gd name="T28" fmla="*/ 4836 w 4920"/>
                  <a:gd name="T29" fmla="*/ 458 h 2868"/>
                  <a:gd name="T30" fmla="*/ 4872 w 4920"/>
                  <a:gd name="T31" fmla="*/ 544 h 2868"/>
                  <a:gd name="T32" fmla="*/ 4898 w 4920"/>
                  <a:gd name="T33" fmla="*/ 632 h 2868"/>
                  <a:gd name="T34" fmla="*/ 4914 w 4920"/>
                  <a:gd name="T35" fmla="*/ 723 h 2868"/>
                  <a:gd name="T36" fmla="*/ 4920 w 4920"/>
                  <a:gd name="T37" fmla="*/ 819 h 2868"/>
                  <a:gd name="T38" fmla="*/ 4920 w 4920"/>
                  <a:gd name="T39" fmla="*/ 2457 h 2868"/>
                  <a:gd name="T40" fmla="*/ 4914 w 4920"/>
                  <a:gd name="T41" fmla="*/ 2525 h 2868"/>
                  <a:gd name="T42" fmla="*/ 4900 w 4920"/>
                  <a:gd name="T43" fmla="*/ 2587 h 2868"/>
                  <a:gd name="T44" fmla="*/ 4874 w 4920"/>
                  <a:gd name="T45" fmla="*/ 2647 h 2868"/>
                  <a:gd name="T46" fmla="*/ 4840 w 4920"/>
                  <a:gd name="T47" fmla="*/ 2701 h 2868"/>
                  <a:gd name="T48" fmla="*/ 4800 w 4920"/>
                  <a:gd name="T49" fmla="*/ 2748 h 2868"/>
                  <a:gd name="T50" fmla="*/ 4752 w 4920"/>
                  <a:gd name="T51" fmla="*/ 2788 h 2868"/>
                  <a:gd name="T52" fmla="*/ 4699 w 4920"/>
                  <a:gd name="T53" fmla="*/ 2822 h 2868"/>
                  <a:gd name="T54" fmla="*/ 4641 w 4920"/>
                  <a:gd name="T55" fmla="*/ 2848 h 2868"/>
                  <a:gd name="T56" fmla="*/ 4577 w 4920"/>
                  <a:gd name="T57" fmla="*/ 2862 h 2868"/>
                  <a:gd name="T58" fmla="*/ 4511 w 4920"/>
                  <a:gd name="T59" fmla="*/ 2868 h 2868"/>
                  <a:gd name="T60" fmla="*/ 409 w 4920"/>
                  <a:gd name="T61" fmla="*/ 2868 h 2868"/>
                  <a:gd name="T62" fmla="*/ 343 w 4920"/>
                  <a:gd name="T63" fmla="*/ 2862 h 2868"/>
                  <a:gd name="T64" fmla="*/ 279 w 4920"/>
                  <a:gd name="T65" fmla="*/ 2848 h 2868"/>
                  <a:gd name="T66" fmla="*/ 221 w 4920"/>
                  <a:gd name="T67" fmla="*/ 2822 h 2868"/>
                  <a:gd name="T68" fmla="*/ 168 w 4920"/>
                  <a:gd name="T69" fmla="*/ 2788 h 2868"/>
                  <a:gd name="T70" fmla="*/ 120 w 4920"/>
                  <a:gd name="T71" fmla="*/ 2748 h 2868"/>
                  <a:gd name="T72" fmla="*/ 78 w 4920"/>
                  <a:gd name="T73" fmla="*/ 2701 h 2868"/>
                  <a:gd name="T74" fmla="*/ 44 w 4920"/>
                  <a:gd name="T75" fmla="*/ 2647 h 2868"/>
                  <a:gd name="T76" fmla="*/ 20 w 4920"/>
                  <a:gd name="T77" fmla="*/ 2587 h 2868"/>
                  <a:gd name="T78" fmla="*/ 4 w 4920"/>
                  <a:gd name="T79" fmla="*/ 2525 h 2868"/>
                  <a:gd name="T80" fmla="*/ 0 w 4920"/>
                  <a:gd name="T81" fmla="*/ 2457 h 2868"/>
                  <a:gd name="T82" fmla="*/ 0 w 4920"/>
                  <a:gd name="T83" fmla="*/ 819 h 2868"/>
                  <a:gd name="T84" fmla="*/ 4 w 4920"/>
                  <a:gd name="T85" fmla="*/ 723 h 2868"/>
                  <a:gd name="T86" fmla="*/ 20 w 4920"/>
                  <a:gd name="T87" fmla="*/ 632 h 2868"/>
                  <a:gd name="T88" fmla="*/ 46 w 4920"/>
                  <a:gd name="T89" fmla="*/ 544 h 2868"/>
                  <a:gd name="T90" fmla="*/ 82 w 4920"/>
                  <a:gd name="T91" fmla="*/ 458 h 2868"/>
                  <a:gd name="T92" fmla="*/ 128 w 4920"/>
                  <a:gd name="T93" fmla="*/ 380 h 2868"/>
                  <a:gd name="T94" fmla="*/ 180 w 4920"/>
                  <a:gd name="T95" fmla="*/ 307 h 2868"/>
                  <a:gd name="T96" fmla="*/ 239 w 4920"/>
                  <a:gd name="T97" fmla="*/ 241 h 2868"/>
                  <a:gd name="T98" fmla="*/ 307 w 4920"/>
                  <a:gd name="T99" fmla="*/ 179 h 2868"/>
                  <a:gd name="T100" fmla="*/ 379 w 4920"/>
                  <a:gd name="T101" fmla="*/ 127 h 2868"/>
                  <a:gd name="T102" fmla="*/ 459 w 4920"/>
                  <a:gd name="T103" fmla="*/ 83 h 2868"/>
                  <a:gd name="T104" fmla="*/ 543 w 4920"/>
                  <a:gd name="T105" fmla="*/ 47 h 2868"/>
                  <a:gd name="T106" fmla="*/ 630 w 4920"/>
                  <a:gd name="T107" fmla="*/ 22 h 2868"/>
                  <a:gd name="T108" fmla="*/ 724 w 4920"/>
                  <a:gd name="T109" fmla="*/ 6 h 2868"/>
                  <a:gd name="T110" fmla="*/ 820 w 4920"/>
                  <a:gd name="T111" fmla="*/ 0 h 2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20" h="2868">
                    <a:moveTo>
                      <a:pt x="820" y="0"/>
                    </a:moveTo>
                    <a:lnTo>
                      <a:pt x="1640" y="0"/>
                    </a:lnTo>
                    <a:lnTo>
                      <a:pt x="2460" y="1230"/>
                    </a:lnTo>
                    <a:lnTo>
                      <a:pt x="3280" y="0"/>
                    </a:lnTo>
                    <a:lnTo>
                      <a:pt x="4100" y="0"/>
                    </a:lnTo>
                    <a:lnTo>
                      <a:pt x="4196" y="6"/>
                    </a:lnTo>
                    <a:lnTo>
                      <a:pt x="4288" y="22"/>
                    </a:lnTo>
                    <a:lnTo>
                      <a:pt x="4377" y="47"/>
                    </a:lnTo>
                    <a:lnTo>
                      <a:pt x="4461" y="83"/>
                    </a:lnTo>
                    <a:lnTo>
                      <a:pt x="4539" y="127"/>
                    </a:lnTo>
                    <a:lnTo>
                      <a:pt x="4613" y="179"/>
                    </a:lnTo>
                    <a:lnTo>
                      <a:pt x="4681" y="241"/>
                    </a:lnTo>
                    <a:lnTo>
                      <a:pt x="4740" y="307"/>
                    </a:lnTo>
                    <a:lnTo>
                      <a:pt x="4792" y="380"/>
                    </a:lnTo>
                    <a:lnTo>
                      <a:pt x="4836" y="458"/>
                    </a:lnTo>
                    <a:lnTo>
                      <a:pt x="4872" y="544"/>
                    </a:lnTo>
                    <a:lnTo>
                      <a:pt x="4898" y="632"/>
                    </a:lnTo>
                    <a:lnTo>
                      <a:pt x="4914" y="723"/>
                    </a:lnTo>
                    <a:lnTo>
                      <a:pt x="4920" y="819"/>
                    </a:lnTo>
                    <a:lnTo>
                      <a:pt x="4920" y="2457"/>
                    </a:lnTo>
                    <a:lnTo>
                      <a:pt x="4914" y="2525"/>
                    </a:lnTo>
                    <a:lnTo>
                      <a:pt x="4900" y="2587"/>
                    </a:lnTo>
                    <a:lnTo>
                      <a:pt x="4874" y="2647"/>
                    </a:lnTo>
                    <a:lnTo>
                      <a:pt x="4840" y="2701"/>
                    </a:lnTo>
                    <a:lnTo>
                      <a:pt x="4800" y="2748"/>
                    </a:lnTo>
                    <a:lnTo>
                      <a:pt x="4752" y="2788"/>
                    </a:lnTo>
                    <a:lnTo>
                      <a:pt x="4699" y="2822"/>
                    </a:lnTo>
                    <a:lnTo>
                      <a:pt x="4641" y="2848"/>
                    </a:lnTo>
                    <a:lnTo>
                      <a:pt x="4577" y="2862"/>
                    </a:lnTo>
                    <a:lnTo>
                      <a:pt x="4511" y="2868"/>
                    </a:lnTo>
                    <a:lnTo>
                      <a:pt x="409" y="2868"/>
                    </a:lnTo>
                    <a:lnTo>
                      <a:pt x="343" y="2862"/>
                    </a:lnTo>
                    <a:lnTo>
                      <a:pt x="279" y="2848"/>
                    </a:lnTo>
                    <a:lnTo>
                      <a:pt x="221" y="2822"/>
                    </a:lnTo>
                    <a:lnTo>
                      <a:pt x="168" y="2788"/>
                    </a:lnTo>
                    <a:lnTo>
                      <a:pt x="120" y="2748"/>
                    </a:lnTo>
                    <a:lnTo>
                      <a:pt x="78" y="2701"/>
                    </a:lnTo>
                    <a:lnTo>
                      <a:pt x="44" y="2647"/>
                    </a:lnTo>
                    <a:lnTo>
                      <a:pt x="20" y="2587"/>
                    </a:lnTo>
                    <a:lnTo>
                      <a:pt x="4" y="2525"/>
                    </a:lnTo>
                    <a:lnTo>
                      <a:pt x="0" y="2457"/>
                    </a:lnTo>
                    <a:lnTo>
                      <a:pt x="0" y="819"/>
                    </a:lnTo>
                    <a:lnTo>
                      <a:pt x="4" y="723"/>
                    </a:lnTo>
                    <a:lnTo>
                      <a:pt x="20" y="632"/>
                    </a:lnTo>
                    <a:lnTo>
                      <a:pt x="46" y="544"/>
                    </a:lnTo>
                    <a:lnTo>
                      <a:pt x="82" y="458"/>
                    </a:lnTo>
                    <a:lnTo>
                      <a:pt x="128" y="380"/>
                    </a:lnTo>
                    <a:lnTo>
                      <a:pt x="180" y="307"/>
                    </a:lnTo>
                    <a:lnTo>
                      <a:pt x="239" y="241"/>
                    </a:lnTo>
                    <a:lnTo>
                      <a:pt x="307" y="179"/>
                    </a:lnTo>
                    <a:lnTo>
                      <a:pt x="379" y="127"/>
                    </a:lnTo>
                    <a:lnTo>
                      <a:pt x="459" y="83"/>
                    </a:lnTo>
                    <a:lnTo>
                      <a:pt x="543" y="47"/>
                    </a:lnTo>
                    <a:lnTo>
                      <a:pt x="630" y="22"/>
                    </a:lnTo>
                    <a:lnTo>
                      <a:pt x="724" y="6"/>
                    </a:lnTo>
                    <a:lnTo>
                      <a:pt x="8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spTree>
    <p:extLst>
      <p:ext uri="{BB962C8B-B14F-4D97-AF65-F5344CB8AC3E}">
        <p14:creationId xmlns:p14="http://schemas.microsoft.com/office/powerpoint/2010/main" val="508402690"/>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par>
                          <p:cTn id="37" fill="hold">
                            <p:stCondLst>
                              <p:cond delay="2500"/>
                            </p:stCondLst>
                            <p:childTnLst>
                              <p:par>
                                <p:cTn id="38" presetID="22" presetClass="entr" presetSubtype="4"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30">
                                            <p:txEl>
                                              <p:pRg st="0" end="0"/>
                                            </p:txEl>
                                          </p:spTgt>
                                        </p:tgtEl>
                                        <p:attrNameLst>
                                          <p:attrName>style.visibility</p:attrName>
                                        </p:attrNameLst>
                                      </p:cBhvr>
                                      <p:to>
                                        <p:strVal val="visible"/>
                                      </p:to>
                                    </p:set>
                                    <p:animEffect transition="in" filter="fade">
                                      <p:cBhvr>
                                        <p:cTn id="48" dur="500"/>
                                        <p:tgtEl>
                                          <p:spTgt spid="30">
                                            <p:txEl>
                                              <p:pRg st="0" end="0"/>
                                            </p:txEl>
                                          </p:spTgt>
                                        </p:tgtEl>
                                      </p:cBhvr>
                                    </p:animEffect>
                                  </p:childTnLst>
                                </p:cTn>
                              </p:par>
                            </p:childTnLst>
                          </p:cTn>
                        </p:par>
                        <p:par>
                          <p:cTn id="49" fill="hold">
                            <p:stCondLst>
                              <p:cond delay="4000"/>
                            </p:stCondLst>
                            <p:childTnLst>
                              <p:par>
                                <p:cTn id="50" presetID="10" presetClass="entr" presetSubtype="0" fill="hold" nodeType="afterEffect">
                                  <p:stCondLst>
                                    <p:cond delay="0"/>
                                  </p:stCondLst>
                                  <p:childTnLst>
                                    <p:set>
                                      <p:cBhvr>
                                        <p:cTn id="51" dur="1" fill="hold">
                                          <p:stCondLst>
                                            <p:cond delay="0"/>
                                          </p:stCondLst>
                                        </p:cTn>
                                        <p:tgtEl>
                                          <p:spTgt spid="30">
                                            <p:txEl>
                                              <p:pRg st="1" end="1"/>
                                            </p:txEl>
                                          </p:spTgt>
                                        </p:tgtEl>
                                        <p:attrNameLst>
                                          <p:attrName>style.visibility</p:attrName>
                                        </p:attrNameLst>
                                      </p:cBhvr>
                                      <p:to>
                                        <p:strVal val="visible"/>
                                      </p:to>
                                    </p:set>
                                    <p:animEffect transition="in" filter="fade">
                                      <p:cBhvr>
                                        <p:cTn id="52" dur="500"/>
                                        <p:tgtEl>
                                          <p:spTgt spid="30">
                                            <p:txEl>
                                              <p:pRg st="1" end="1"/>
                                            </p:txEl>
                                          </p:spTgt>
                                        </p:tgtEl>
                                      </p:cBhvr>
                                    </p:animEffect>
                                  </p:childTnLst>
                                </p:cTn>
                              </p:par>
                              <p:par>
                                <p:cTn id="53" presetID="22" presetClass="entr" presetSubtype="8"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childTnLst>
                          </p:cTn>
                        </p:par>
                        <p:par>
                          <p:cTn id="61" fill="hold">
                            <p:stCondLst>
                              <p:cond delay="4500"/>
                            </p:stCondLst>
                            <p:childTnLst>
                              <p:par>
                                <p:cTn id="62" presetID="22" presetClass="entr" presetSubtype="4" fill="hold" nodeType="after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down)">
                                      <p:cBhvr>
                                        <p:cTn id="64" dur="500"/>
                                        <p:tgtEl>
                                          <p:spTgt spid="24"/>
                                        </p:tgtEl>
                                      </p:cBhvr>
                                    </p:animEffect>
                                  </p:childTnLst>
                                </p:cTn>
                              </p:par>
                            </p:childTnLst>
                          </p:cTn>
                        </p:par>
                        <p:par>
                          <p:cTn id="65" fill="hold">
                            <p:stCondLst>
                              <p:cond delay="5000"/>
                            </p:stCondLst>
                            <p:childTnLst>
                              <p:par>
                                <p:cTn id="66" presetID="10" presetClass="entr" presetSubtype="0" fill="hold" grpId="0"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par>
                          <p:cTn id="69" fill="hold">
                            <p:stCondLst>
                              <p:cond delay="5500"/>
                            </p:stCondLst>
                            <p:childTnLst>
                              <p:par>
                                <p:cTn id="70" presetID="10" presetClass="entr" presetSubtype="0" fill="hold" grpId="0"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22" presetClass="entr" presetSubtype="8"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108"/>
                                        </p:tgtEl>
                                        <p:attrNameLst>
                                          <p:attrName>style.visibility</p:attrName>
                                        </p:attrNameLst>
                                      </p:cBhvr>
                                      <p:to>
                                        <p:strVal val="visible"/>
                                      </p:to>
                                    </p:set>
                                    <p:animEffect transition="in" filter="fade">
                                      <p:cBhvr>
                                        <p:cTn id="84" dur="500"/>
                                        <p:tgtEl>
                                          <p:spTgt spid="108"/>
                                        </p:tgtEl>
                                      </p:cBhvr>
                                    </p:animEffect>
                                  </p:childTnLst>
                                </p:cTn>
                              </p:par>
                            </p:childTnLst>
                          </p:cTn>
                        </p:par>
                        <p:par>
                          <p:cTn id="85" fill="hold">
                            <p:stCondLst>
                              <p:cond delay="1000"/>
                            </p:stCondLst>
                            <p:childTnLst>
                              <p:par>
                                <p:cTn id="86" presetID="16" presetClass="entr" presetSubtype="42" fill="hold" nodeType="after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barn(outHorizontal)">
                                      <p:cBhvr>
                                        <p:cTn id="88" dur="500"/>
                                        <p:tgtEl>
                                          <p:spTgt spid="41"/>
                                        </p:tgtEl>
                                      </p:cBhvr>
                                    </p:animEffect>
                                  </p:childTnLst>
                                </p:cTn>
                              </p:par>
                              <p:par>
                                <p:cTn id="89" presetID="10" presetClass="entr" presetSubtype="0" fill="hold" nodeType="withEffect">
                                  <p:stCondLst>
                                    <p:cond delay="0"/>
                                  </p:stCondLst>
                                  <p:childTnLst>
                                    <p:set>
                                      <p:cBhvr>
                                        <p:cTn id="90" dur="1" fill="hold">
                                          <p:stCondLst>
                                            <p:cond delay="0"/>
                                          </p:stCondLst>
                                        </p:cTn>
                                        <p:tgtEl>
                                          <p:spTgt spid="109"/>
                                        </p:tgtEl>
                                        <p:attrNameLst>
                                          <p:attrName>style.visibility</p:attrName>
                                        </p:attrNameLst>
                                      </p:cBhvr>
                                      <p:to>
                                        <p:strVal val="visible"/>
                                      </p:to>
                                    </p:set>
                                    <p:animEffect transition="in" filter="fade">
                                      <p:cBhvr>
                                        <p:cTn id="91" dur="500"/>
                                        <p:tgtEl>
                                          <p:spTgt spid="109"/>
                                        </p:tgtEl>
                                      </p:cBhvr>
                                    </p:animEffect>
                                  </p:childTnLst>
                                </p:cTn>
                              </p:par>
                            </p:childTnLst>
                          </p:cTn>
                        </p:par>
                        <p:par>
                          <p:cTn id="92" fill="hold">
                            <p:stCondLst>
                              <p:cond delay="1500"/>
                            </p:stCondLst>
                            <p:childTnLst>
                              <p:par>
                                <p:cTn id="93" presetID="16" presetClass="entr" presetSubtype="42" fill="hold" nodeType="after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barn(outHorizontal)">
                                      <p:cBhvr>
                                        <p:cTn id="95" dur="500"/>
                                        <p:tgtEl>
                                          <p:spTgt spid="42"/>
                                        </p:tgtEl>
                                      </p:cBhvr>
                                    </p:animEffect>
                                  </p:childTnLst>
                                </p:cTn>
                              </p:par>
                              <p:par>
                                <p:cTn id="96" presetID="10" presetClass="entr" presetSubtype="0" fill="hold" nodeType="withEffect">
                                  <p:stCondLst>
                                    <p:cond delay="0"/>
                                  </p:stCondLst>
                                  <p:childTnLst>
                                    <p:set>
                                      <p:cBhvr>
                                        <p:cTn id="97" dur="1" fill="hold">
                                          <p:stCondLst>
                                            <p:cond delay="0"/>
                                          </p:stCondLst>
                                        </p:cTn>
                                        <p:tgtEl>
                                          <p:spTgt spid="110"/>
                                        </p:tgtEl>
                                        <p:attrNameLst>
                                          <p:attrName>style.visibility</p:attrName>
                                        </p:attrNameLst>
                                      </p:cBhvr>
                                      <p:to>
                                        <p:strVal val="visible"/>
                                      </p:to>
                                    </p:set>
                                    <p:animEffect transition="in" filter="fade">
                                      <p:cBhvr>
                                        <p:cTn id="98" dur="500"/>
                                        <p:tgtEl>
                                          <p:spTgt spid="110"/>
                                        </p:tgtEl>
                                      </p:cBhvr>
                                    </p:animEffect>
                                  </p:childTnLst>
                                </p:cTn>
                              </p:par>
                            </p:childTnLst>
                          </p:cTn>
                        </p:par>
                        <p:par>
                          <p:cTn id="99" fill="hold">
                            <p:stCondLst>
                              <p:cond delay="2000"/>
                            </p:stCondLst>
                            <p:childTnLst>
                              <p:par>
                                <p:cTn id="100" presetID="16" presetClass="entr" presetSubtype="42" fill="hold" nodeType="after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barn(outHorizontal)">
                                      <p:cBhvr>
                                        <p:cTn id="102" dur="500"/>
                                        <p:tgtEl>
                                          <p:spTgt spid="43"/>
                                        </p:tgtEl>
                                      </p:cBhvr>
                                    </p:animEffect>
                                  </p:childTnLst>
                                </p:cTn>
                              </p:par>
                              <p:par>
                                <p:cTn id="103" presetID="10" presetClass="entr" presetSubtype="0" fill="hold" nodeType="withEffect">
                                  <p:stCondLst>
                                    <p:cond delay="0"/>
                                  </p:stCondLst>
                                  <p:childTnLst>
                                    <p:set>
                                      <p:cBhvr>
                                        <p:cTn id="104" dur="1" fill="hold">
                                          <p:stCondLst>
                                            <p:cond delay="0"/>
                                          </p:stCondLst>
                                        </p:cTn>
                                        <p:tgtEl>
                                          <p:spTgt spid="111"/>
                                        </p:tgtEl>
                                        <p:attrNameLst>
                                          <p:attrName>style.visibility</p:attrName>
                                        </p:attrNameLst>
                                      </p:cBhvr>
                                      <p:to>
                                        <p:strVal val="visible"/>
                                      </p:to>
                                    </p:set>
                                    <p:animEffect transition="in" filter="fade">
                                      <p:cBhvr>
                                        <p:cTn id="105" dur="500"/>
                                        <p:tgtEl>
                                          <p:spTgt spid="111"/>
                                        </p:tgtEl>
                                      </p:cBhvr>
                                    </p:animEffect>
                                  </p:childTnLst>
                                </p:cTn>
                              </p:par>
                            </p:childTnLst>
                          </p:cTn>
                        </p:par>
                        <p:par>
                          <p:cTn id="106" fill="hold">
                            <p:stCondLst>
                              <p:cond delay="2500"/>
                            </p:stCondLst>
                            <p:childTnLst>
                              <p:par>
                                <p:cTn id="107" presetID="16" presetClass="entr" presetSubtype="42" fill="hold" nodeType="afterEffect">
                                  <p:stCondLst>
                                    <p:cond delay="0"/>
                                  </p:stCondLst>
                                  <p:childTnLst>
                                    <p:set>
                                      <p:cBhvr>
                                        <p:cTn id="108" dur="1" fill="hold">
                                          <p:stCondLst>
                                            <p:cond delay="0"/>
                                          </p:stCondLst>
                                        </p:cTn>
                                        <p:tgtEl>
                                          <p:spTgt spid="44"/>
                                        </p:tgtEl>
                                        <p:attrNameLst>
                                          <p:attrName>style.visibility</p:attrName>
                                        </p:attrNameLst>
                                      </p:cBhvr>
                                      <p:to>
                                        <p:strVal val="visible"/>
                                      </p:to>
                                    </p:set>
                                    <p:animEffect transition="in" filter="barn(outHorizontal)">
                                      <p:cBhvr>
                                        <p:cTn id="109" dur="500"/>
                                        <p:tgtEl>
                                          <p:spTgt spid="44"/>
                                        </p:tgtEl>
                                      </p:cBhvr>
                                    </p:animEffect>
                                  </p:childTnLst>
                                </p:cTn>
                              </p:par>
                              <p:par>
                                <p:cTn id="110" presetID="10" presetClass="entr" presetSubtype="0" fill="hold" nodeType="withEffect">
                                  <p:stCondLst>
                                    <p:cond delay="0"/>
                                  </p:stCondLst>
                                  <p:childTnLst>
                                    <p:set>
                                      <p:cBhvr>
                                        <p:cTn id="111" dur="1" fill="hold">
                                          <p:stCondLst>
                                            <p:cond delay="0"/>
                                          </p:stCondLst>
                                        </p:cTn>
                                        <p:tgtEl>
                                          <p:spTgt spid="112"/>
                                        </p:tgtEl>
                                        <p:attrNameLst>
                                          <p:attrName>style.visibility</p:attrName>
                                        </p:attrNameLst>
                                      </p:cBhvr>
                                      <p:to>
                                        <p:strVal val="visible"/>
                                      </p:to>
                                    </p:set>
                                    <p:animEffect transition="in" filter="fade">
                                      <p:cBhvr>
                                        <p:cTn id="112" dur="500"/>
                                        <p:tgtEl>
                                          <p:spTgt spid="112"/>
                                        </p:tgtEl>
                                      </p:cBhvr>
                                    </p:animEffect>
                                  </p:childTnLst>
                                </p:cTn>
                              </p:par>
                            </p:childTnLst>
                          </p:cTn>
                        </p:par>
                        <p:par>
                          <p:cTn id="113" fill="hold">
                            <p:stCondLst>
                              <p:cond delay="3000"/>
                            </p:stCondLst>
                            <p:childTnLst>
                              <p:par>
                                <p:cTn id="114" presetID="16" presetClass="entr" presetSubtype="42" fill="hold" nodeType="after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barn(outHorizontal)">
                                      <p:cBhvr>
                                        <p:cTn id="116" dur="500"/>
                                        <p:tgtEl>
                                          <p:spTgt spid="45"/>
                                        </p:tgtEl>
                                      </p:cBhvr>
                                    </p:animEffect>
                                  </p:childTnLst>
                                </p:cTn>
                              </p:par>
                              <p:par>
                                <p:cTn id="117" presetID="10" presetClass="entr" presetSubtype="0" fill="hold" nodeType="withEffect">
                                  <p:stCondLst>
                                    <p:cond delay="0"/>
                                  </p:stCondLst>
                                  <p:childTnLst>
                                    <p:set>
                                      <p:cBhvr>
                                        <p:cTn id="118" dur="1" fill="hold">
                                          <p:stCondLst>
                                            <p:cond delay="0"/>
                                          </p:stCondLst>
                                        </p:cTn>
                                        <p:tgtEl>
                                          <p:spTgt spid="113"/>
                                        </p:tgtEl>
                                        <p:attrNameLst>
                                          <p:attrName>style.visibility</p:attrName>
                                        </p:attrNameLst>
                                      </p:cBhvr>
                                      <p:to>
                                        <p:strVal val="visible"/>
                                      </p:to>
                                    </p:set>
                                    <p:animEffect transition="in" filter="fade">
                                      <p:cBhvr>
                                        <p:cTn id="119" dur="500"/>
                                        <p:tgtEl>
                                          <p:spTgt spid="113"/>
                                        </p:tgtEl>
                                      </p:cBhvr>
                                    </p:animEffect>
                                  </p:childTnLst>
                                </p:cTn>
                              </p:par>
                            </p:childTnLst>
                          </p:cTn>
                        </p:par>
                        <p:par>
                          <p:cTn id="120" fill="hold">
                            <p:stCondLst>
                              <p:cond delay="3500"/>
                            </p:stCondLst>
                            <p:childTnLst>
                              <p:par>
                                <p:cTn id="121" presetID="16" presetClass="entr" presetSubtype="42" fill="hold" nodeType="after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barn(outHorizontal)">
                                      <p:cBhvr>
                                        <p:cTn id="123" dur="500"/>
                                        <p:tgtEl>
                                          <p:spTgt spid="46"/>
                                        </p:tgtEl>
                                      </p:cBhvr>
                                    </p:animEffect>
                                  </p:childTnLst>
                                </p:cTn>
                              </p:par>
                              <p:par>
                                <p:cTn id="124" presetID="10" presetClass="entr" presetSubtype="0" fill="hold" nodeType="withEffect">
                                  <p:stCondLst>
                                    <p:cond delay="0"/>
                                  </p:stCondLst>
                                  <p:childTnLst>
                                    <p:set>
                                      <p:cBhvr>
                                        <p:cTn id="125" dur="1" fill="hold">
                                          <p:stCondLst>
                                            <p:cond delay="0"/>
                                          </p:stCondLst>
                                        </p:cTn>
                                        <p:tgtEl>
                                          <p:spTgt spid="114"/>
                                        </p:tgtEl>
                                        <p:attrNameLst>
                                          <p:attrName>style.visibility</p:attrName>
                                        </p:attrNameLst>
                                      </p:cBhvr>
                                      <p:to>
                                        <p:strVal val="visible"/>
                                      </p:to>
                                    </p:set>
                                    <p:animEffect transition="in" filter="fade">
                                      <p:cBhvr>
                                        <p:cTn id="126"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6" grpId="0" animBg="1"/>
      <p:bldP spid="17" grpId="0" animBg="1"/>
      <p:bldP spid="18" grpId="0" animBg="1"/>
      <p:bldP spid="28" grpId="0"/>
      <p:bldP spid="29"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21484" y="384015"/>
            <a:ext cx="4850387" cy="346247"/>
          </a:xfrm>
          <a:prstGeom prst="rect">
            <a:avLst/>
          </a:prstGeom>
        </p:spPr>
        <p:txBody>
          <a:bodyPr wrap="none" lIns="68579" tIns="34289" rIns="68579" bIns="34289">
            <a:spAutoFit/>
          </a:bodyPr>
          <a:lstStyle/>
          <a:p>
            <a:pPr defTabSz="685783"/>
            <a:r>
              <a:rPr lang="zh-TW" altLang="en-US" sz="1800" b="1" dirty="0" smtClean="0">
                <a:solidFill>
                  <a:srgbClr val="00B0F0"/>
                </a:solidFill>
                <a:latin typeface="Calibri"/>
                <a:ea typeface="Heiti TC Light"/>
                <a:cs typeface="Calibri"/>
                <a:sym typeface="Century Gothic"/>
              </a:rPr>
              <a:t>錢都花到哪裡去了</a:t>
            </a:r>
            <a:r>
              <a:rPr lang="en-US" altLang="zh-TW" sz="1800" b="1" dirty="0" smtClean="0">
                <a:solidFill>
                  <a:srgbClr val="00B0F0"/>
                </a:solidFill>
                <a:latin typeface="Calibri"/>
                <a:ea typeface="Heiti TC Light"/>
                <a:cs typeface="Calibri"/>
                <a:sym typeface="Century Gothic"/>
              </a:rPr>
              <a:t>﹖</a:t>
            </a:r>
            <a:r>
              <a:rPr lang="en-US" sz="1800" b="1" dirty="0" smtClean="0">
                <a:solidFill>
                  <a:srgbClr val="00B0F0"/>
                </a:solidFill>
                <a:latin typeface="Calibri"/>
                <a:ea typeface="Heiti TC Light"/>
                <a:cs typeface="Calibri"/>
                <a:sym typeface="Century Gothic"/>
              </a:rPr>
              <a:t>Where </a:t>
            </a:r>
            <a:r>
              <a:rPr lang="en-US" sz="1800" b="1" dirty="0">
                <a:solidFill>
                  <a:srgbClr val="00B0F0"/>
                </a:solidFill>
                <a:latin typeface="Calibri"/>
                <a:ea typeface="Heiti TC Light"/>
                <a:cs typeface="Calibri"/>
                <a:sym typeface="Century Gothic"/>
              </a:rPr>
              <a:t>does the money go?</a:t>
            </a:r>
            <a:endParaRPr lang="en-US" sz="1800" b="1" dirty="0">
              <a:solidFill>
                <a:srgbClr val="00B0F0"/>
              </a:solidFill>
              <a:latin typeface="Calibri"/>
              <a:ea typeface="Heiti TC Light"/>
              <a:cs typeface="Calibri"/>
            </a:endParaRPr>
          </a:p>
        </p:txBody>
      </p:sp>
      <p:sp>
        <p:nvSpPr>
          <p:cNvPr id="18" name="Round Same Side Corner Rectangle 17"/>
          <p:cNvSpPr/>
          <p:nvPr/>
        </p:nvSpPr>
        <p:spPr>
          <a:xfrm rot="5400000">
            <a:off x="3526974" y="-163285"/>
            <a:ext cx="3624942" cy="6319157"/>
          </a:xfrm>
          <a:prstGeom prst="round2SameRect">
            <a:avLst>
              <a:gd name="adj1" fmla="val 2703"/>
              <a:gd name="adj2" fmla="val 0"/>
            </a:avLst>
          </a:prstGeom>
          <a:solidFill>
            <a:srgbClr val="033438"/>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473858" defTabSz="685783"/>
            <a:endParaRPr lang="en-US" sz="900" dirty="0">
              <a:solidFill>
                <a:prstClr val="white"/>
              </a:solidFill>
              <a:latin typeface="Calibri"/>
              <a:ea typeface="Heiti TC Light"/>
              <a:cs typeface="Calibri"/>
            </a:endParaRPr>
          </a:p>
        </p:txBody>
      </p:sp>
      <p:grpSp>
        <p:nvGrpSpPr>
          <p:cNvPr id="114" name="Group 113"/>
          <p:cNvGrpSpPr/>
          <p:nvPr/>
        </p:nvGrpSpPr>
        <p:grpSpPr>
          <a:xfrm>
            <a:off x="628652" y="1183822"/>
            <a:ext cx="1551215" cy="403806"/>
            <a:chOff x="838202" y="1578429"/>
            <a:chExt cx="2068286" cy="538408"/>
          </a:xfrm>
        </p:grpSpPr>
        <p:sp>
          <p:nvSpPr>
            <p:cNvPr id="6" name="Round Single Corner Rectangle 5"/>
            <p:cNvSpPr/>
            <p:nvPr/>
          </p:nvSpPr>
          <p:spPr>
            <a:xfrm flipH="1">
              <a:off x="838202" y="1578429"/>
              <a:ext cx="2068286" cy="538408"/>
            </a:xfrm>
            <a:prstGeom prst="round1Rect">
              <a:avLst/>
            </a:prstGeom>
            <a:solidFill>
              <a:schemeClr val="tx1">
                <a:alpha val="46000"/>
              </a:schemeClr>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2186" defTabSz="685783"/>
              <a:r>
                <a:rPr lang="zh-TW" altLang="en-US" sz="900" dirty="0" smtClean="0">
                  <a:solidFill>
                    <a:prstClr val="white"/>
                  </a:solidFill>
                  <a:latin typeface="Calibri"/>
                  <a:ea typeface="Heiti TC Light"/>
                  <a:cs typeface="Calibri"/>
                </a:rPr>
                <a:t>食物</a:t>
              </a:r>
              <a:r>
                <a:rPr lang="en-US" sz="900" dirty="0" smtClean="0">
                  <a:solidFill>
                    <a:prstClr val="white"/>
                  </a:solidFill>
                  <a:latin typeface="Calibri"/>
                  <a:ea typeface="Heiti TC Light"/>
                  <a:cs typeface="Calibri"/>
                </a:rPr>
                <a:t>Food</a:t>
              </a:r>
              <a:endParaRPr lang="en-US" sz="900" dirty="0">
                <a:solidFill>
                  <a:prstClr val="white"/>
                </a:solidFill>
                <a:latin typeface="Calibri"/>
                <a:ea typeface="Heiti TC Light"/>
                <a:cs typeface="Calibri"/>
              </a:endParaRPr>
            </a:p>
          </p:txBody>
        </p:sp>
        <p:grpSp>
          <p:nvGrpSpPr>
            <p:cNvPr id="3" name="Group 4"/>
            <p:cNvGrpSpPr>
              <a:grpSpLocks noChangeAspect="1"/>
            </p:cNvGrpSpPr>
            <p:nvPr/>
          </p:nvGrpSpPr>
          <p:grpSpPr bwMode="auto">
            <a:xfrm>
              <a:off x="1034142" y="1708167"/>
              <a:ext cx="390423" cy="259409"/>
              <a:chOff x="-306" y="415"/>
              <a:chExt cx="298" cy="198"/>
            </a:xfrm>
            <a:solidFill>
              <a:srgbClr val="0CB27C"/>
            </a:solidFill>
          </p:grpSpPr>
          <p:sp>
            <p:nvSpPr>
              <p:cNvPr id="19" name="Freeform 6"/>
              <p:cNvSpPr>
                <a:spLocks/>
              </p:cNvSpPr>
              <p:nvPr/>
            </p:nvSpPr>
            <p:spPr bwMode="auto">
              <a:xfrm>
                <a:off x="-306" y="553"/>
                <a:ext cx="298" cy="60"/>
              </a:xfrm>
              <a:custGeom>
                <a:avLst/>
                <a:gdLst>
                  <a:gd name="T0" fmla="*/ 2986 w 3280"/>
                  <a:gd name="T1" fmla="*/ 28 h 662"/>
                  <a:gd name="T2" fmla="*/ 3145 w 3280"/>
                  <a:gd name="T3" fmla="*/ 76 h 662"/>
                  <a:gd name="T4" fmla="*/ 3243 w 3280"/>
                  <a:gd name="T5" fmla="*/ 125 h 662"/>
                  <a:gd name="T6" fmla="*/ 3280 w 3280"/>
                  <a:gd name="T7" fmla="*/ 176 h 662"/>
                  <a:gd name="T8" fmla="*/ 3256 w 3280"/>
                  <a:gd name="T9" fmla="*/ 227 h 662"/>
                  <a:gd name="T10" fmla="*/ 3173 w 3280"/>
                  <a:gd name="T11" fmla="*/ 276 h 662"/>
                  <a:gd name="T12" fmla="*/ 3030 w 3280"/>
                  <a:gd name="T13" fmla="*/ 323 h 662"/>
                  <a:gd name="T14" fmla="*/ 2828 w 3280"/>
                  <a:gd name="T15" fmla="*/ 365 h 662"/>
                  <a:gd name="T16" fmla="*/ 2690 w 3280"/>
                  <a:gd name="T17" fmla="*/ 438 h 662"/>
                  <a:gd name="T18" fmla="*/ 2559 w 3280"/>
                  <a:gd name="T19" fmla="*/ 514 h 662"/>
                  <a:gd name="T20" fmla="*/ 2388 w 3280"/>
                  <a:gd name="T21" fmla="*/ 575 h 662"/>
                  <a:gd name="T22" fmla="*/ 2185 w 3280"/>
                  <a:gd name="T23" fmla="*/ 619 h 662"/>
                  <a:gd name="T24" fmla="*/ 1958 w 3280"/>
                  <a:gd name="T25" fmla="*/ 648 h 662"/>
                  <a:gd name="T26" fmla="*/ 1721 w 3280"/>
                  <a:gd name="T27" fmla="*/ 661 h 662"/>
                  <a:gd name="T28" fmla="*/ 1479 w 3280"/>
                  <a:gd name="T29" fmla="*/ 659 h 662"/>
                  <a:gd name="T30" fmla="*/ 1244 w 3280"/>
                  <a:gd name="T31" fmla="*/ 640 h 662"/>
                  <a:gd name="T32" fmla="*/ 1025 w 3280"/>
                  <a:gd name="T33" fmla="*/ 606 h 662"/>
                  <a:gd name="T34" fmla="*/ 831 w 3280"/>
                  <a:gd name="T35" fmla="*/ 556 h 662"/>
                  <a:gd name="T36" fmla="*/ 672 w 3280"/>
                  <a:gd name="T37" fmla="*/ 490 h 662"/>
                  <a:gd name="T38" fmla="*/ 558 w 3280"/>
                  <a:gd name="T39" fmla="*/ 409 h 662"/>
                  <a:gd name="T40" fmla="*/ 404 w 3280"/>
                  <a:gd name="T41" fmla="*/ 357 h 662"/>
                  <a:gd name="T42" fmla="*/ 242 w 3280"/>
                  <a:gd name="T43" fmla="*/ 320 h 662"/>
                  <a:gd name="T44" fmla="*/ 117 w 3280"/>
                  <a:gd name="T45" fmla="*/ 279 h 662"/>
                  <a:gd name="T46" fmla="*/ 35 w 3280"/>
                  <a:gd name="T47" fmla="*/ 235 h 662"/>
                  <a:gd name="T48" fmla="*/ 0 w 3280"/>
                  <a:gd name="T49" fmla="*/ 188 h 662"/>
                  <a:gd name="T50" fmla="*/ 17 w 3280"/>
                  <a:gd name="T51" fmla="*/ 140 h 662"/>
                  <a:gd name="T52" fmla="*/ 93 w 3280"/>
                  <a:gd name="T53" fmla="*/ 92 h 662"/>
                  <a:gd name="T54" fmla="*/ 231 w 3280"/>
                  <a:gd name="T55" fmla="*/ 45 h 662"/>
                  <a:gd name="T56" fmla="*/ 380 w 3280"/>
                  <a:gd name="T57" fmla="*/ 97 h 662"/>
                  <a:gd name="T58" fmla="*/ 543 w 3280"/>
                  <a:gd name="T59" fmla="*/ 175 h 662"/>
                  <a:gd name="T60" fmla="*/ 729 w 3280"/>
                  <a:gd name="T61" fmla="*/ 226 h 662"/>
                  <a:gd name="T62" fmla="*/ 934 w 3280"/>
                  <a:gd name="T63" fmla="*/ 258 h 662"/>
                  <a:gd name="T64" fmla="*/ 1152 w 3280"/>
                  <a:gd name="T65" fmla="*/ 274 h 662"/>
                  <a:gd name="T66" fmla="*/ 1375 w 3280"/>
                  <a:gd name="T67" fmla="*/ 279 h 662"/>
                  <a:gd name="T68" fmla="*/ 1596 w 3280"/>
                  <a:gd name="T69" fmla="*/ 278 h 662"/>
                  <a:gd name="T70" fmla="*/ 1810 w 3280"/>
                  <a:gd name="T71" fmla="*/ 276 h 662"/>
                  <a:gd name="T72" fmla="*/ 1995 w 3280"/>
                  <a:gd name="T73" fmla="*/ 277 h 662"/>
                  <a:gd name="T74" fmla="*/ 2152 w 3280"/>
                  <a:gd name="T75" fmla="*/ 278 h 662"/>
                  <a:gd name="T76" fmla="*/ 2308 w 3280"/>
                  <a:gd name="T77" fmla="*/ 271 h 662"/>
                  <a:gd name="T78" fmla="*/ 2458 w 3280"/>
                  <a:gd name="T79" fmla="*/ 252 h 662"/>
                  <a:gd name="T80" fmla="*/ 2596 w 3280"/>
                  <a:gd name="T81" fmla="*/ 211 h 662"/>
                  <a:gd name="T82" fmla="*/ 2718 w 3280"/>
                  <a:gd name="T83" fmla="*/ 143 h 662"/>
                  <a:gd name="T84" fmla="*/ 2817 w 3280"/>
                  <a:gd name="T85" fmla="*/ 4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80" h="662">
                    <a:moveTo>
                      <a:pt x="2844" y="0"/>
                    </a:moveTo>
                    <a:lnTo>
                      <a:pt x="2918" y="14"/>
                    </a:lnTo>
                    <a:lnTo>
                      <a:pt x="2986" y="28"/>
                    </a:lnTo>
                    <a:lnTo>
                      <a:pt x="3046" y="44"/>
                    </a:lnTo>
                    <a:lnTo>
                      <a:pt x="3099" y="59"/>
                    </a:lnTo>
                    <a:lnTo>
                      <a:pt x="3145" y="76"/>
                    </a:lnTo>
                    <a:lnTo>
                      <a:pt x="3184" y="91"/>
                    </a:lnTo>
                    <a:lnTo>
                      <a:pt x="3217" y="108"/>
                    </a:lnTo>
                    <a:lnTo>
                      <a:pt x="3243" y="125"/>
                    </a:lnTo>
                    <a:lnTo>
                      <a:pt x="3262" y="142"/>
                    </a:lnTo>
                    <a:lnTo>
                      <a:pt x="3274" y="158"/>
                    </a:lnTo>
                    <a:lnTo>
                      <a:pt x="3280" y="176"/>
                    </a:lnTo>
                    <a:lnTo>
                      <a:pt x="3278" y="193"/>
                    </a:lnTo>
                    <a:lnTo>
                      <a:pt x="3271" y="210"/>
                    </a:lnTo>
                    <a:lnTo>
                      <a:pt x="3256" y="227"/>
                    </a:lnTo>
                    <a:lnTo>
                      <a:pt x="3235" y="243"/>
                    </a:lnTo>
                    <a:lnTo>
                      <a:pt x="3207" y="261"/>
                    </a:lnTo>
                    <a:lnTo>
                      <a:pt x="3173" y="276"/>
                    </a:lnTo>
                    <a:lnTo>
                      <a:pt x="3131" y="292"/>
                    </a:lnTo>
                    <a:lnTo>
                      <a:pt x="3085" y="308"/>
                    </a:lnTo>
                    <a:lnTo>
                      <a:pt x="3030" y="323"/>
                    </a:lnTo>
                    <a:lnTo>
                      <a:pt x="2969" y="338"/>
                    </a:lnTo>
                    <a:lnTo>
                      <a:pt x="2902" y="352"/>
                    </a:lnTo>
                    <a:lnTo>
                      <a:pt x="2828" y="365"/>
                    </a:lnTo>
                    <a:lnTo>
                      <a:pt x="2749" y="378"/>
                    </a:lnTo>
                    <a:lnTo>
                      <a:pt x="2722" y="409"/>
                    </a:lnTo>
                    <a:lnTo>
                      <a:pt x="2690" y="438"/>
                    </a:lnTo>
                    <a:lnTo>
                      <a:pt x="2651" y="465"/>
                    </a:lnTo>
                    <a:lnTo>
                      <a:pt x="2608" y="490"/>
                    </a:lnTo>
                    <a:lnTo>
                      <a:pt x="2559" y="514"/>
                    </a:lnTo>
                    <a:lnTo>
                      <a:pt x="2506" y="536"/>
                    </a:lnTo>
                    <a:lnTo>
                      <a:pt x="2449" y="557"/>
                    </a:lnTo>
                    <a:lnTo>
                      <a:pt x="2388" y="575"/>
                    </a:lnTo>
                    <a:lnTo>
                      <a:pt x="2323" y="591"/>
                    </a:lnTo>
                    <a:lnTo>
                      <a:pt x="2255" y="606"/>
                    </a:lnTo>
                    <a:lnTo>
                      <a:pt x="2185" y="619"/>
                    </a:lnTo>
                    <a:lnTo>
                      <a:pt x="2111" y="630"/>
                    </a:lnTo>
                    <a:lnTo>
                      <a:pt x="2036" y="640"/>
                    </a:lnTo>
                    <a:lnTo>
                      <a:pt x="1958" y="648"/>
                    </a:lnTo>
                    <a:lnTo>
                      <a:pt x="1880" y="654"/>
                    </a:lnTo>
                    <a:lnTo>
                      <a:pt x="1800" y="659"/>
                    </a:lnTo>
                    <a:lnTo>
                      <a:pt x="1721" y="661"/>
                    </a:lnTo>
                    <a:lnTo>
                      <a:pt x="1640" y="662"/>
                    </a:lnTo>
                    <a:lnTo>
                      <a:pt x="1560" y="661"/>
                    </a:lnTo>
                    <a:lnTo>
                      <a:pt x="1479" y="659"/>
                    </a:lnTo>
                    <a:lnTo>
                      <a:pt x="1399" y="654"/>
                    </a:lnTo>
                    <a:lnTo>
                      <a:pt x="1321" y="648"/>
                    </a:lnTo>
                    <a:lnTo>
                      <a:pt x="1244" y="640"/>
                    </a:lnTo>
                    <a:lnTo>
                      <a:pt x="1169" y="630"/>
                    </a:lnTo>
                    <a:lnTo>
                      <a:pt x="1096" y="619"/>
                    </a:lnTo>
                    <a:lnTo>
                      <a:pt x="1025" y="606"/>
                    </a:lnTo>
                    <a:lnTo>
                      <a:pt x="957" y="591"/>
                    </a:lnTo>
                    <a:lnTo>
                      <a:pt x="893" y="574"/>
                    </a:lnTo>
                    <a:lnTo>
                      <a:pt x="831" y="556"/>
                    </a:lnTo>
                    <a:lnTo>
                      <a:pt x="774" y="536"/>
                    </a:lnTo>
                    <a:lnTo>
                      <a:pt x="720" y="514"/>
                    </a:lnTo>
                    <a:lnTo>
                      <a:pt x="672" y="490"/>
                    </a:lnTo>
                    <a:lnTo>
                      <a:pt x="628" y="464"/>
                    </a:lnTo>
                    <a:lnTo>
                      <a:pt x="591" y="438"/>
                    </a:lnTo>
                    <a:lnTo>
                      <a:pt x="558" y="409"/>
                    </a:lnTo>
                    <a:lnTo>
                      <a:pt x="531" y="378"/>
                    </a:lnTo>
                    <a:lnTo>
                      <a:pt x="466" y="368"/>
                    </a:lnTo>
                    <a:lnTo>
                      <a:pt x="404" y="357"/>
                    </a:lnTo>
                    <a:lnTo>
                      <a:pt x="347" y="346"/>
                    </a:lnTo>
                    <a:lnTo>
                      <a:pt x="292" y="333"/>
                    </a:lnTo>
                    <a:lnTo>
                      <a:pt x="242" y="320"/>
                    </a:lnTo>
                    <a:lnTo>
                      <a:pt x="196" y="307"/>
                    </a:lnTo>
                    <a:lnTo>
                      <a:pt x="154" y="294"/>
                    </a:lnTo>
                    <a:lnTo>
                      <a:pt x="117" y="279"/>
                    </a:lnTo>
                    <a:lnTo>
                      <a:pt x="85" y="265"/>
                    </a:lnTo>
                    <a:lnTo>
                      <a:pt x="57" y="249"/>
                    </a:lnTo>
                    <a:lnTo>
                      <a:pt x="35" y="235"/>
                    </a:lnTo>
                    <a:lnTo>
                      <a:pt x="17" y="220"/>
                    </a:lnTo>
                    <a:lnTo>
                      <a:pt x="6" y="203"/>
                    </a:lnTo>
                    <a:lnTo>
                      <a:pt x="0" y="188"/>
                    </a:lnTo>
                    <a:lnTo>
                      <a:pt x="0" y="172"/>
                    </a:lnTo>
                    <a:lnTo>
                      <a:pt x="5" y="156"/>
                    </a:lnTo>
                    <a:lnTo>
                      <a:pt x="17" y="140"/>
                    </a:lnTo>
                    <a:lnTo>
                      <a:pt x="36" y="124"/>
                    </a:lnTo>
                    <a:lnTo>
                      <a:pt x="61" y="108"/>
                    </a:lnTo>
                    <a:lnTo>
                      <a:pt x="93" y="92"/>
                    </a:lnTo>
                    <a:lnTo>
                      <a:pt x="132" y="77"/>
                    </a:lnTo>
                    <a:lnTo>
                      <a:pt x="178" y="60"/>
                    </a:lnTo>
                    <a:lnTo>
                      <a:pt x="231" y="45"/>
                    </a:lnTo>
                    <a:lnTo>
                      <a:pt x="291" y="29"/>
                    </a:lnTo>
                    <a:lnTo>
                      <a:pt x="334" y="65"/>
                    </a:lnTo>
                    <a:lnTo>
                      <a:pt x="380" y="97"/>
                    </a:lnTo>
                    <a:lnTo>
                      <a:pt x="431" y="126"/>
                    </a:lnTo>
                    <a:lnTo>
                      <a:pt x="486" y="151"/>
                    </a:lnTo>
                    <a:lnTo>
                      <a:pt x="543" y="175"/>
                    </a:lnTo>
                    <a:lnTo>
                      <a:pt x="602" y="194"/>
                    </a:lnTo>
                    <a:lnTo>
                      <a:pt x="664" y="212"/>
                    </a:lnTo>
                    <a:lnTo>
                      <a:pt x="729" y="226"/>
                    </a:lnTo>
                    <a:lnTo>
                      <a:pt x="796" y="238"/>
                    </a:lnTo>
                    <a:lnTo>
                      <a:pt x="864" y="249"/>
                    </a:lnTo>
                    <a:lnTo>
                      <a:pt x="934" y="258"/>
                    </a:lnTo>
                    <a:lnTo>
                      <a:pt x="1006" y="265"/>
                    </a:lnTo>
                    <a:lnTo>
                      <a:pt x="1078" y="270"/>
                    </a:lnTo>
                    <a:lnTo>
                      <a:pt x="1152" y="274"/>
                    </a:lnTo>
                    <a:lnTo>
                      <a:pt x="1226" y="276"/>
                    </a:lnTo>
                    <a:lnTo>
                      <a:pt x="1301" y="278"/>
                    </a:lnTo>
                    <a:lnTo>
                      <a:pt x="1375" y="279"/>
                    </a:lnTo>
                    <a:lnTo>
                      <a:pt x="1448" y="279"/>
                    </a:lnTo>
                    <a:lnTo>
                      <a:pt x="1523" y="278"/>
                    </a:lnTo>
                    <a:lnTo>
                      <a:pt x="1596" y="278"/>
                    </a:lnTo>
                    <a:lnTo>
                      <a:pt x="1669" y="277"/>
                    </a:lnTo>
                    <a:lnTo>
                      <a:pt x="1739" y="276"/>
                    </a:lnTo>
                    <a:lnTo>
                      <a:pt x="1810" y="276"/>
                    </a:lnTo>
                    <a:lnTo>
                      <a:pt x="1878" y="276"/>
                    </a:lnTo>
                    <a:lnTo>
                      <a:pt x="1944" y="276"/>
                    </a:lnTo>
                    <a:lnTo>
                      <a:pt x="1995" y="277"/>
                    </a:lnTo>
                    <a:lnTo>
                      <a:pt x="2047" y="278"/>
                    </a:lnTo>
                    <a:lnTo>
                      <a:pt x="2099" y="278"/>
                    </a:lnTo>
                    <a:lnTo>
                      <a:pt x="2152" y="278"/>
                    </a:lnTo>
                    <a:lnTo>
                      <a:pt x="2204" y="277"/>
                    </a:lnTo>
                    <a:lnTo>
                      <a:pt x="2256" y="275"/>
                    </a:lnTo>
                    <a:lnTo>
                      <a:pt x="2308" y="271"/>
                    </a:lnTo>
                    <a:lnTo>
                      <a:pt x="2359" y="267"/>
                    </a:lnTo>
                    <a:lnTo>
                      <a:pt x="2409" y="260"/>
                    </a:lnTo>
                    <a:lnTo>
                      <a:pt x="2458" y="252"/>
                    </a:lnTo>
                    <a:lnTo>
                      <a:pt x="2505" y="240"/>
                    </a:lnTo>
                    <a:lnTo>
                      <a:pt x="2552" y="227"/>
                    </a:lnTo>
                    <a:lnTo>
                      <a:pt x="2596" y="211"/>
                    </a:lnTo>
                    <a:lnTo>
                      <a:pt x="2639" y="192"/>
                    </a:lnTo>
                    <a:lnTo>
                      <a:pt x="2680" y="170"/>
                    </a:lnTo>
                    <a:lnTo>
                      <a:pt x="2718" y="143"/>
                    </a:lnTo>
                    <a:lnTo>
                      <a:pt x="2754" y="114"/>
                    </a:lnTo>
                    <a:lnTo>
                      <a:pt x="2787" y="81"/>
                    </a:lnTo>
                    <a:lnTo>
                      <a:pt x="2817" y="43"/>
                    </a:lnTo>
                    <a:lnTo>
                      <a:pt x="28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20" name="Freeform 7"/>
              <p:cNvSpPr>
                <a:spLocks/>
              </p:cNvSpPr>
              <p:nvPr/>
            </p:nvSpPr>
            <p:spPr bwMode="auto">
              <a:xfrm>
                <a:off x="-281" y="430"/>
                <a:ext cx="228" cy="135"/>
              </a:xfrm>
              <a:custGeom>
                <a:avLst/>
                <a:gdLst>
                  <a:gd name="T0" fmla="*/ 1659 w 2512"/>
                  <a:gd name="T1" fmla="*/ 10 h 1490"/>
                  <a:gd name="T2" fmla="*/ 1864 w 2512"/>
                  <a:gd name="T3" fmla="*/ 63 h 1490"/>
                  <a:gd name="T4" fmla="*/ 2050 w 2512"/>
                  <a:gd name="T5" fmla="*/ 156 h 1490"/>
                  <a:gd name="T6" fmla="*/ 1840 w 2512"/>
                  <a:gd name="T7" fmla="*/ 229 h 1490"/>
                  <a:gd name="T8" fmla="*/ 1674 w 2512"/>
                  <a:gd name="T9" fmla="*/ 321 h 1490"/>
                  <a:gd name="T10" fmla="*/ 1549 w 2512"/>
                  <a:gd name="T11" fmla="*/ 429 h 1490"/>
                  <a:gd name="T12" fmla="*/ 1461 w 2512"/>
                  <a:gd name="T13" fmla="*/ 547 h 1490"/>
                  <a:gd name="T14" fmla="*/ 1409 w 2512"/>
                  <a:gd name="T15" fmla="*/ 671 h 1490"/>
                  <a:gd name="T16" fmla="*/ 1390 w 2512"/>
                  <a:gd name="T17" fmla="*/ 798 h 1490"/>
                  <a:gd name="T18" fmla="*/ 1400 w 2512"/>
                  <a:gd name="T19" fmla="*/ 922 h 1490"/>
                  <a:gd name="T20" fmla="*/ 1438 w 2512"/>
                  <a:gd name="T21" fmla="*/ 1039 h 1490"/>
                  <a:gd name="T22" fmla="*/ 1500 w 2512"/>
                  <a:gd name="T23" fmla="*/ 1144 h 1490"/>
                  <a:gd name="T24" fmla="*/ 1583 w 2512"/>
                  <a:gd name="T25" fmla="*/ 1234 h 1490"/>
                  <a:gd name="T26" fmla="*/ 1686 w 2512"/>
                  <a:gd name="T27" fmla="*/ 1304 h 1490"/>
                  <a:gd name="T28" fmla="*/ 1806 w 2512"/>
                  <a:gd name="T29" fmla="*/ 1349 h 1490"/>
                  <a:gd name="T30" fmla="*/ 1938 w 2512"/>
                  <a:gd name="T31" fmla="*/ 1365 h 1490"/>
                  <a:gd name="T32" fmla="*/ 2093 w 2512"/>
                  <a:gd name="T33" fmla="*/ 1344 h 1490"/>
                  <a:gd name="T34" fmla="*/ 2225 w 2512"/>
                  <a:gd name="T35" fmla="*/ 1284 h 1490"/>
                  <a:gd name="T36" fmla="*/ 2336 w 2512"/>
                  <a:gd name="T37" fmla="*/ 1191 h 1490"/>
                  <a:gd name="T38" fmla="*/ 2429 w 2512"/>
                  <a:gd name="T39" fmla="*/ 1071 h 1490"/>
                  <a:gd name="T40" fmla="*/ 2509 w 2512"/>
                  <a:gd name="T41" fmla="*/ 929 h 1490"/>
                  <a:gd name="T42" fmla="*/ 2507 w 2512"/>
                  <a:gd name="T43" fmla="*/ 1094 h 1490"/>
                  <a:gd name="T44" fmla="*/ 2479 w 2512"/>
                  <a:gd name="T45" fmla="*/ 1223 h 1490"/>
                  <a:gd name="T46" fmla="*/ 2426 w 2512"/>
                  <a:gd name="T47" fmla="*/ 1321 h 1490"/>
                  <a:gd name="T48" fmla="*/ 2351 w 2512"/>
                  <a:gd name="T49" fmla="*/ 1392 h 1490"/>
                  <a:gd name="T50" fmla="*/ 2256 w 2512"/>
                  <a:gd name="T51" fmla="*/ 1440 h 1490"/>
                  <a:gd name="T52" fmla="*/ 2143 w 2512"/>
                  <a:gd name="T53" fmla="*/ 1469 h 1490"/>
                  <a:gd name="T54" fmla="*/ 2016 w 2512"/>
                  <a:gd name="T55" fmla="*/ 1485 h 1490"/>
                  <a:gd name="T56" fmla="*/ 1875 w 2512"/>
                  <a:gd name="T57" fmla="*/ 1490 h 1490"/>
                  <a:gd name="T58" fmla="*/ 1725 w 2512"/>
                  <a:gd name="T59" fmla="*/ 1490 h 1490"/>
                  <a:gd name="T60" fmla="*/ 1567 w 2512"/>
                  <a:gd name="T61" fmla="*/ 1488 h 1490"/>
                  <a:gd name="T62" fmla="*/ 1415 w 2512"/>
                  <a:gd name="T63" fmla="*/ 1488 h 1490"/>
                  <a:gd name="T64" fmla="*/ 1256 w 2512"/>
                  <a:gd name="T65" fmla="*/ 1490 h 1490"/>
                  <a:gd name="T66" fmla="*/ 1087 w 2512"/>
                  <a:gd name="T67" fmla="*/ 1490 h 1490"/>
                  <a:gd name="T68" fmla="*/ 914 w 2512"/>
                  <a:gd name="T69" fmla="*/ 1486 h 1490"/>
                  <a:gd name="T70" fmla="*/ 742 w 2512"/>
                  <a:gd name="T71" fmla="*/ 1476 h 1490"/>
                  <a:gd name="T72" fmla="*/ 577 w 2512"/>
                  <a:gd name="T73" fmla="*/ 1456 h 1490"/>
                  <a:gd name="T74" fmla="*/ 422 w 2512"/>
                  <a:gd name="T75" fmla="*/ 1425 h 1490"/>
                  <a:gd name="T76" fmla="*/ 284 w 2512"/>
                  <a:gd name="T77" fmla="*/ 1379 h 1490"/>
                  <a:gd name="T78" fmla="*/ 168 w 2512"/>
                  <a:gd name="T79" fmla="*/ 1317 h 1490"/>
                  <a:gd name="T80" fmla="*/ 78 w 2512"/>
                  <a:gd name="T81" fmla="*/ 1235 h 1490"/>
                  <a:gd name="T82" fmla="*/ 21 w 2512"/>
                  <a:gd name="T83" fmla="*/ 1131 h 1490"/>
                  <a:gd name="T84" fmla="*/ 0 w 2512"/>
                  <a:gd name="T85" fmla="*/ 1002 h 1490"/>
                  <a:gd name="T86" fmla="*/ 32 w 2512"/>
                  <a:gd name="T87" fmla="*/ 828 h 1490"/>
                  <a:gd name="T88" fmla="*/ 120 w 2512"/>
                  <a:gd name="T89" fmla="*/ 664 h 1490"/>
                  <a:gd name="T90" fmla="*/ 252 w 2512"/>
                  <a:gd name="T91" fmla="*/ 511 h 1490"/>
                  <a:gd name="T92" fmla="*/ 422 w 2512"/>
                  <a:gd name="T93" fmla="*/ 375 h 1490"/>
                  <a:gd name="T94" fmla="*/ 617 w 2512"/>
                  <a:gd name="T95" fmla="*/ 256 h 1490"/>
                  <a:gd name="T96" fmla="*/ 828 w 2512"/>
                  <a:gd name="T97" fmla="*/ 155 h 1490"/>
                  <a:gd name="T98" fmla="*/ 1044 w 2512"/>
                  <a:gd name="T99" fmla="*/ 78 h 1490"/>
                  <a:gd name="T100" fmla="*/ 1256 w 2512"/>
                  <a:gd name="T101" fmla="*/ 26 h 1490"/>
                  <a:gd name="T102" fmla="*/ 1453 w 2512"/>
                  <a:gd name="T103" fmla="*/ 2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2" h="1490">
                    <a:moveTo>
                      <a:pt x="1513" y="0"/>
                    </a:moveTo>
                    <a:lnTo>
                      <a:pt x="1586" y="3"/>
                    </a:lnTo>
                    <a:lnTo>
                      <a:pt x="1659" y="10"/>
                    </a:lnTo>
                    <a:lnTo>
                      <a:pt x="1729" y="23"/>
                    </a:lnTo>
                    <a:lnTo>
                      <a:pt x="1798" y="41"/>
                    </a:lnTo>
                    <a:lnTo>
                      <a:pt x="1864" y="63"/>
                    </a:lnTo>
                    <a:lnTo>
                      <a:pt x="1928" y="90"/>
                    </a:lnTo>
                    <a:lnTo>
                      <a:pt x="1990" y="121"/>
                    </a:lnTo>
                    <a:lnTo>
                      <a:pt x="2050" y="156"/>
                    </a:lnTo>
                    <a:lnTo>
                      <a:pt x="1975" y="179"/>
                    </a:lnTo>
                    <a:lnTo>
                      <a:pt x="1905" y="202"/>
                    </a:lnTo>
                    <a:lnTo>
                      <a:pt x="1840" y="229"/>
                    </a:lnTo>
                    <a:lnTo>
                      <a:pt x="1780" y="258"/>
                    </a:lnTo>
                    <a:lnTo>
                      <a:pt x="1724" y="288"/>
                    </a:lnTo>
                    <a:lnTo>
                      <a:pt x="1674" y="321"/>
                    </a:lnTo>
                    <a:lnTo>
                      <a:pt x="1627" y="356"/>
                    </a:lnTo>
                    <a:lnTo>
                      <a:pt x="1585" y="392"/>
                    </a:lnTo>
                    <a:lnTo>
                      <a:pt x="1549" y="429"/>
                    </a:lnTo>
                    <a:lnTo>
                      <a:pt x="1515" y="467"/>
                    </a:lnTo>
                    <a:lnTo>
                      <a:pt x="1486" y="506"/>
                    </a:lnTo>
                    <a:lnTo>
                      <a:pt x="1461" y="547"/>
                    </a:lnTo>
                    <a:lnTo>
                      <a:pt x="1440" y="588"/>
                    </a:lnTo>
                    <a:lnTo>
                      <a:pt x="1422" y="629"/>
                    </a:lnTo>
                    <a:lnTo>
                      <a:pt x="1409" y="671"/>
                    </a:lnTo>
                    <a:lnTo>
                      <a:pt x="1399" y="714"/>
                    </a:lnTo>
                    <a:lnTo>
                      <a:pt x="1393" y="756"/>
                    </a:lnTo>
                    <a:lnTo>
                      <a:pt x="1390" y="798"/>
                    </a:lnTo>
                    <a:lnTo>
                      <a:pt x="1390" y="840"/>
                    </a:lnTo>
                    <a:lnTo>
                      <a:pt x="1394" y="881"/>
                    </a:lnTo>
                    <a:lnTo>
                      <a:pt x="1400" y="922"/>
                    </a:lnTo>
                    <a:lnTo>
                      <a:pt x="1410" y="962"/>
                    </a:lnTo>
                    <a:lnTo>
                      <a:pt x="1422" y="1001"/>
                    </a:lnTo>
                    <a:lnTo>
                      <a:pt x="1438" y="1039"/>
                    </a:lnTo>
                    <a:lnTo>
                      <a:pt x="1456" y="1075"/>
                    </a:lnTo>
                    <a:lnTo>
                      <a:pt x="1476" y="1110"/>
                    </a:lnTo>
                    <a:lnTo>
                      <a:pt x="1500" y="1144"/>
                    </a:lnTo>
                    <a:lnTo>
                      <a:pt x="1525" y="1177"/>
                    </a:lnTo>
                    <a:lnTo>
                      <a:pt x="1554" y="1206"/>
                    </a:lnTo>
                    <a:lnTo>
                      <a:pt x="1583" y="1234"/>
                    </a:lnTo>
                    <a:lnTo>
                      <a:pt x="1616" y="1260"/>
                    </a:lnTo>
                    <a:lnTo>
                      <a:pt x="1651" y="1283"/>
                    </a:lnTo>
                    <a:lnTo>
                      <a:pt x="1686" y="1304"/>
                    </a:lnTo>
                    <a:lnTo>
                      <a:pt x="1724" y="1322"/>
                    </a:lnTo>
                    <a:lnTo>
                      <a:pt x="1764" y="1336"/>
                    </a:lnTo>
                    <a:lnTo>
                      <a:pt x="1806" y="1349"/>
                    </a:lnTo>
                    <a:lnTo>
                      <a:pt x="1849" y="1358"/>
                    </a:lnTo>
                    <a:lnTo>
                      <a:pt x="1892" y="1363"/>
                    </a:lnTo>
                    <a:lnTo>
                      <a:pt x="1938" y="1365"/>
                    </a:lnTo>
                    <a:lnTo>
                      <a:pt x="1992" y="1362"/>
                    </a:lnTo>
                    <a:lnTo>
                      <a:pt x="2044" y="1355"/>
                    </a:lnTo>
                    <a:lnTo>
                      <a:pt x="2093" y="1344"/>
                    </a:lnTo>
                    <a:lnTo>
                      <a:pt x="2140" y="1328"/>
                    </a:lnTo>
                    <a:lnTo>
                      <a:pt x="2184" y="1308"/>
                    </a:lnTo>
                    <a:lnTo>
                      <a:pt x="2225" y="1284"/>
                    </a:lnTo>
                    <a:lnTo>
                      <a:pt x="2265" y="1257"/>
                    </a:lnTo>
                    <a:lnTo>
                      <a:pt x="2301" y="1226"/>
                    </a:lnTo>
                    <a:lnTo>
                      <a:pt x="2336" y="1191"/>
                    </a:lnTo>
                    <a:lnTo>
                      <a:pt x="2369" y="1154"/>
                    </a:lnTo>
                    <a:lnTo>
                      <a:pt x="2400" y="1114"/>
                    </a:lnTo>
                    <a:lnTo>
                      <a:pt x="2429" y="1071"/>
                    </a:lnTo>
                    <a:lnTo>
                      <a:pt x="2458" y="1026"/>
                    </a:lnTo>
                    <a:lnTo>
                      <a:pt x="2484" y="979"/>
                    </a:lnTo>
                    <a:lnTo>
                      <a:pt x="2509" y="929"/>
                    </a:lnTo>
                    <a:lnTo>
                      <a:pt x="2512" y="988"/>
                    </a:lnTo>
                    <a:lnTo>
                      <a:pt x="2512" y="1044"/>
                    </a:lnTo>
                    <a:lnTo>
                      <a:pt x="2507" y="1094"/>
                    </a:lnTo>
                    <a:lnTo>
                      <a:pt x="2501" y="1141"/>
                    </a:lnTo>
                    <a:lnTo>
                      <a:pt x="2491" y="1184"/>
                    </a:lnTo>
                    <a:lnTo>
                      <a:pt x="2479" y="1223"/>
                    </a:lnTo>
                    <a:lnTo>
                      <a:pt x="2465" y="1259"/>
                    </a:lnTo>
                    <a:lnTo>
                      <a:pt x="2446" y="1291"/>
                    </a:lnTo>
                    <a:lnTo>
                      <a:pt x="2426" y="1321"/>
                    </a:lnTo>
                    <a:lnTo>
                      <a:pt x="2403" y="1348"/>
                    </a:lnTo>
                    <a:lnTo>
                      <a:pt x="2378" y="1371"/>
                    </a:lnTo>
                    <a:lnTo>
                      <a:pt x="2351" y="1392"/>
                    </a:lnTo>
                    <a:lnTo>
                      <a:pt x="2321" y="1410"/>
                    </a:lnTo>
                    <a:lnTo>
                      <a:pt x="2289" y="1425"/>
                    </a:lnTo>
                    <a:lnTo>
                      <a:pt x="2256" y="1440"/>
                    </a:lnTo>
                    <a:lnTo>
                      <a:pt x="2220" y="1451"/>
                    </a:lnTo>
                    <a:lnTo>
                      <a:pt x="2182" y="1461"/>
                    </a:lnTo>
                    <a:lnTo>
                      <a:pt x="2143" y="1469"/>
                    </a:lnTo>
                    <a:lnTo>
                      <a:pt x="2103" y="1476"/>
                    </a:lnTo>
                    <a:lnTo>
                      <a:pt x="2060" y="1481"/>
                    </a:lnTo>
                    <a:lnTo>
                      <a:pt x="2016" y="1485"/>
                    </a:lnTo>
                    <a:lnTo>
                      <a:pt x="1970" y="1487"/>
                    </a:lnTo>
                    <a:lnTo>
                      <a:pt x="1923" y="1489"/>
                    </a:lnTo>
                    <a:lnTo>
                      <a:pt x="1875" y="1490"/>
                    </a:lnTo>
                    <a:lnTo>
                      <a:pt x="1826" y="1490"/>
                    </a:lnTo>
                    <a:lnTo>
                      <a:pt x="1776" y="1490"/>
                    </a:lnTo>
                    <a:lnTo>
                      <a:pt x="1725" y="1490"/>
                    </a:lnTo>
                    <a:lnTo>
                      <a:pt x="1673" y="1489"/>
                    </a:lnTo>
                    <a:lnTo>
                      <a:pt x="1620" y="1488"/>
                    </a:lnTo>
                    <a:lnTo>
                      <a:pt x="1567" y="1488"/>
                    </a:lnTo>
                    <a:lnTo>
                      <a:pt x="1513" y="1488"/>
                    </a:lnTo>
                    <a:lnTo>
                      <a:pt x="1465" y="1488"/>
                    </a:lnTo>
                    <a:lnTo>
                      <a:pt x="1415" y="1488"/>
                    </a:lnTo>
                    <a:lnTo>
                      <a:pt x="1363" y="1489"/>
                    </a:lnTo>
                    <a:lnTo>
                      <a:pt x="1310" y="1489"/>
                    </a:lnTo>
                    <a:lnTo>
                      <a:pt x="1256" y="1490"/>
                    </a:lnTo>
                    <a:lnTo>
                      <a:pt x="1200" y="1490"/>
                    </a:lnTo>
                    <a:lnTo>
                      <a:pt x="1144" y="1490"/>
                    </a:lnTo>
                    <a:lnTo>
                      <a:pt x="1087" y="1490"/>
                    </a:lnTo>
                    <a:lnTo>
                      <a:pt x="1030" y="1489"/>
                    </a:lnTo>
                    <a:lnTo>
                      <a:pt x="972" y="1488"/>
                    </a:lnTo>
                    <a:lnTo>
                      <a:pt x="914" y="1486"/>
                    </a:lnTo>
                    <a:lnTo>
                      <a:pt x="856" y="1484"/>
                    </a:lnTo>
                    <a:lnTo>
                      <a:pt x="799" y="1480"/>
                    </a:lnTo>
                    <a:lnTo>
                      <a:pt x="742" y="1476"/>
                    </a:lnTo>
                    <a:lnTo>
                      <a:pt x="686" y="1470"/>
                    </a:lnTo>
                    <a:lnTo>
                      <a:pt x="631" y="1464"/>
                    </a:lnTo>
                    <a:lnTo>
                      <a:pt x="577" y="1456"/>
                    </a:lnTo>
                    <a:lnTo>
                      <a:pt x="524" y="1447"/>
                    </a:lnTo>
                    <a:lnTo>
                      <a:pt x="472" y="1437"/>
                    </a:lnTo>
                    <a:lnTo>
                      <a:pt x="422" y="1425"/>
                    </a:lnTo>
                    <a:lnTo>
                      <a:pt x="374" y="1411"/>
                    </a:lnTo>
                    <a:lnTo>
                      <a:pt x="328" y="1397"/>
                    </a:lnTo>
                    <a:lnTo>
                      <a:pt x="284" y="1379"/>
                    </a:lnTo>
                    <a:lnTo>
                      <a:pt x="242" y="1361"/>
                    </a:lnTo>
                    <a:lnTo>
                      <a:pt x="203" y="1339"/>
                    </a:lnTo>
                    <a:lnTo>
                      <a:pt x="168" y="1317"/>
                    </a:lnTo>
                    <a:lnTo>
                      <a:pt x="135" y="1292"/>
                    </a:lnTo>
                    <a:lnTo>
                      <a:pt x="104" y="1265"/>
                    </a:lnTo>
                    <a:lnTo>
                      <a:pt x="78" y="1235"/>
                    </a:lnTo>
                    <a:lnTo>
                      <a:pt x="55" y="1202"/>
                    </a:lnTo>
                    <a:lnTo>
                      <a:pt x="36" y="1167"/>
                    </a:lnTo>
                    <a:lnTo>
                      <a:pt x="21" y="1131"/>
                    </a:lnTo>
                    <a:lnTo>
                      <a:pt x="10" y="1091"/>
                    </a:lnTo>
                    <a:lnTo>
                      <a:pt x="2" y="1048"/>
                    </a:lnTo>
                    <a:lnTo>
                      <a:pt x="0" y="1002"/>
                    </a:lnTo>
                    <a:lnTo>
                      <a:pt x="3" y="942"/>
                    </a:lnTo>
                    <a:lnTo>
                      <a:pt x="15" y="885"/>
                    </a:lnTo>
                    <a:lnTo>
                      <a:pt x="32" y="828"/>
                    </a:lnTo>
                    <a:lnTo>
                      <a:pt x="55" y="771"/>
                    </a:lnTo>
                    <a:lnTo>
                      <a:pt x="84" y="717"/>
                    </a:lnTo>
                    <a:lnTo>
                      <a:pt x="120" y="664"/>
                    </a:lnTo>
                    <a:lnTo>
                      <a:pt x="159" y="612"/>
                    </a:lnTo>
                    <a:lnTo>
                      <a:pt x="203" y="561"/>
                    </a:lnTo>
                    <a:lnTo>
                      <a:pt x="252" y="511"/>
                    </a:lnTo>
                    <a:lnTo>
                      <a:pt x="305" y="464"/>
                    </a:lnTo>
                    <a:lnTo>
                      <a:pt x="362" y="418"/>
                    </a:lnTo>
                    <a:lnTo>
                      <a:pt x="422" y="375"/>
                    </a:lnTo>
                    <a:lnTo>
                      <a:pt x="485" y="333"/>
                    </a:lnTo>
                    <a:lnTo>
                      <a:pt x="550" y="293"/>
                    </a:lnTo>
                    <a:lnTo>
                      <a:pt x="617" y="256"/>
                    </a:lnTo>
                    <a:lnTo>
                      <a:pt x="686" y="220"/>
                    </a:lnTo>
                    <a:lnTo>
                      <a:pt x="756" y="187"/>
                    </a:lnTo>
                    <a:lnTo>
                      <a:pt x="828" y="155"/>
                    </a:lnTo>
                    <a:lnTo>
                      <a:pt x="900" y="128"/>
                    </a:lnTo>
                    <a:lnTo>
                      <a:pt x="972" y="101"/>
                    </a:lnTo>
                    <a:lnTo>
                      <a:pt x="1044" y="78"/>
                    </a:lnTo>
                    <a:lnTo>
                      <a:pt x="1115" y="58"/>
                    </a:lnTo>
                    <a:lnTo>
                      <a:pt x="1187" y="41"/>
                    </a:lnTo>
                    <a:lnTo>
                      <a:pt x="1256" y="26"/>
                    </a:lnTo>
                    <a:lnTo>
                      <a:pt x="1323" y="15"/>
                    </a:lnTo>
                    <a:lnTo>
                      <a:pt x="1390" y="7"/>
                    </a:lnTo>
                    <a:lnTo>
                      <a:pt x="1453" y="2"/>
                    </a:lnTo>
                    <a:lnTo>
                      <a:pt x="15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21" name="Freeform 8"/>
              <p:cNvSpPr>
                <a:spLocks/>
              </p:cNvSpPr>
              <p:nvPr/>
            </p:nvSpPr>
            <p:spPr bwMode="auto">
              <a:xfrm>
                <a:off x="-142" y="415"/>
                <a:ext cx="125" cy="126"/>
              </a:xfrm>
              <a:custGeom>
                <a:avLst/>
                <a:gdLst>
                  <a:gd name="T0" fmla="*/ 1131 w 1379"/>
                  <a:gd name="T1" fmla="*/ 10 h 1387"/>
                  <a:gd name="T2" fmla="*/ 1179 w 1379"/>
                  <a:gd name="T3" fmla="*/ 63 h 1387"/>
                  <a:gd name="T4" fmla="*/ 1191 w 1379"/>
                  <a:gd name="T5" fmla="*/ 132 h 1387"/>
                  <a:gd name="T6" fmla="*/ 1188 w 1379"/>
                  <a:gd name="T7" fmla="*/ 165 h 1387"/>
                  <a:gd name="T8" fmla="*/ 1196 w 1379"/>
                  <a:gd name="T9" fmla="*/ 182 h 1387"/>
                  <a:gd name="T10" fmla="*/ 1234 w 1379"/>
                  <a:gd name="T11" fmla="*/ 187 h 1387"/>
                  <a:gd name="T12" fmla="*/ 1291 w 1379"/>
                  <a:gd name="T13" fmla="*/ 191 h 1387"/>
                  <a:gd name="T14" fmla="*/ 1342 w 1379"/>
                  <a:gd name="T15" fmla="*/ 217 h 1387"/>
                  <a:gd name="T16" fmla="*/ 1377 w 1379"/>
                  <a:gd name="T17" fmla="*/ 280 h 1387"/>
                  <a:gd name="T18" fmla="*/ 1372 w 1379"/>
                  <a:gd name="T19" fmla="*/ 344 h 1387"/>
                  <a:gd name="T20" fmla="*/ 1337 w 1379"/>
                  <a:gd name="T21" fmla="*/ 396 h 1387"/>
                  <a:gd name="T22" fmla="*/ 1281 w 1379"/>
                  <a:gd name="T23" fmla="*/ 427 h 1387"/>
                  <a:gd name="T24" fmla="*/ 1218 w 1379"/>
                  <a:gd name="T25" fmla="*/ 426 h 1387"/>
                  <a:gd name="T26" fmla="*/ 1158 w 1379"/>
                  <a:gd name="T27" fmla="*/ 384 h 1387"/>
                  <a:gd name="T28" fmla="*/ 1141 w 1379"/>
                  <a:gd name="T29" fmla="*/ 401 h 1387"/>
                  <a:gd name="T30" fmla="*/ 1101 w 1379"/>
                  <a:gd name="T31" fmla="*/ 441 h 1387"/>
                  <a:gd name="T32" fmla="*/ 1050 w 1379"/>
                  <a:gd name="T33" fmla="*/ 492 h 1387"/>
                  <a:gd name="T34" fmla="*/ 1000 w 1379"/>
                  <a:gd name="T35" fmla="*/ 543 h 1387"/>
                  <a:gd name="T36" fmla="*/ 960 w 1379"/>
                  <a:gd name="T37" fmla="*/ 582 h 1387"/>
                  <a:gd name="T38" fmla="*/ 943 w 1379"/>
                  <a:gd name="T39" fmla="*/ 601 h 1387"/>
                  <a:gd name="T40" fmla="*/ 945 w 1379"/>
                  <a:gd name="T41" fmla="*/ 726 h 1387"/>
                  <a:gd name="T42" fmla="*/ 915 w 1379"/>
                  <a:gd name="T43" fmla="*/ 866 h 1387"/>
                  <a:gd name="T44" fmla="*/ 861 w 1379"/>
                  <a:gd name="T45" fmla="*/ 1006 h 1387"/>
                  <a:gd name="T46" fmla="*/ 793 w 1379"/>
                  <a:gd name="T47" fmla="*/ 1136 h 1387"/>
                  <a:gd name="T48" fmla="*/ 717 w 1379"/>
                  <a:gd name="T49" fmla="*/ 1240 h 1387"/>
                  <a:gd name="T50" fmla="*/ 620 w 1379"/>
                  <a:gd name="T51" fmla="*/ 1325 h 1387"/>
                  <a:gd name="T52" fmla="*/ 495 w 1379"/>
                  <a:gd name="T53" fmla="*/ 1376 h 1387"/>
                  <a:gd name="T54" fmla="*/ 361 w 1379"/>
                  <a:gd name="T55" fmla="*/ 1384 h 1387"/>
                  <a:gd name="T56" fmla="*/ 233 w 1379"/>
                  <a:gd name="T57" fmla="*/ 1347 h 1387"/>
                  <a:gd name="T58" fmla="*/ 119 w 1379"/>
                  <a:gd name="T59" fmla="*/ 1267 h 1387"/>
                  <a:gd name="T60" fmla="*/ 39 w 1379"/>
                  <a:gd name="T61" fmla="*/ 1153 h 1387"/>
                  <a:gd name="T62" fmla="*/ 2 w 1379"/>
                  <a:gd name="T63" fmla="*/ 1023 h 1387"/>
                  <a:gd name="T64" fmla="*/ 10 w 1379"/>
                  <a:gd name="T65" fmla="*/ 890 h 1387"/>
                  <a:gd name="T66" fmla="*/ 61 w 1379"/>
                  <a:gd name="T67" fmla="*/ 764 h 1387"/>
                  <a:gd name="T68" fmla="*/ 146 w 1379"/>
                  <a:gd name="T69" fmla="*/ 666 h 1387"/>
                  <a:gd name="T70" fmla="*/ 250 w 1379"/>
                  <a:gd name="T71" fmla="*/ 590 h 1387"/>
                  <a:gd name="T72" fmla="*/ 379 w 1379"/>
                  <a:gd name="T73" fmla="*/ 522 h 1387"/>
                  <a:gd name="T74" fmla="*/ 520 w 1379"/>
                  <a:gd name="T75" fmla="*/ 469 h 1387"/>
                  <a:gd name="T76" fmla="*/ 658 w 1379"/>
                  <a:gd name="T77" fmla="*/ 438 h 1387"/>
                  <a:gd name="T78" fmla="*/ 784 w 1379"/>
                  <a:gd name="T79" fmla="*/ 441 h 1387"/>
                  <a:gd name="T80" fmla="*/ 801 w 1379"/>
                  <a:gd name="T81" fmla="*/ 423 h 1387"/>
                  <a:gd name="T82" fmla="*/ 841 w 1379"/>
                  <a:gd name="T83" fmla="*/ 384 h 1387"/>
                  <a:gd name="T84" fmla="*/ 892 w 1379"/>
                  <a:gd name="T85" fmla="*/ 333 h 1387"/>
                  <a:gd name="T86" fmla="*/ 942 w 1379"/>
                  <a:gd name="T87" fmla="*/ 281 h 1387"/>
                  <a:gd name="T88" fmla="*/ 982 w 1379"/>
                  <a:gd name="T89" fmla="*/ 241 h 1387"/>
                  <a:gd name="T90" fmla="*/ 999 w 1379"/>
                  <a:gd name="T91" fmla="*/ 224 h 1387"/>
                  <a:gd name="T92" fmla="*/ 955 w 1379"/>
                  <a:gd name="T93" fmla="*/ 161 h 1387"/>
                  <a:gd name="T94" fmla="*/ 958 w 1379"/>
                  <a:gd name="T95" fmla="*/ 96 h 1387"/>
                  <a:gd name="T96" fmla="*/ 994 w 1379"/>
                  <a:gd name="T97" fmla="*/ 41 h 1387"/>
                  <a:gd name="T98" fmla="*/ 1049 w 1379"/>
                  <a:gd name="T99" fmla="*/ 6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79" h="1387">
                    <a:moveTo>
                      <a:pt x="1090" y="0"/>
                    </a:moveTo>
                    <a:lnTo>
                      <a:pt x="1110" y="3"/>
                    </a:lnTo>
                    <a:lnTo>
                      <a:pt x="1131" y="10"/>
                    </a:lnTo>
                    <a:lnTo>
                      <a:pt x="1149" y="23"/>
                    </a:lnTo>
                    <a:lnTo>
                      <a:pt x="1166" y="41"/>
                    </a:lnTo>
                    <a:lnTo>
                      <a:pt x="1179" y="63"/>
                    </a:lnTo>
                    <a:lnTo>
                      <a:pt x="1188" y="87"/>
                    </a:lnTo>
                    <a:lnTo>
                      <a:pt x="1192" y="109"/>
                    </a:lnTo>
                    <a:lnTo>
                      <a:pt x="1191" y="132"/>
                    </a:lnTo>
                    <a:lnTo>
                      <a:pt x="1189" y="154"/>
                    </a:lnTo>
                    <a:lnTo>
                      <a:pt x="1188" y="159"/>
                    </a:lnTo>
                    <a:lnTo>
                      <a:pt x="1188" y="165"/>
                    </a:lnTo>
                    <a:lnTo>
                      <a:pt x="1189" y="171"/>
                    </a:lnTo>
                    <a:lnTo>
                      <a:pt x="1192" y="177"/>
                    </a:lnTo>
                    <a:lnTo>
                      <a:pt x="1196" y="182"/>
                    </a:lnTo>
                    <a:lnTo>
                      <a:pt x="1204" y="186"/>
                    </a:lnTo>
                    <a:lnTo>
                      <a:pt x="1214" y="187"/>
                    </a:lnTo>
                    <a:lnTo>
                      <a:pt x="1234" y="187"/>
                    </a:lnTo>
                    <a:lnTo>
                      <a:pt x="1253" y="187"/>
                    </a:lnTo>
                    <a:lnTo>
                      <a:pt x="1272" y="188"/>
                    </a:lnTo>
                    <a:lnTo>
                      <a:pt x="1291" y="191"/>
                    </a:lnTo>
                    <a:lnTo>
                      <a:pt x="1309" y="196"/>
                    </a:lnTo>
                    <a:lnTo>
                      <a:pt x="1325" y="205"/>
                    </a:lnTo>
                    <a:lnTo>
                      <a:pt x="1342" y="217"/>
                    </a:lnTo>
                    <a:lnTo>
                      <a:pt x="1358" y="237"/>
                    </a:lnTo>
                    <a:lnTo>
                      <a:pt x="1370" y="259"/>
                    </a:lnTo>
                    <a:lnTo>
                      <a:pt x="1377" y="280"/>
                    </a:lnTo>
                    <a:lnTo>
                      <a:pt x="1379" y="302"/>
                    </a:lnTo>
                    <a:lnTo>
                      <a:pt x="1377" y="323"/>
                    </a:lnTo>
                    <a:lnTo>
                      <a:pt x="1372" y="344"/>
                    </a:lnTo>
                    <a:lnTo>
                      <a:pt x="1363" y="362"/>
                    </a:lnTo>
                    <a:lnTo>
                      <a:pt x="1351" y="380"/>
                    </a:lnTo>
                    <a:lnTo>
                      <a:pt x="1337" y="396"/>
                    </a:lnTo>
                    <a:lnTo>
                      <a:pt x="1319" y="408"/>
                    </a:lnTo>
                    <a:lnTo>
                      <a:pt x="1301" y="420"/>
                    </a:lnTo>
                    <a:lnTo>
                      <a:pt x="1281" y="427"/>
                    </a:lnTo>
                    <a:lnTo>
                      <a:pt x="1261" y="430"/>
                    </a:lnTo>
                    <a:lnTo>
                      <a:pt x="1240" y="430"/>
                    </a:lnTo>
                    <a:lnTo>
                      <a:pt x="1218" y="426"/>
                    </a:lnTo>
                    <a:lnTo>
                      <a:pt x="1198" y="416"/>
                    </a:lnTo>
                    <a:lnTo>
                      <a:pt x="1177" y="403"/>
                    </a:lnTo>
                    <a:lnTo>
                      <a:pt x="1158" y="384"/>
                    </a:lnTo>
                    <a:lnTo>
                      <a:pt x="1155" y="386"/>
                    </a:lnTo>
                    <a:lnTo>
                      <a:pt x="1150" y="392"/>
                    </a:lnTo>
                    <a:lnTo>
                      <a:pt x="1141" y="401"/>
                    </a:lnTo>
                    <a:lnTo>
                      <a:pt x="1130" y="412"/>
                    </a:lnTo>
                    <a:lnTo>
                      <a:pt x="1116" y="426"/>
                    </a:lnTo>
                    <a:lnTo>
                      <a:pt x="1101" y="441"/>
                    </a:lnTo>
                    <a:lnTo>
                      <a:pt x="1085" y="457"/>
                    </a:lnTo>
                    <a:lnTo>
                      <a:pt x="1068" y="475"/>
                    </a:lnTo>
                    <a:lnTo>
                      <a:pt x="1050" y="492"/>
                    </a:lnTo>
                    <a:lnTo>
                      <a:pt x="1033" y="510"/>
                    </a:lnTo>
                    <a:lnTo>
                      <a:pt x="1016" y="527"/>
                    </a:lnTo>
                    <a:lnTo>
                      <a:pt x="1000" y="543"/>
                    </a:lnTo>
                    <a:lnTo>
                      <a:pt x="985" y="558"/>
                    </a:lnTo>
                    <a:lnTo>
                      <a:pt x="971" y="571"/>
                    </a:lnTo>
                    <a:lnTo>
                      <a:pt x="960" y="582"/>
                    </a:lnTo>
                    <a:lnTo>
                      <a:pt x="951" y="591"/>
                    </a:lnTo>
                    <a:lnTo>
                      <a:pt x="945" y="598"/>
                    </a:lnTo>
                    <a:lnTo>
                      <a:pt x="943" y="601"/>
                    </a:lnTo>
                    <a:lnTo>
                      <a:pt x="948" y="640"/>
                    </a:lnTo>
                    <a:lnTo>
                      <a:pt x="948" y="682"/>
                    </a:lnTo>
                    <a:lnTo>
                      <a:pt x="945" y="726"/>
                    </a:lnTo>
                    <a:lnTo>
                      <a:pt x="938" y="772"/>
                    </a:lnTo>
                    <a:lnTo>
                      <a:pt x="929" y="818"/>
                    </a:lnTo>
                    <a:lnTo>
                      <a:pt x="915" y="866"/>
                    </a:lnTo>
                    <a:lnTo>
                      <a:pt x="899" y="913"/>
                    </a:lnTo>
                    <a:lnTo>
                      <a:pt x="882" y="960"/>
                    </a:lnTo>
                    <a:lnTo>
                      <a:pt x="861" y="1006"/>
                    </a:lnTo>
                    <a:lnTo>
                      <a:pt x="840" y="1052"/>
                    </a:lnTo>
                    <a:lnTo>
                      <a:pt x="816" y="1095"/>
                    </a:lnTo>
                    <a:lnTo>
                      <a:pt x="793" y="1136"/>
                    </a:lnTo>
                    <a:lnTo>
                      <a:pt x="768" y="1174"/>
                    </a:lnTo>
                    <a:lnTo>
                      <a:pt x="743" y="1209"/>
                    </a:lnTo>
                    <a:lnTo>
                      <a:pt x="717" y="1240"/>
                    </a:lnTo>
                    <a:lnTo>
                      <a:pt x="693" y="1267"/>
                    </a:lnTo>
                    <a:lnTo>
                      <a:pt x="658" y="1299"/>
                    </a:lnTo>
                    <a:lnTo>
                      <a:pt x="620" y="1325"/>
                    </a:lnTo>
                    <a:lnTo>
                      <a:pt x="580" y="1347"/>
                    </a:lnTo>
                    <a:lnTo>
                      <a:pt x="538" y="1364"/>
                    </a:lnTo>
                    <a:lnTo>
                      <a:pt x="495" y="1376"/>
                    </a:lnTo>
                    <a:lnTo>
                      <a:pt x="450" y="1384"/>
                    </a:lnTo>
                    <a:lnTo>
                      <a:pt x="406" y="1387"/>
                    </a:lnTo>
                    <a:lnTo>
                      <a:pt x="361" y="1384"/>
                    </a:lnTo>
                    <a:lnTo>
                      <a:pt x="318" y="1376"/>
                    </a:lnTo>
                    <a:lnTo>
                      <a:pt x="275" y="1364"/>
                    </a:lnTo>
                    <a:lnTo>
                      <a:pt x="233" y="1347"/>
                    </a:lnTo>
                    <a:lnTo>
                      <a:pt x="192" y="1325"/>
                    </a:lnTo>
                    <a:lnTo>
                      <a:pt x="154" y="1299"/>
                    </a:lnTo>
                    <a:lnTo>
                      <a:pt x="119" y="1267"/>
                    </a:lnTo>
                    <a:lnTo>
                      <a:pt x="87" y="1231"/>
                    </a:lnTo>
                    <a:lnTo>
                      <a:pt x="61" y="1193"/>
                    </a:lnTo>
                    <a:lnTo>
                      <a:pt x="39" y="1153"/>
                    </a:lnTo>
                    <a:lnTo>
                      <a:pt x="22" y="1111"/>
                    </a:lnTo>
                    <a:lnTo>
                      <a:pt x="10" y="1067"/>
                    </a:lnTo>
                    <a:lnTo>
                      <a:pt x="2" y="1023"/>
                    </a:lnTo>
                    <a:lnTo>
                      <a:pt x="0" y="979"/>
                    </a:lnTo>
                    <a:lnTo>
                      <a:pt x="2" y="934"/>
                    </a:lnTo>
                    <a:lnTo>
                      <a:pt x="10" y="890"/>
                    </a:lnTo>
                    <a:lnTo>
                      <a:pt x="22" y="847"/>
                    </a:lnTo>
                    <a:lnTo>
                      <a:pt x="39" y="804"/>
                    </a:lnTo>
                    <a:lnTo>
                      <a:pt x="61" y="764"/>
                    </a:lnTo>
                    <a:lnTo>
                      <a:pt x="87" y="727"/>
                    </a:lnTo>
                    <a:lnTo>
                      <a:pt x="119" y="691"/>
                    </a:lnTo>
                    <a:lnTo>
                      <a:pt x="146" y="666"/>
                    </a:lnTo>
                    <a:lnTo>
                      <a:pt x="177" y="641"/>
                    </a:lnTo>
                    <a:lnTo>
                      <a:pt x="212" y="616"/>
                    </a:lnTo>
                    <a:lnTo>
                      <a:pt x="250" y="590"/>
                    </a:lnTo>
                    <a:lnTo>
                      <a:pt x="291" y="567"/>
                    </a:lnTo>
                    <a:lnTo>
                      <a:pt x="334" y="543"/>
                    </a:lnTo>
                    <a:lnTo>
                      <a:pt x="379" y="522"/>
                    </a:lnTo>
                    <a:lnTo>
                      <a:pt x="425" y="502"/>
                    </a:lnTo>
                    <a:lnTo>
                      <a:pt x="472" y="484"/>
                    </a:lnTo>
                    <a:lnTo>
                      <a:pt x="520" y="469"/>
                    </a:lnTo>
                    <a:lnTo>
                      <a:pt x="566" y="455"/>
                    </a:lnTo>
                    <a:lnTo>
                      <a:pt x="613" y="445"/>
                    </a:lnTo>
                    <a:lnTo>
                      <a:pt x="658" y="438"/>
                    </a:lnTo>
                    <a:lnTo>
                      <a:pt x="702" y="435"/>
                    </a:lnTo>
                    <a:lnTo>
                      <a:pt x="744" y="436"/>
                    </a:lnTo>
                    <a:lnTo>
                      <a:pt x="784" y="441"/>
                    </a:lnTo>
                    <a:lnTo>
                      <a:pt x="786" y="438"/>
                    </a:lnTo>
                    <a:lnTo>
                      <a:pt x="792" y="432"/>
                    </a:lnTo>
                    <a:lnTo>
                      <a:pt x="801" y="423"/>
                    </a:lnTo>
                    <a:lnTo>
                      <a:pt x="812" y="411"/>
                    </a:lnTo>
                    <a:lnTo>
                      <a:pt x="826" y="398"/>
                    </a:lnTo>
                    <a:lnTo>
                      <a:pt x="841" y="384"/>
                    </a:lnTo>
                    <a:lnTo>
                      <a:pt x="857" y="367"/>
                    </a:lnTo>
                    <a:lnTo>
                      <a:pt x="873" y="350"/>
                    </a:lnTo>
                    <a:lnTo>
                      <a:pt x="892" y="333"/>
                    </a:lnTo>
                    <a:lnTo>
                      <a:pt x="909" y="315"/>
                    </a:lnTo>
                    <a:lnTo>
                      <a:pt x="926" y="298"/>
                    </a:lnTo>
                    <a:lnTo>
                      <a:pt x="942" y="281"/>
                    </a:lnTo>
                    <a:lnTo>
                      <a:pt x="957" y="267"/>
                    </a:lnTo>
                    <a:lnTo>
                      <a:pt x="970" y="253"/>
                    </a:lnTo>
                    <a:lnTo>
                      <a:pt x="982" y="241"/>
                    </a:lnTo>
                    <a:lnTo>
                      <a:pt x="991" y="233"/>
                    </a:lnTo>
                    <a:lnTo>
                      <a:pt x="997" y="227"/>
                    </a:lnTo>
                    <a:lnTo>
                      <a:pt x="999" y="224"/>
                    </a:lnTo>
                    <a:lnTo>
                      <a:pt x="979" y="204"/>
                    </a:lnTo>
                    <a:lnTo>
                      <a:pt x="964" y="182"/>
                    </a:lnTo>
                    <a:lnTo>
                      <a:pt x="955" y="161"/>
                    </a:lnTo>
                    <a:lnTo>
                      <a:pt x="952" y="139"/>
                    </a:lnTo>
                    <a:lnTo>
                      <a:pt x="953" y="117"/>
                    </a:lnTo>
                    <a:lnTo>
                      <a:pt x="958" y="96"/>
                    </a:lnTo>
                    <a:lnTo>
                      <a:pt x="966" y="76"/>
                    </a:lnTo>
                    <a:lnTo>
                      <a:pt x="979" y="57"/>
                    </a:lnTo>
                    <a:lnTo>
                      <a:pt x="994" y="41"/>
                    </a:lnTo>
                    <a:lnTo>
                      <a:pt x="1010" y="27"/>
                    </a:lnTo>
                    <a:lnTo>
                      <a:pt x="1029" y="15"/>
                    </a:lnTo>
                    <a:lnTo>
                      <a:pt x="1049" y="6"/>
                    </a:lnTo>
                    <a:lnTo>
                      <a:pt x="1069" y="1"/>
                    </a:lnTo>
                    <a:lnTo>
                      <a:pt x="10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13" name="Group 112"/>
          <p:cNvGrpSpPr/>
          <p:nvPr/>
        </p:nvGrpSpPr>
        <p:grpSpPr>
          <a:xfrm>
            <a:off x="628652" y="1583098"/>
            <a:ext cx="1551215" cy="403807"/>
            <a:chOff x="838202" y="2110795"/>
            <a:chExt cx="2068286" cy="538409"/>
          </a:xfrm>
        </p:grpSpPr>
        <p:sp>
          <p:nvSpPr>
            <p:cNvPr id="7" name="Rectangle 6"/>
            <p:cNvSpPr/>
            <p:nvPr/>
          </p:nvSpPr>
          <p:spPr>
            <a:xfrm>
              <a:off x="838202" y="2110795"/>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smtClean="0">
                  <a:solidFill>
                    <a:prstClr val="white"/>
                  </a:solidFill>
                  <a:latin typeface="Calibri"/>
                  <a:ea typeface="Heiti TC Light"/>
                  <a:cs typeface="Calibri"/>
                </a:rPr>
                <a:t>住屋</a:t>
              </a:r>
              <a:r>
                <a:rPr lang="en-US" sz="900" dirty="0" smtClean="0">
                  <a:solidFill>
                    <a:prstClr val="white"/>
                  </a:solidFill>
                  <a:latin typeface="Calibri"/>
                  <a:ea typeface="Heiti TC Light"/>
                  <a:cs typeface="Calibri"/>
                </a:rPr>
                <a:t>Housing</a:t>
              </a:r>
              <a:endParaRPr lang="en-US" sz="900" dirty="0">
                <a:solidFill>
                  <a:prstClr val="white"/>
                </a:solidFill>
                <a:latin typeface="Calibri"/>
                <a:ea typeface="Heiti TC Light"/>
                <a:cs typeface="Calibri"/>
              </a:endParaRPr>
            </a:p>
          </p:txBody>
        </p:sp>
        <p:grpSp>
          <p:nvGrpSpPr>
            <p:cNvPr id="23" name="Group 11"/>
            <p:cNvGrpSpPr>
              <a:grpSpLocks noChangeAspect="1"/>
            </p:cNvGrpSpPr>
            <p:nvPr/>
          </p:nvGrpSpPr>
          <p:grpSpPr bwMode="auto">
            <a:xfrm>
              <a:off x="1066896" y="2246575"/>
              <a:ext cx="271463" cy="242888"/>
              <a:chOff x="-286" y="391"/>
              <a:chExt cx="171" cy="153"/>
            </a:xfrm>
            <a:solidFill>
              <a:srgbClr val="0CB27C"/>
            </a:solidFill>
          </p:grpSpPr>
          <p:sp>
            <p:nvSpPr>
              <p:cNvPr id="26" name="Freeform 13"/>
              <p:cNvSpPr>
                <a:spLocks/>
              </p:cNvSpPr>
              <p:nvPr/>
            </p:nvSpPr>
            <p:spPr bwMode="auto">
              <a:xfrm>
                <a:off x="-263" y="420"/>
                <a:ext cx="123" cy="124"/>
              </a:xfrm>
              <a:custGeom>
                <a:avLst/>
                <a:gdLst>
                  <a:gd name="T0" fmla="*/ 2329 w 2329"/>
                  <a:gd name="T1" fmla="*/ 1016 h 2362"/>
                  <a:gd name="T2" fmla="*/ 2329 w 2329"/>
                  <a:gd name="T3" fmla="*/ 2270 h 2362"/>
                  <a:gd name="T4" fmla="*/ 2328 w 2329"/>
                  <a:gd name="T5" fmla="*/ 2282 h 2362"/>
                  <a:gd name="T6" fmla="*/ 2324 w 2329"/>
                  <a:gd name="T7" fmla="*/ 2302 h 2362"/>
                  <a:gd name="T8" fmla="*/ 2313 w 2329"/>
                  <a:gd name="T9" fmla="*/ 2325 h 2362"/>
                  <a:gd name="T10" fmla="*/ 2294 w 2329"/>
                  <a:gd name="T11" fmla="*/ 2345 h 2362"/>
                  <a:gd name="T12" fmla="*/ 2263 w 2329"/>
                  <a:gd name="T13" fmla="*/ 2357 h 2362"/>
                  <a:gd name="T14" fmla="*/ 1441 w 2329"/>
                  <a:gd name="T15" fmla="*/ 2359 h 2362"/>
                  <a:gd name="T16" fmla="*/ 1442 w 2329"/>
                  <a:gd name="T17" fmla="*/ 1681 h 2362"/>
                  <a:gd name="T18" fmla="*/ 1442 w 2329"/>
                  <a:gd name="T19" fmla="*/ 1669 h 2362"/>
                  <a:gd name="T20" fmla="*/ 1438 w 2329"/>
                  <a:gd name="T21" fmla="*/ 1650 h 2362"/>
                  <a:gd name="T22" fmla="*/ 1430 w 2329"/>
                  <a:gd name="T23" fmla="*/ 1626 h 2362"/>
                  <a:gd name="T24" fmla="*/ 1414 w 2329"/>
                  <a:gd name="T25" fmla="*/ 1603 h 2362"/>
                  <a:gd name="T26" fmla="*/ 1387 w 2329"/>
                  <a:gd name="T27" fmla="*/ 1584 h 2362"/>
                  <a:gd name="T28" fmla="*/ 1348 w 2329"/>
                  <a:gd name="T29" fmla="*/ 1573 h 2362"/>
                  <a:gd name="T30" fmla="*/ 984 w 2329"/>
                  <a:gd name="T31" fmla="*/ 1571 h 2362"/>
                  <a:gd name="T32" fmla="*/ 945 w 2329"/>
                  <a:gd name="T33" fmla="*/ 1577 h 2362"/>
                  <a:gd name="T34" fmla="*/ 917 w 2329"/>
                  <a:gd name="T35" fmla="*/ 1593 h 2362"/>
                  <a:gd name="T36" fmla="*/ 900 w 2329"/>
                  <a:gd name="T37" fmla="*/ 1614 h 2362"/>
                  <a:gd name="T38" fmla="*/ 891 w 2329"/>
                  <a:gd name="T39" fmla="*/ 1638 h 2362"/>
                  <a:gd name="T40" fmla="*/ 887 w 2329"/>
                  <a:gd name="T41" fmla="*/ 1660 h 2362"/>
                  <a:gd name="T42" fmla="*/ 887 w 2329"/>
                  <a:gd name="T43" fmla="*/ 1676 h 2362"/>
                  <a:gd name="T44" fmla="*/ 887 w 2329"/>
                  <a:gd name="T45" fmla="*/ 1682 h 2362"/>
                  <a:gd name="T46" fmla="*/ 882 w 2329"/>
                  <a:gd name="T47" fmla="*/ 2361 h 2362"/>
                  <a:gd name="T48" fmla="*/ 855 w 2329"/>
                  <a:gd name="T49" fmla="*/ 2361 h 2362"/>
                  <a:gd name="T50" fmla="*/ 803 w 2329"/>
                  <a:gd name="T51" fmla="*/ 2361 h 2362"/>
                  <a:gd name="T52" fmla="*/ 734 w 2329"/>
                  <a:gd name="T53" fmla="*/ 2361 h 2362"/>
                  <a:gd name="T54" fmla="*/ 651 w 2329"/>
                  <a:gd name="T55" fmla="*/ 2361 h 2362"/>
                  <a:gd name="T56" fmla="*/ 558 w 2329"/>
                  <a:gd name="T57" fmla="*/ 2361 h 2362"/>
                  <a:gd name="T58" fmla="*/ 462 w 2329"/>
                  <a:gd name="T59" fmla="*/ 2362 h 2362"/>
                  <a:gd name="T60" fmla="*/ 365 w 2329"/>
                  <a:gd name="T61" fmla="*/ 2362 h 2362"/>
                  <a:gd name="T62" fmla="*/ 274 w 2329"/>
                  <a:gd name="T63" fmla="*/ 2362 h 2362"/>
                  <a:gd name="T64" fmla="*/ 194 w 2329"/>
                  <a:gd name="T65" fmla="*/ 2362 h 2362"/>
                  <a:gd name="T66" fmla="*/ 128 w 2329"/>
                  <a:gd name="T67" fmla="*/ 2362 h 2362"/>
                  <a:gd name="T68" fmla="*/ 82 w 2329"/>
                  <a:gd name="T69" fmla="*/ 2362 h 2362"/>
                  <a:gd name="T70" fmla="*/ 50 w 2329"/>
                  <a:gd name="T71" fmla="*/ 2360 h 2362"/>
                  <a:gd name="T72" fmla="*/ 25 w 2329"/>
                  <a:gd name="T73" fmla="*/ 2349 h 2362"/>
                  <a:gd name="T74" fmla="*/ 10 w 2329"/>
                  <a:gd name="T75" fmla="*/ 2331 h 2362"/>
                  <a:gd name="T76" fmla="*/ 2 w 2329"/>
                  <a:gd name="T77" fmla="*/ 2310 h 2362"/>
                  <a:gd name="T78" fmla="*/ 0 w 2329"/>
                  <a:gd name="T79" fmla="*/ 2295 h 2362"/>
                  <a:gd name="T80" fmla="*/ 0 w 2329"/>
                  <a:gd name="T81" fmla="*/ 2288 h 2362"/>
                  <a:gd name="T82" fmla="*/ 1199 w 2329"/>
                  <a:gd name="T8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9" h="2362">
                    <a:moveTo>
                      <a:pt x="1199" y="0"/>
                    </a:moveTo>
                    <a:lnTo>
                      <a:pt x="2329" y="1016"/>
                    </a:lnTo>
                    <a:lnTo>
                      <a:pt x="2329" y="2268"/>
                    </a:lnTo>
                    <a:lnTo>
                      <a:pt x="2329" y="2270"/>
                    </a:lnTo>
                    <a:lnTo>
                      <a:pt x="2329" y="2275"/>
                    </a:lnTo>
                    <a:lnTo>
                      <a:pt x="2328" y="2282"/>
                    </a:lnTo>
                    <a:lnTo>
                      <a:pt x="2326" y="2291"/>
                    </a:lnTo>
                    <a:lnTo>
                      <a:pt x="2324" y="2302"/>
                    </a:lnTo>
                    <a:lnTo>
                      <a:pt x="2319" y="2313"/>
                    </a:lnTo>
                    <a:lnTo>
                      <a:pt x="2313" y="2325"/>
                    </a:lnTo>
                    <a:lnTo>
                      <a:pt x="2305" y="2336"/>
                    </a:lnTo>
                    <a:lnTo>
                      <a:pt x="2294" y="2345"/>
                    </a:lnTo>
                    <a:lnTo>
                      <a:pt x="2280" y="2352"/>
                    </a:lnTo>
                    <a:lnTo>
                      <a:pt x="2263" y="2357"/>
                    </a:lnTo>
                    <a:lnTo>
                      <a:pt x="2242" y="2359"/>
                    </a:lnTo>
                    <a:lnTo>
                      <a:pt x="1441" y="2359"/>
                    </a:lnTo>
                    <a:lnTo>
                      <a:pt x="1442" y="1682"/>
                    </a:lnTo>
                    <a:lnTo>
                      <a:pt x="1442" y="1681"/>
                    </a:lnTo>
                    <a:lnTo>
                      <a:pt x="1442" y="1676"/>
                    </a:lnTo>
                    <a:lnTo>
                      <a:pt x="1442" y="1669"/>
                    </a:lnTo>
                    <a:lnTo>
                      <a:pt x="1441" y="1660"/>
                    </a:lnTo>
                    <a:lnTo>
                      <a:pt x="1438" y="1650"/>
                    </a:lnTo>
                    <a:lnTo>
                      <a:pt x="1435" y="1638"/>
                    </a:lnTo>
                    <a:lnTo>
                      <a:pt x="1430" y="1626"/>
                    </a:lnTo>
                    <a:lnTo>
                      <a:pt x="1423" y="1614"/>
                    </a:lnTo>
                    <a:lnTo>
                      <a:pt x="1414" y="1603"/>
                    </a:lnTo>
                    <a:lnTo>
                      <a:pt x="1402" y="1593"/>
                    </a:lnTo>
                    <a:lnTo>
                      <a:pt x="1387" y="1584"/>
                    </a:lnTo>
                    <a:lnTo>
                      <a:pt x="1370" y="1577"/>
                    </a:lnTo>
                    <a:lnTo>
                      <a:pt x="1348" y="1573"/>
                    </a:lnTo>
                    <a:lnTo>
                      <a:pt x="1323" y="1571"/>
                    </a:lnTo>
                    <a:lnTo>
                      <a:pt x="984" y="1571"/>
                    </a:lnTo>
                    <a:lnTo>
                      <a:pt x="963" y="1573"/>
                    </a:lnTo>
                    <a:lnTo>
                      <a:pt x="945" y="1577"/>
                    </a:lnTo>
                    <a:lnTo>
                      <a:pt x="929" y="1584"/>
                    </a:lnTo>
                    <a:lnTo>
                      <a:pt x="917" y="1593"/>
                    </a:lnTo>
                    <a:lnTo>
                      <a:pt x="908" y="1603"/>
                    </a:lnTo>
                    <a:lnTo>
                      <a:pt x="900" y="1614"/>
                    </a:lnTo>
                    <a:lnTo>
                      <a:pt x="895" y="1626"/>
                    </a:lnTo>
                    <a:lnTo>
                      <a:pt x="891" y="1638"/>
                    </a:lnTo>
                    <a:lnTo>
                      <a:pt x="889" y="1650"/>
                    </a:lnTo>
                    <a:lnTo>
                      <a:pt x="887" y="1660"/>
                    </a:lnTo>
                    <a:lnTo>
                      <a:pt x="887" y="1669"/>
                    </a:lnTo>
                    <a:lnTo>
                      <a:pt x="887" y="1676"/>
                    </a:lnTo>
                    <a:lnTo>
                      <a:pt x="887" y="1681"/>
                    </a:lnTo>
                    <a:lnTo>
                      <a:pt x="887" y="1682"/>
                    </a:lnTo>
                    <a:lnTo>
                      <a:pt x="886" y="2361"/>
                    </a:lnTo>
                    <a:lnTo>
                      <a:pt x="882" y="2361"/>
                    </a:lnTo>
                    <a:lnTo>
                      <a:pt x="872" y="2361"/>
                    </a:lnTo>
                    <a:lnTo>
                      <a:pt x="855" y="2361"/>
                    </a:lnTo>
                    <a:lnTo>
                      <a:pt x="832" y="2361"/>
                    </a:lnTo>
                    <a:lnTo>
                      <a:pt x="803" y="2361"/>
                    </a:lnTo>
                    <a:lnTo>
                      <a:pt x="771" y="2361"/>
                    </a:lnTo>
                    <a:lnTo>
                      <a:pt x="734" y="2361"/>
                    </a:lnTo>
                    <a:lnTo>
                      <a:pt x="694" y="2361"/>
                    </a:lnTo>
                    <a:lnTo>
                      <a:pt x="651" y="2361"/>
                    </a:lnTo>
                    <a:lnTo>
                      <a:pt x="605" y="2361"/>
                    </a:lnTo>
                    <a:lnTo>
                      <a:pt x="558" y="2361"/>
                    </a:lnTo>
                    <a:lnTo>
                      <a:pt x="510" y="2361"/>
                    </a:lnTo>
                    <a:lnTo>
                      <a:pt x="462" y="2362"/>
                    </a:lnTo>
                    <a:lnTo>
                      <a:pt x="414" y="2362"/>
                    </a:lnTo>
                    <a:lnTo>
                      <a:pt x="365" y="2362"/>
                    </a:lnTo>
                    <a:lnTo>
                      <a:pt x="319" y="2362"/>
                    </a:lnTo>
                    <a:lnTo>
                      <a:pt x="274" y="2362"/>
                    </a:lnTo>
                    <a:lnTo>
                      <a:pt x="233" y="2362"/>
                    </a:lnTo>
                    <a:lnTo>
                      <a:pt x="194" y="2362"/>
                    </a:lnTo>
                    <a:lnTo>
                      <a:pt x="159" y="2362"/>
                    </a:lnTo>
                    <a:lnTo>
                      <a:pt x="128" y="2362"/>
                    </a:lnTo>
                    <a:lnTo>
                      <a:pt x="102" y="2362"/>
                    </a:lnTo>
                    <a:lnTo>
                      <a:pt x="82" y="2362"/>
                    </a:lnTo>
                    <a:lnTo>
                      <a:pt x="68" y="2362"/>
                    </a:lnTo>
                    <a:lnTo>
                      <a:pt x="50" y="2360"/>
                    </a:lnTo>
                    <a:lnTo>
                      <a:pt x="36" y="2356"/>
                    </a:lnTo>
                    <a:lnTo>
                      <a:pt x="25" y="2349"/>
                    </a:lnTo>
                    <a:lnTo>
                      <a:pt x="16" y="2340"/>
                    </a:lnTo>
                    <a:lnTo>
                      <a:pt x="10" y="2331"/>
                    </a:lnTo>
                    <a:lnTo>
                      <a:pt x="5" y="2320"/>
                    </a:lnTo>
                    <a:lnTo>
                      <a:pt x="2" y="2310"/>
                    </a:lnTo>
                    <a:lnTo>
                      <a:pt x="1" y="2302"/>
                    </a:lnTo>
                    <a:lnTo>
                      <a:pt x="0" y="2295"/>
                    </a:lnTo>
                    <a:lnTo>
                      <a:pt x="0" y="2290"/>
                    </a:lnTo>
                    <a:lnTo>
                      <a:pt x="0" y="2288"/>
                    </a:lnTo>
                    <a:lnTo>
                      <a:pt x="0" y="1016"/>
                    </a:lnTo>
                    <a:lnTo>
                      <a:pt x="11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27" name="Freeform 14"/>
              <p:cNvSpPr>
                <a:spLocks/>
              </p:cNvSpPr>
              <p:nvPr/>
            </p:nvSpPr>
            <p:spPr bwMode="auto">
              <a:xfrm>
                <a:off x="-286" y="391"/>
                <a:ext cx="171" cy="82"/>
              </a:xfrm>
              <a:custGeom>
                <a:avLst/>
                <a:gdLst>
                  <a:gd name="T0" fmla="*/ 1651 w 3249"/>
                  <a:gd name="T1" fmla="*/ 0 h 1555"/>
                  <a:gd name="T2" fmla="*/ 3249 w 3249"/>
                  <a:gd name="T3" fmla="*/ 1464 h 1555"/>
                  <a:gd name="T4" fmla="*/ 3248 w 3249"/>
                  <a:gd name="T5" fmla="*/ 1465 h 1555"/>
                  <a:gd name="T6" fmla="*/ 3246 w 3249"/>
                  <a:gd name="T7" fmla="*/ 1469 h 1555"/>
                  <a:gd name="T8" fmla="*/ 3242 w 3249"/>
                  <a:gd name="T9" fmla="*/ 1474 h 1555"/>
                  <a:gd name="T10" fmla="*/ 3237 w 3249"/>
                  <a:gd name="T11" fmla="*/ 1481 h 1555"/>
                  <a:gd name="T12" fmla="*/ 3230 w 3249"/>
                  <a:gd name="T13" fmla="*/ 1490 h 1555"/>
                  <a:gd name="T14" fmla="*/ 3221 w 3249"/>
                  <a:gd name="T15" fmla="*/ 1499 h 1555"/>
                  <a:gd name="T16" fmla="*/ 3210 w 3249"/>
                  <a:gd name="T17" fmla="*/ 1509 h 1555"/>
                  <a:gd name="T18" fmla="*/ 3198 w 3249"/>
                  <a:gd name="T19" fmla="*/ 1518 h 1555"/>
                  <a:gd name="T20" fmla="*/ 3184 w 3249"/>
                  <a:gd name="T21" fmla="*/ 1526 h 1555"/>
                  <a:gd name="T22" fmla="*/ 3168 w 3249"/>
                  <a:gd name="T23" fmla="*/ 1534 h 1555"/>
                  <a:gd name="T24" fmla="*/ 3151 w 3249"/>
                  <a:gd name="T25" fmla="*/ 1540 h 1555"/>
                  <a:gd name="T26" fmla="*/ 3131 w 3249"/>
                  <a:gd name="T27" fmla="*/ 1545 h 1555"/>
                  <a:gd name="T28" fmla="*/ 3109 w 3249"/>
                  <a:gd name="T29" fmla="*/ 1547 h 1555"/>
                  <a:gd name="T30" fmla="*/ 3085 w 3249"/>
                  <a:gd name="T31" fmla="*/ 1546 h 1555"/>
                  <a:gd name="T32" fmla="*/ 3059 w 3249"/>
                  <a:gd name="T33" fmla="*/ 1543 h 1555"/>
                  <a:gd name="T34" fmla="*/ 3031 w 3249"/>
                  <a:gd name="T35" fmla="*/ 1536 h 1555"/>
                  <a:gd name="T36" fmla="*/ 3000 w 3249"/>
                  <a:gd name="T37" fmla="*/ 1525 h 1555"/>
                  <a:gd name="T38" fmla="*/ 2967 w 3249"/>
                  <a:gd name="T39" fmla="*/ 1510 h 1555"/>
                  <a:gd name="T40" fmla="*/ 2932 w 3249"/>
                  <a:gd name="T41" fmla="*/ 1489 h 1555"/>
                  <a:gd name="T42" fmla="*/ 2895 w 3249"/>
                  <a:gd name="T43" fmla="*/ 1464 h 1555"/>
                  <a:gd name="T44" fmla="*/ 1651 w 3249"/>
                  <a:gd name="T45" fmla="*/ 335 h 1555"/>
                  <a:gd name="T46" fmla="*/ 324 w 3249"/>
                  <a:gd name="T47" fmla="*/ 1471 h 1555"/>
                  <a:gd name="T48" fmla="*/ 292 w 3249"/>
                  <a:gd name="T49" fmla="*/ 1496 h 1555"/>
                  <a:gd name="T50" fmla="*/ 260 w 3249"/>
                  <a:gd name="T51" fmla="*/ 1517 h 1555"/>
                  <a:gd name="T52" fmla="*/ 232 w 3249"/>
                  <a:gd name="T53" fmla="*/ 1533 h 1555"/>
                  <a:gd name="T54" fmla="*/ 205 w 3249"/>
                  <a:gd name="T55" fmla="*/ 1544 h 1555"/>
                  <a:gd name="T56" fmla="*/ 179 w 3249"/>
                  <a:gd name="T57" fmla="*/ 1551 h 1555"/>
                  <a:gd name="T58" fmla="*/ 156 w 3249"/>
                  <a:gd name="T59" fmla="*/ 1554 h 1555"/>
                  <a:gd name="T60" fmla="*/ 134 w 3249"/>
                  <a:gd name="T61" fmla="*/ 1555 h 1555"/>
                  <a:gd name="T62" fmla="*/ 114 w 3249"/>
                  <a:gd name="T63" fmla="*/ 1553 h 1555"/>
                  <a:gd name="T64" fmla="*/ 95 w 3249"/>
                  <a:gd name="T65" fmla="*/ 1548 h 1555"/>
                  <a:gd name="T66" fmla="*/ 78 w 3249"/>
                  <a:gd name="T67" fmla="*/ 1542 h 1555"/>
                  <a:gd name="T68" fmla="*/ 63 w 3249"/>
                  <a:gd name="T69" fmla="*/ 1534 h 1555"/>
                  <a:gd name="T70" fmla="*/ 50 w 3249"/>
                  <a:gd name="T71" fmla="*/ 1526 h 1555"/>
                  <a:gd name="T72" fmla="*/ 38 w 3249"/>
                  <a:gd name="T73" fmla="*/ 1516 h 1555"/>
                  <a:gd name="T74" fmla="*/ 28 w 3249"/>
                  <a:gd name="T75" fmla="*/ 1507 h 1555"/>
                  <a:gd name="T76" fmla="*/ 19 w 3249"/>
                  <a:gd name="T77" fmla="*/ 1497 h 1555"/>
                  <a:gd name="T78" fmla="*/ 12 w 3249"/>
                  <a:gd name="T79" fmla="*/ 1489 h 1555"/>
                  <a:gd name="T80" fmla="*/ 7 w 3249"/>
                  <a:gd name="T81" fmla="*/ 1481 h 1555"/>
                  <a:gd name="T82" fmla="*/ 3 w 3249"/>
                  <a:gd name="T83" fmla="*/ 1476 h 1555"/>
                  <a:gd name="T84" fmla="*/ 1 w 3249"/>
                  <a:gd name="T85" fmla="*/ 1472 h 1555"/>
                  <a:gd name="T86" fmla="*/ 0 w 3249"/>
                  <a:gd name="T87" fmla="*/ 1471 h 1555"/>
                  <a:gd name="T88" fmla="*/ 1651 w 3249"/>
                  <a:gd name="T8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9" h="1555">
                    <a:moveTo>
                      <a:pt x="1651" y="0"/>
                    </a:moveTo>
                    <a:lnTo>
                      <a:pt x="3249" y="1464"/>
                    </a:lnTo>
                    <a:lnTo>
                      <a:pt x="3248" y="1465"/>
                    </a:lnTo>
                    <a:lnTo>
                      <a:pt x="3246" y="1469"/>
                    </a:lnTo>
                    <a:lnTo>
                      <a:pt x="3242" y="1474"/>
                    </a:lnTo>
                    <a:lnTo>
                      <a:pt x="3237" y="1481"/>
                    </a:lnTo>
                    <a:lnTo>
                      <a:pt x="3230" y="1490"/>
                    </a:lnTo>
                    <a:lnTo>
                      <a:pt x="3221" y="1499"/>
                    </a:lnTo>
                    <a:lnTo>
                      <a:pt x="3210" y="1509"/>
                    </a:lnTo>
                    <a:lnTo>
                      <a:pt x="3198" y="1518"/>
                    </a:lnTo>
                    <a:lnTo>
                      <a:pt x="3184" y="1526"/>
                    </a:lnTo>
                    <a:lnTo>
                      <a:pt x="3168" y="1534"/>
                    </a:lnTo>
                    <a:lnTo>
                      <a:pt x="3151" y="1540"/>
                    </a:lnTo>
                    <a:lnTo>
                      <a:pt x="3131" y="1545"/>
                    </a:lnTo>
                    <a:lnTo>
                      <a:pt x="3109" y="1547"/>
                    </a:lnTo>
                    <a:lnTo>
                      <a:pt x="3085" y="1546"/>
                    </a:lnTo>
                    <a:lnTo>
                      <a:pt x="3059" y="1543"/>
                    </a:lnTo>
                    <a:lnTo>
                      <a:pt x="3031" y="1536"/>
                    </a:lnTo>
                    <a:lnTo>
                      <a:pt x="3000" y="1525"/>
                    </a:lnTo>
                    <a:lnTo>
                      <a:pt x="2967" y="1510"/>
                    </a:lnTo>
                    <a:lnTo>
                      <a:pt x="2932" y="1489"/>
                    </a:lnTo>
                    <a:lnTo>
                      <a:pt x="2895" y="1464"/>
                    </a:lnTo>
                    <a:lnTo>
                      <a:pt x="1651" y="335"/>
                    </a:lnTo>
                    <a:lnTo>
                      <a:pt x="324" y="1471"/>
                    </a:lnTo>
                    <a:lnTo>
                      <a:pt x="292" y="1496"/>
                    </a:lnTo>
                    <a:lnTo>
                      <a:pt x="260" y="1517"/>
                    </a:lnTo>
                    <a:lnTo>
                      <a:pt x="232" y="1533"/>
                    </a:lnTo>
                    <a:lnTo>
                      <a:pt x="205" y="1544"/>
                    </a:lnTo>
                    <a:lnTo>
                      <a:pt x="179" y="1551"/>
                    </a:lnTo>
                    <a:lnTo>
                      <a:pt x="156" y="1554"/>
                    </a:lnTo>
                    <a:lnTo>
                      <a:pt x="134" y="1555"/>
                    </a:lnTo>
                    <a:lnTo>
                      <a:pt x="114" y="1553"/>
                    </a:lnTo>
                    <a:lnTo>
                      <a:pt x="95" y="1548"/>
                    </a:lnTo>
                    <a:lnTo>
                      <a:pt x="78" y="1542"/>
                    </a:lnTo>
                    <a:lnTo>
                      <a:pt x="63" y="1534"/>
                    </a:lnTo>
                    <a:lnTo>
                      <a:pt x="50" y="1526"/>
                    </a:lnTo>
                    <a:lnTo>
                      <a:pt x="38" y="1516"/>
                    </a:lnTo>
                    <a:lnTo>
                      <a:pt x="28" y="1507"/>
                    </a:lnTo>
                    <a:lnTo>
                      <a:pt x="19" y="1497"/>
                    </a:lnTo>
                    <a:lnTo>
                      <a:pt x="12" y="1489"/>
                    </a:lnTo>
                    <a:lnTo>
                      <a:pt x="7" y="1481"/>
                    </a:lnTo>
                    <a:lnTo>
                      <a:pt x="3" y="1476"/>
                    </a:lnTo>
                    <a:lnTo>
                      <a:pt x="1" y="1472"/>
                    </a:lnTo>
                    <a:lnTo>
                      <a:pt x="0" y="1471"/>
                    </a:lnTo>
                    <a:lnTo>
                      <a:pt x="16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28" name="Freeform 15"/>
              <p:cNvSpPr>
                <a:spLocks/>
              </p:cNvSpPr>
              <p:nvPr/>
            </p:nvSpPr>
            <p:spPr bwMode="auto">
              <a:xfrm>
                <a:off x="-152" y="408"/>
                <a:ext cx="17" cy="35"/>
              </a:xfrm>
              <a:custGeom>
                <a:avLst/>
                <a:gdLst>
                  <a:gd name="T0" fmla="*/ 0 w 319"/>
                  <a:gd name="T1" fmla="*/ 0 h 667"/>
                  <a:gd name="T2" fmla="*/ 319 w 319"/>
                  <a:gd name="T3" fmla="*/ 0 h 667"/>
                  <a:gd name="T4" fmla="*/ 319 w 319"/>
                  <a:gd name="T5" fmla="*/ 667 h 667"/>
                  <a:gd name="T6" fmla="*/ 1 w 319"/>
                  <a:gd name="T7" fmla="*/ 393 h 667"/>
                  <a:gd name="T8" fmla="*/ 0 w 319"/>
                  <a:gd name="T9" fmla="*/ 0 h 667"/>
                </a:gdLst>
                <a:ahLst/>
                <a:cxnLst>
                  <a:cxn ang="0">
                    <a:pos x="T0" y="T1"/>
                  </a:cxn>
                  <a:cxn ang="0">
                    <a:pos x="T2" y="T3"/>
                  </a:cxn>
                  <a:cxn ang="0">
                    <a:pos x="T4" y="T5"/>
                  </a:cxn>
                  <a:cxn ang="0">
                    <a:pos x="T6" y="T7"/>
                  </a:cxn>
                  <a:cxn ang="0">
                    <a:pos x="T8" y="T9"/>
                  </a:cxn>
                </a:cxnLst>
                <a:rect l="0" t="0" r="r" b="b"/>
                <a:pathLst>
                  <a:path w="319" h="667">
                    <a:moveTo>
                      <a:pt x="0" y="0"/>
                    </a:moveTo>
                    <a:lnTo>
                      <a:pt x="319" y="0"/>
                    </a:lnTo>
                    <a:lnTo>
                      <a:pt x="319" y="667"/>
                    </a:lnTo>
                    <a:lnTo>
                      <a:pt x="1" y="3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12" name="Group 111"/>
          <p:cNvGrpSpPr/>
          <p:nvPr/>
        </p:nvGrpSpPr>
        <p:grpSpPr>
          <a:xfrm>
            <a:off x="628652" y="1986904"/>
            <a:ext cx="1551215" cy="403807"/>
            <a:chOff x="838202" y="2649204"/>
            <a:chExt cx="2068286" cy="538409"/>
          </a:xfrm>
        </p:grpSpPr>
        <p:sp>
          <p:nvSpPr>
            <p:cNvPr id="8" name="Rectangle 7"/>
            <p:cNvSpPr/>
            <p:nvPr/>
          </p:nvSpPr>
          <p:spPr>
            <a:xfrm>
              <a:off x="838202" y="264920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smtClean="0">
                  <a:solidFill>
                    <a:prstClr val="white"/>
                  </a:solidFill>
                  <a:latin typeface="Calibri"/>
                  <a:ea typeface="Heiti TC Light"/>
                  <a:cs typeface="Calibri"/>
                </a:rPr>
                <a:t>服裝與服務</a:t>
              </a:r>
              <a:r>
                <a:rPr lang="en-US" sz="900" dirty="0" smtClean="0">
                  <a:solidFill>
                    <a:prstClr val="white"/>
                  </a:solidFill>
                  <a:latin typeface="Calibri"/>
                  <a:ea typeface="Heiti TC Light"/>
                  <a:cs typeface="Calibri"/>
                </a:rPr>
                <a:t>Apparel  </a:t>
              </a:r>
              <a:r>
                <a:rPr lang="en-US" sz="900" dirty="0">
                  <a:solidFill>
                    <a:prstClr val="white"/>
                  </a:solidFill>
                  <a:latin typeface="Calibri"/>
                  <a:ea typeface="Heiti TC Light"/>
                  <a:cs typeface="Calibri"/>
                </a:rPr>
                <a:t>&amp; Service</a:t>
              </a:r>
            </a:p>
          </p:txBody>
        </p:sp>
        <p:sp>
          <p:nvSpPr>
            <p:cNvPr id="33" name="Freeform 20"/>
            <p:cNvSpPr>
              <a:spLocks noEditPoints="1"/>
            </p:cNvSpPr>
            <p:nvPr/>
          </p:nvSpPr>
          <p:spPr bwMode="auto">
            <a:xfrm>
              <a:off x="1066895" y="2756203"/>
              <a:ext cx="298713" cy="324410"/>
            </a:xfrm>
            <a:custGeom>
              <a:avLst/>
              <a:gdLst>
                <a:gd name="T0" fmla="*/ 2973 w 4386"/>
                <a:gd name="T1" fmla="*/ 2292 h 4309"/>
                <a:gd name="T2" fmla="*/ 2876 w 4386"/>
                <a:gd name="T3" fmla="*/ 2566 h 4309"/>
                <a:gd name="T4" fmla="*/ 2590 w 4386"/>
                <a:gd name="T5" fmla="*/ 2516 h 4309"/>
                <a:gd name="T6" fmla="*/ 2590 w 4386"/>
                <a:gd name="T7" fmla="*/ 2225 h 4309"/>
                <a:gd name="T8" fmla="*/ 1703 w 4386"/>
                <a:gd name="T9" fmla="*/ 2160 h 4309"/>
                <a:gd name="T10" fmla="*/ 1845 w 4386"/>
                <a:gd name="T11" fmla="*/ 2411 h 4309"/>
                <a:gd name="T12" fmla="*/ 1623 w 4386"/>
                <a:gd name="T13" fmla="*/ 2596 h 4309"/>
                <a:gd name="T14" fmla="*/ 1402 w 4386"/>
                <a:gd name="T15" fmla="*/ 2411 h 4309"/>
                <a:gd name="T16" fmla="*/ 1544 w 4386"/>
                <a:gd name="T17" fmla="*/ 2160 h 4309"/>
                <a:gd name="T18" fmla="*/ 1554 w 4386"/>
                <a:gd name="T19" fmla="*/ 1456 h 4309"/>
                <a:gd name="T20" fmla="*/ 1231 w 4386"/>
                <a:gd name="T21" fmla="*/ 2019 h 4309"/>
                <a:gd name="T22" fmla="*/ 824 w 4386"/>
                <a:gd name="T23" fmla="*/ 2371 h 4309"/>
                <a:gd name="T24" fmla="*/ 1017 w 4386"/>
                <a:gd name="T25" fmla="*/ 3040 h 4309"/>
                <a:gd name="T26" fmla="*/ 1530 w 4386"/>
                <a:gd name="T27" fmla="*/ 3263 h 4309"/>
                <a:gd name="T28" fmla="*/ 1944 w 4386"/>
                <a:gd name="T29" fmla="*/ 3180 h 4309"/>
                <a:gd name="T30" fmla="*/ 2359 w 4386"/>
                <a:gd name="T31" fmla="*/ 3179 h 4309"/>
                <a:gd name="T32" fmla="*/ 2527 w 4386"/>
                <a:gd name="T33" fmla="*/ 3443 h 4309"/>
                <a:gd name="T34" fmla="*/ 2262 w 4386"/>
                <a:gd name="T35" fmla="*/ 3662 h 4309"/>
                <a:gd name="T36" fmla="*/ 1857 w 4386"/>
                <a:gd name="T37" fmla="*/ 3570 h 4309"/>
                <a:gd name="T38" fmla="*/ 1285 w 4386"/>
                <a:gd name="T39" fmla="*/ 3413 h 4309"/>
                <a:gd name="T40" fmla="*/ 1514 w 4386"/>
                <a:gd name="T41" fmla="*/ 3764 h 4309"/>
                <a:gd name="T42" fmla="*/ 2075 w 4386"/>
                <a:gd name="T43" fmla="*/ 4026 h 4309"/>
                <a:gd name="T44" fmla="*/ 2527 w 4386"/>
                <a:gd name="T45" fmla="*/ 3962 h 4309"/>
                <a:gd name="T46" fmla="*/ 3022 w 4386"/>
                <a:gd name="T47" fmla="*/ 3638 h 4309"/>
                <a:gd name="T48" fmla="*/ 3424 w 4386"/>
                <a:gd name="T49" fmla="*/ 3066 h 4309"/>
                <a:gd name="T50" fmla="*/ 3561 w 4386"/>
                <a:gd name="T51" fmla="*/ 2274 h 4309"/>
                <a:gd name="T52" fmla="*/ 3151 w 4386"/>
                <a:gd name="T53" fmla="*/ 1867 h 4309"/>
                <a:gd name="T54" fmla="*/ 2751 w 4386"/>
                <a:gd name="T55" fmla="*/ 1890 h 4309"/>
                <a:gd name="T56" fmla="*/ 2504 w 4386"/>
                <a:gd name="T57" fmla="*/ 1867 h 4309"/>
                <a:gd name="T58" fmla="*/ 2016 w 4386"/>
                <a:gd name="T59" fmla="*/ 1680 h 4309"/>
                <a:gd name="T60" fmla="*/ 1660 w 4386"/>
                <a:gd name="T61" fmla="*/ 1359 h 4309"/>
                <a:gd name="T62" fmla="*/ 2193 w 4386"/>
                <a:gd name="T63" fmla="*/ 234 h 4309"/>
                <a:gd name="T64" fmla="*/ 1275 w 4386"/>
                <a:gd name="T65" fmla="*/ 404 h 4309"/>
                <a:gd name="T66" fmla="*/ 687 w 4386"/>
                <a:gd name="T67" fmla="*/ 907 h 4309"/>
                <a:gd name="T68" fmla="*/ 444 w 4386"/>
                <a:gd name="T69" fmla="*/ 1730 h 4309"/>
                <a:gd name="T70" fmla="*/ 779 w 4386"/>
                <a:gd name="T71" fmla="*/ 1226 h 4309"/>
                <a:gd name="T72" fmla="*/ 1288 w 4386"/>
                <a:gd name="T73" fmla="*/ 660 h 4309"/>
                <a:gd name="T74" fmla="*/ 2076 w 4386"/>
                <a:gd name="T75" fmla="*/ 438 h 4309"/>
                <a:gd name="T76" fmla="*/ 2925 w 4386"/>
                <a:gd name="T77" fmla="*/ 571 h 4309"/>
                <a:gd name="T78" fmla="*/ 3509 w 4386"/>
                <a:gd name="T79" fmla="*/ 1056 h 4309"/>
                <a:gd name="T80" fmla="*/ 3799 w 4386"/>
                <a:gd name="T81" fmla="*/ 1855 h 4309"/>
                <a:gd name="T82" fmla="*/ 3792 w 4386"/>
                <a:gd name="T83" fmla="*/ 1084 h 4309"/>
                <a:gd name="T84" fmla="*/ 3290 w 4386"/>
                <a:gd name="T85" fmla="*/ 499 h 4309"/>
                <a:gd name="T86" fmla="*/ 2454 w 4386"/>
                <a:gd name="T87" fmla="*/ 245 h 4309"/>
                <a:gd name="T88" fmla="*/ 2697 w 4386"/>
                <a:gd name="T89" fmla="*/ 41 h 4309"/>
                <a:gd name="T90" fmla="*/ 3498 w 4386"/>
                <a:gd name="T91" fmla="*/ 362 h 4309"/>
                <a:gd name="T92" fmla="*/ 4006 w 4386"/>
                <a:gd name="T93" fmla="*/ 994 h 4309"/>
                <a:gd name="T94" fmla="*/ 4183 w 4386"/>
                <a:gd name="T95" fmla="*/ 1902 h 4309"/>
                <a:gd name="T96" fmla="*/ 4386 w 4386"/>
                <a:gd name="T97" fmla="*/ 2245 h 4309"/>
                <a:gd name="T98" fmla="*/ 4234 w 4386"/>
                <a:gd name="T99" fmla="*/ 2982 h 4309"/>
                <a:gd name="T100" fmla="*/ 3623 w 4386"/>
                <a:gd name="T101" fmla="*/ 3276 h 4309"/>
                <a:gd name="T102" fmla="*/ 3086 w 4386"/>
                <a:gd name="T103" fmla="*/ 3946 h 4309"/>
                <a:gd name="T104" fmla="*/ 2428 w 4386"/>
                <a:gd name="T105" fmla="*/ 4281 h 4309"/>
                <a:gd name="T106" fmla="*/ 1793 w 4386"/>
                <a:gd name="T107" fmla="*/ 4232 h 4309"/>
                <a:gd name="T108" fmla="*/ 1146 w 4386"/>
                <a:gd name="T109" fmla="*/ 3808 h 4309"/>
                <a:gd name="T110" fmla="*/ 671 w 4386"/>
                <a:gd name="T111" fmla="*/ 3063 h 4309"/>
                <a:gd name="T112" fmla="*/ 81 w 4386"/>
                <a:gd name="T113" fmla="*/ 2911 h 4309"/>
                <a:gd name="T114" fmla="*/ 15 w 4386"/>
                <a:gd name="T115" fmla="*/ 2139 h 4309"/>
                <a:gd name="T116" fmla="*/ 217 w 4386"/>
                <a:gd name="T117" fmla="*/ 1651 h 4309"/>
                <a:gd name="T118" fmla="*/ 476 w 4386"/>
                <a:gd name="T119" fmla="*/ 809 h 4309"/>
                <a:gd name="T120" fmla="*/ 1062 w 4386"/>
                <a:gd name="T121" fmla="*/ 251 h 4309"/>
                <a:gd name="T122" fmla="*/ 1932 w 4386"/>
                <a:gd name="T123" fmla="*/ 11 h 4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86" h="4309">
                  <a:moveTo>
                    <a:pt x="2763" y="2145"/>
                  </a:moveTo>
                  <a:lnTo>
                    <a:pt x="2803" y="2149"/>
                  </a:lnTo>
                  <a:lnTo>
                    <a:pt x="2842" y="2160"/>
                  </a:lnTo>
                  <a:lnTo>
                    <a:pt x="2876" y="2176"/>
                  </a:lnTo>
                  <a:lnTo>
                    <a:pt x="2908" y="2199"/>
                  </a:lnTo>
                  <a:lnTo>
                    <a:pt x="2935" y="2225"/>
                  </a:lnTo>
                  <a:lnTo>
                    <a:pt x="2957" y="2257"/>
                  </a:lnTo>
                  <a:lnTo>
                    <a:pt x="2973" y="2292"/>
                  </a:lnTo>
                  <a:lnTo>
                    <a:pt x="2984" y="2330"/>
                  </a:lnTo>
                  <a:lnTo>
                    <a:pt x="2988" y="2370"/>
                  </a:lnTo>
                  <a:lnTo>
                    <a:pt x="2984" y="2411"/>
                  </a:lnTo>
                  <a:lnTo>
                    <a:pt x="2973" y="2449"/>
                  </a:lnTo>
                  <a:lnTo>
                    <a:pt x="2957" y="2485"/>
                  </a:lnTo>
                  <a:lnTo>
                    <a:pt x="2935" y="2516"/>
                  </a:lnTo>
                  <a:lnTo>
                    <a:pt x="2908" y="2543"/>
                  </a:lnTo>
                  <a:lnTo>
                    <a:pt x="2876" y="2566"/>
                  </a:lnTo>
                  <a:lnTo>
                    <a:pt x="2842" y="2582"/>
                  </a:lnTo>
                  <a:lnTo>
                    <a:pt x="2803" y="2592"/>
                  </a:lnTo>
                  <a:lnTo>
                    <a:pt x="2763" y="2596"/>
                  </a:lnTo>
                  <a:lnTo>
                    <a:pt x="2722" y="2592"/>
                  </a:lnTo>
                  <a:lnTo>
                    <a:pt x="2683" y="2582"/>
                  </a:lnTo>
                  <a:lnTo>
                    <a:pt x="2649" y="2566"/>
                  </a:lnTo>
                  <a:lnTo>
                    <a:pt x="2617" y="2543"/>
                  </a:lnTo>
                  <a:lnTo>
                    <a:pt x="2590" y="2516"/>
                  </a:lnTo>
                  <a:lnTo>
                    <a:pt x="2568" y="2485"/>
                  </a:lnTo>
                  <a:lnTo>
                    <a:pt x="2552" y="2449"/>
                  </a:lnTo>
                  <a:lnTo>
                    <a:pt x="2541" y="2411"/>
                  </a:lnTo>
                  <a:lnTo>
                    <a:pt x="2537" y="2370"/>
                  </a:lnTo>
                  <a:lnTo>
                    <a:pt x="2541" y="2330"/>
                  </a:lnTo>
                  <a:lnTo>
                    <a:pt x="2552" y="2292"/>
                  </a:lnTo>
                  <a:lnTo>
                    <a:pt x="2568" y="2257"/>
                  </a:lnTo>
                  <a:lnTo>
                    <a:pt x="2590" y="2225"/>
                  </a:lnTo>
                  <a:lnTo>
                    <a:pt x="2617" y="2199"/>
                  </a:lnTo>
                  <a:lnTo>
                    <a:pt x="2649" y="2176"/>
                  </a:lnTo>
                  <a:lnTo>
                    <a:pt x="2683" y="2160"/>
                  </a:lnTo>
                  <a:lnTo>
                    <a:pt x="2722" y="2149"/>
                  </a:lnTo>
                  <a:lnTo>
                    <a:pt x="2763" y="2145"/>
                  </a:lnTo>
                  <a:close/>
                  <a:moveTo>
                    <a:pt x="1623" y="2145"/>
                  </a:moveTo>
                  <a:lnTo>
                    <a:pt x="1664" y="2149"/>
                  </a:lnTo>
                  <a:lnTo>
                    <a:pt x="1703" y="2160"/>
                  </a:lnTo>
                  <a:lnTo>
                    <a:pt x="1737" y="2176"/>
                  </a:lnTo>
                  <a:lnTo>
                    <a:pt x="1769" y="2199"/>
                  </a:lnTo>
                  <a:lnTo>
                    <a:pt x="1796" y="2225"/>
                  </a:lnTo>
                  <a:lnTo>
                    <a:pt x="1818" y="2257"/>
                  </a:lnTo>
                  <a:lnTo>
                    <a:pt x="1834" y="2292"/>
                  </a:lnTo>
                  <a:lnTo>
                    <a:pt x="1845" y="2330"/>
                  </a:lnTo>
                  <a:lnTo>
                    <a:pt x="1849" y="2370"/>
                  </a:lnTo>
                  <a:lnTo>
                    <a:pt x="1845" y="2411"/>
                  </a:lnTo>
                  <a:lnTo>
                    <a:pt x="1834" y="2449"/>
                  </a:lnTo>
                  <a:lnTo>
                    <a:pt x="1818" y="2485"/>
                  </a:lnTo>
                  <a:lnTo>
                    <a:pt x="1796" y="2516"/>
                  </a:lnTo>
                  <a:lnTo>
                    <a:pt x="1769" y="2543"/>
                  </a:lnTo>
                  <a:lnTo>
                    <a:pt x="1737" y="2566"/>
                  </a:lnTo>
                  <a:lnTo>
                    <a:pt x="1703" y="2582"/>
                  </a:lnTo>
                  <a:lnTo>
                    <a:pt x="1664" y="2592"/>
                  </a:lnTo>
                  <a:lnTo>
                    <a:pt x="1623" y="2596"/>
                  </a:lnTo>
                  <a:lnTo>
                    <a:pt x="1583" y="2592"/>
                  </a:lnTo>
                  <a:lnTo>
                    <a:pt x="1544" y="2582"/>
                  </a:lnTo>
                  <a:lnTo>
                    <a:pt x="1510" y="2566"/>
                  </a:lnTo>
                  <a:lnTo>
                    <a:pt x="1478" y="2543"/>
                  </a:lnTo>
                  <a:lnTo>
                    <a:pt x="1451" y="2516"/>
                  </a:lnTo>
                  <a:lnTo>
                    <a:pt x="1429" y="2485"/>
                  </a:lnTo>
                  <a:lnTo>
                    <a:pt x="1413" y="2449"/>
                  </a:lnTo>
                  <a:lnTo>
                    <a:pt x="1402" y="2411"/>
                  </a:lnTo>
                  <a:lnTo>
                    <a:pt x="1398" y="2370"/>
                  </a:lnTo>
                  <a:lnTo>
                    <a:pt x="1402" y="2330"/>
                  </a:lnTo>
                  <a:lnTo>
                    <a:pt x="1413" y="2292"/>
                  </a:lnTo>
                  <a:lnTo>
                    <a:pt x="1429" y="2257"/>
                  </a:lnTo>
                  <a:lnTo>
                    <a:pt x="1451" y="2225"/>
                  </a:lnTo>
                  <a:lnTo>
                    <a:pt x="1478" y="2199"/>
                  </a:lnTo>
                  <a:lnTo>
                    <a:pt x="1510" y="2176"/>
                  </a:lnTo>
                  <a:lnTo>
                    <a:pt x="1544" y="2160"/>
                  </a:lnTo>
                  <a:lnTo>
                    <a:pt x="1583" y="2149"/>
                  </a:lnTo>
                  <a:lnTo>
                    <a:pt x="1623" y="2145"/>
                  </a:lnTo>
                  <a:close/>
                  <a:moveTo>
                    <a:pt x="1582" y="1254"/>
                  </a:moveTo>
                  <a:lnTo>
                    <a:pt x="1578" y="1256"/>
                  </a:lnTo>
                  <a:lnTo>
                    <a:pt x="1574" y="1264"/>
                  </a:lnTo>
                  <a:lnTo>
                    <a:pt x="1572" y="1278"/>
                  </a:lnTo>
                  <a:lnTo>
                    <a:pt x="1567" y="1369"/>
                  </a:lnTo>
                  <a:lnTo>
                    <a:pt x="1554" y="1456"/>
                  </a:lnTo>
                  <a:lnTo>
                    <a:pt x="1534" y="1542"/>
                  </a:lnTo>
                  <a:lnTo>
                    <a:pt x="1506" y="1623"/>
                  </a:lnTo>
                  <a:lnTo>
                    <a:pt x="1474" y="1700"/>
                  </a:lnTo>
                  <a:lnTo>
                    <a:pt x="1434" y="1773"/>
                  </a:lnTo>
                  <a:lnTo>
                    <a:pt x="1390" y="1842"/>
                  </a:lnTo>
                  <a:lnTo>
                    <a:pt x="1341" y="1906"/>
                  </a:lnTo>
                  <a:lnTo>
                    <a:pt x="1288" y="1964"/>
                  </a:lnTo>
                  <a:lnTo>
                    <a:pt x="1231" y="2019"/>
                  </a:lnTo>
                  <a:lnTo>
                    <a:pt x="1170" y="2066"/>
                  </a:lnTo>
                  <a:lnTo>
                    <a:pt x="1106" y="2108"/>
                  </a:lnTo>
                  <a:lnTo>
                    <a:pt x="1039" y="2143"/>
                  </a:lnTo>
                  <a:lnTo>
                    <a:pt x="970" y="2171"/>
                  </a:lnTo>
                  <a:lnTo>
                    <a:pt x="900" y="2193"/>
                  </a:lnTo>
                  <a:lnTo>
                    <a:pt x="828" y="2207"/>
                  </a:lnTo>
                  <a:lnTo>
                    <a:pt x="825" y="2288"/>
                  </a:lnTo>
                  <a:lnTo>
                    <a:pt x="824" y="2371"/>
                  </a:lnTo>
                  <a:lnTo>
                    <a:pt x="827" y="2474"/>
                  </a:lnTo>
                  <a:lnTo>
                    <a:pt x="835" y="2574"/>
                  </a:lnTo>
                  <a:lnTo>
                    <a:pt x="848" y="2669"/>
                  </a:lnTo>
                  <a:lnTo>
                    <a:pt x="865" y="2763"/>
                  </a:lnTo>
                  <a:lnTo>
                    <a:pt x="888" y="2853"/>
                  </a:lnTo>
                  <a:lnTo>
                    <a:pt x="914" y="2939"/>
                  </a:lnTo>
                  <a:lnTo>
                    <a:pt x="964" y="2993"/>
                  </a:lnTo>
                  <a:lnTo>
                    <a:pt x="1017" y="3040"/>
                  </a:lnTo>
                  <a:lnTo>
                    <a:pt x="1073" y="3083"/>
                  </a:lnTo>
                  <a:lnTo>
                    <a:pt x="1131" y="3122"/>
                  </a:lnTo>
                  <a:lnTo>
                    <a:pt x="1194" y="3155"/>
                  </a:lnTo>
                  <a:lnTo>
                    <a:pt x="1257" y="3183"/>
                  </a:lnTo>
                  <a:lnTo>
                    <a:pt x="1324" y="3208"/>
                  </a:lnTo>
                  <a:lnTo>
                    <a:pt x="1392" y="3229"/>
                  </a:lnTo>
                  <a:lnTo>
                    <a:pt x="1461" y="3248"/>
                  </a:lnTo>
                  <a:lnTo>
                    <a:pt x="1530" y="3263"/>
                  </a:lnTo>
                  <a:lnTo>
                    <a:pt x="1600" y="3273"/>
                  </a:lnTo>
                  <a:lnTo>
                    <a:pt x="1669" y="3283"/>
                  </a:lnTo>
                  <a:lnTo>
                    <a:pt x="1740" y="3291"/>
                  </a:lnTo>
                  <a:lnTo>
                    <a:pt x="1808" y="3296"/>
                  </a:lnTo>
                  <a:lnTo>
                    <a:pt x="1833" y="3261"/>
                  </a:lnTo>
                  <a:lnTo>
                    <a:pt x="1865" y="3231"/>
                  </a:lnTo>
                  <a:lnTo>
                    <a:pt x="1902" y="3204"/>
                  </a:lnTo>
                  <a:lnTo>
                    <a:pt x="1944" y="3180"/>
                  </a:lnTo>
                  <a:lnTo>
                    <a:pt x="1991" y="3162"/>
                  </a:lnTo>
                  <a:lnTo>
                    <a:pt x="2043" y="3148"/>
                  </a:lnTo>
                  <a:lnTo>
                    <a:pt x="2096" y="3139"/>
                  </a:lnTo>
                  <a:lnTo>
                    <a:pt x="2153" y="3136"/>
                  </a:lnTo>
                  <a:lnTo>
                    <a:pt x="2209" y="3139"/>
                  </a:lnTo>
                  <a:lnTo>
                    <a:pt x="2262" y="3147"/>
                  </a:lnTo>
                  <a:lnTo>
                    <a:pt x="2313" y="3162"/>
                  </a:lnTo>
                  <a:lnTo>
                    <a:pt x="2359" y="3179"/>
                  </a:lnTo>
                  <a:lnTo>
                    <a:pt x="2400" y="3201"/>
                  </a:lnTo>
                  <a:lnTo>
                    <a:pt x="2438" y="3228"/>
                  </a:lnTo>
                  <a:lnTo>
                    <a:pt x="2469" y="3259"/>
                  </a:lnTo>
                  <a:lnTo>
                    <a:pt x="2496" y="3292"/>
                  </a:lnTo>
                  <a:lnTo>
                    <a:pt x="2515" y="3326"/>
                  </a:lnTo>
                  <a:lnTo>
                    <a:pt x="2527" y="3365"/>
                  </a:lnTo>
                  <a:lnTo>
                    <a:pt x="2531" y="3405"/>
                  </a:lnTo>
                  <a:lnTo>
                    <a:pt x="2527" y="3443"/>
                  </a:lnTo>
                  <a:lnTo>
                    <a:pt x="2515" y="3482"/>
                  </a:lnTo>
                  <a:lnTo>
                    <a:pt x="2496" y="3518"/>
                  </a:lnTo>
                  <a:lnTo>
                    <a:pt x="2469" y="3550"/>
                  </a:lnTo>
                  <a:lnTo>
                    <a:pt x="2438" y="3580"/>
                  </a:lnTo>
                  <a:lnTo>
                    <a:pt x="2400" y="3607"/>
                  </a:lnTo>
                  <a:lnTo>
                    <a:pt x="2359" y="3630"/>
                  </a:lnTo>
                  <a:lnTo>
                    <a:pt x="2313" y="3648"/>
                  </a:lnTo>
                  <a:lnTo>
                    <a:pt x="2262" y="3662"/>
                  </a:lnTo>
                  <a:lnTo>
                    <a:pt x="2209" y="3670"/>
                  </a:lnTo>
                  <a:lnTo>
                    <a:pt x="2153" y="3672"/>
                  </a:lnTo>
                  <a:lnTo>
                    <a:pt x="2093" y="3670"/>
                  </a:lnTo>
                  <a:lnTo>
                    <a:pt x="2037" y="3660"/>
                  </a:lnTo>
                  <a:lnTo>
                    <a:pt x="1986" y="3644"/>
                  </a:lnTo>
                  <a:lnTo>
                    <a:pt x="1936" y="3624"/>
                  </a:lnTo>
                  <a:lnTo>
                    <a:pt x="1894" y="3599"/>
                  </a:lnTo>
                  <a:lnTo>
                    <a:pt x="1857" y="3570"/>
                  </a:lnTo>
                  <a:lnTo>
                    <a:pt x="1825" y="3538"/>
                  </a:lnTo>
                  <a:lnTo>
                    <a:pt x="1801" y="3501"/>
                  </a:lnTo>
                  <a:lnTo>
                    <a:pt x="1717" y="3495"/>
                  </a:lnTo>
                  <a:lnTo>
                    <a:pt x="1631" y="3486"/>
                  </a:lnTo>
                  <a:lnTo>
                    <a:pt x="1544" y="3474"/>
                  </a:lnTo>
                  <a:lnTo>
                    <a:pt x="1458" y="3458"/>
                  </a:lnTo>
                  <a:lnTo>
                    <a:pt x="1372" y="3438"/>
                  </a:lnTo>
                  <a:lnTo>
                    <a:pt x="1285" y="3413"/>
                  </a:lnTo>
                  <a:lnTo>
                    <a:pt x="1200" y="3384"/>
                  </a:lnTo>
                  <a:lnTo>
                    <a:pt x="1118" y="3348"/>
                  </a:lnTo>
                  <a:lnTo>
                    <a:pt x="1178" y="3430"/>
                  </a:lnTo>
                  <a:lnTo>
                    <a:pt x="1240" y="3507"/>
                  </a:lnTo>
                  <a:lnTo>
                    <a:pt x="1305" y="3579"/>
                  </a:lnTo>
                  <a:lnTo>
                    <a:pt x="1373" y="3646"/>
                  </a:lnTo>
                  <a:lnTo>
                    <a:pt x="1443" y="3707"/>
                  </a:lnTo>
                  <a:lnTo>
                    <a:pt x="1514" y="3764"/>
                  </a:lnTo>
                  <a:lnTo>
                    <a:pt x="1587" y="3816"/>
                  </a:lnTo>
                  <a:lnTo>
                    <a:pt x="1659" y="3861"/>
                  </a:lnTo>
                  <a:lnTo>
                    <a:pt x="1732" y="3902"/>
                  </a:lnTo>
                  <a:lnTo>
                    <a:pt x="1804" y="3938"/>
                  </a:lnTo>
                  <a:lnTo>
                    <a:pt x="1874" y="3968"/>
                  </a:lnTo>
                  <a:lnTo>
                    <a:pt x="1943" y="3993"/>
                  </a:lnTo>
                  <a:lnTo>
                    <a:pt x="2010" y="4011"/>
                  </a:lnTo>
                  <a:lnTo>
                    <a:pt x="2075" y="4026"/>
                  </a:lnTo>
                  <a:lnTo>
                    <a:pt x="2136" y="4034"/>
                  </a:lnTo>
                  <a:lnTo>
                    <a:pt x="2193" y="4037"/>
                  </a:lnTo>
                  <a:lnTo>
                    <a:pt x="2242" y="4035"/>
                  </a:lnTo>
                  <a:lnTo>
                    <a:pt x="2295" y="4029"/>
                  </a:lnTo>
                  <a:lnTo>
                    <a:pt x="2350" y="4018"/>
                  </a:lnTo>
                  <a:lnTo>
                    <a:pt x="2407" y="4003"/>
                  </a:lnTo>
                  <a:lnTo>
                    <a:pt x="2465" y="3985"/>
                  </a:lnTo>
                  <a:lnTo>
                    <a:pt x="2527" y="3962"/>
                  </a:lnTo>
                  <a:lnTo>
                    <a:pt x="2588" y="3936"/>
                  </a:lnTo>
                  <a:lnTo>
                    <a:pt x="2650" y="3905"/>
                  </a:lnTo>
                  <a:lnTo>
                    <a:pt x="2713" y="3870"/>
                  </a:lnTo>
                  <a:lnTo>
                    <a:pt x="2775" y="3832"/>
                  </a:lnTo>
                  <a:lnTo>
                    <a:pt x="2839" y="3788"/>
                  </a:lnTo>
                  <a:lnTo>
                    <a:pt x="2900" y="3741"/>
                  </a:lnTo>
                  <a:lnTo>
                    <a:pt x="2963" y="3691"/>
                  </a:lnTo>
                  <a:lnTo>
                    <a:pt x="3022" y="3638"/>
                  </a:lnTo>
                  <a:lnTo>
                    <a:pt x="3081" y="3579"/>
                  </a:lnTo>
                  <a:lnTo>
                    <a:pt x="3138" y="3517"/>
                  </a:lnTo>
                  <a:lnTo>
                    <a:pt x="3192" y="3451"/>
                  </a:lnTo>
                  <a:lnTo>
                    <a:pt x="3246" y="3381"/>
                  </a:lnTo>
                  <a:lnTo>
                    <a:pt x="3295" y="3308"/>
                  </a:lnTo>
                  <a:lnTo>
                    <a:pt x="3341" y="3231"/>
                  </a:lnTo>
                  <a:lnTo>
                    <a:pt x="3384" y="3150"/>
                  </a:lnTo>
                  <a:lnTo>
                    <a:pt x="3424" y="3066"/>
                  </a:lnTo>
                  <a:lnTo>
                    <a:pt x="3458" y="2977"/>
                  </a:lnTo>
                  <a:lnTo>
                    <a:pt x="3489" y="2885"/>
                  </a:lnTo>
                  <a:lnTo>
                    <a:pt x="3514" y="2789"/>
                  </a:lnTo>
                  <a:lnTo>
                    <a:pt x="3535" y="2691"/>
                  </a:lnTo>
                  <a:lnTo>
                    <a:pt x="3550" y="2588"/>
                  </a:lnTo>
                  <a:lnTo>
                    <a:pt x="3559" y="2482"/>
                  </a:lnTo>
                  <a:lnTo>
                    <a:pt x="3562" y="2371"/>
                  </a:lnTo>
                  <a:lnTo>
                    <a:pt x="3561" y="2274"/>
                  </a:lnTo>
                  <a:lnTo>
                    <a:pt x="3557" y="2179"/>
                  </a:lnTo>
                  <a:lnTo>
                    <a:pt x="3550" y="2087"/>
                  </a:lnTo>
                  <a:lnTo>
                    <a:pt x="3499" y="2044"/>
                  </a:lnTo>
                  <a:lnTo>
                    <a:pt x="3442" y="2004"/>
                  </a:lnTo>
                  <a:lnTo>
                    <a:pt x="3379" y="1966"/>
                  </a:lnTo>
                  <a:lnTo>
                    <a:pt x="3308" y="1931"/>
                  </a:lnTo>
                  <a:lnTo>
                    <a:pt x="3232" y="1898"/>
                  </a:lnTo>
                  <a:lnTo>
                    <a:pt x="3151" y="1867"/>
                  </a:lnTo>
                  <a:lnTo>
                    <a:pt x="3065" y="1841"/>
                  </a:lnTo>
                  <a:lnTo>
                    <a:pt x="2972" y="1817"/>
                  </a:lnTo>
                  <a:lnTo>
                    <a:pt x="2875" y="1796"/>
                  </a:lnTo>
                  <a:lnTo>
                    <a:pt x="2774" y="1778"/>
                  </a:lnTo>
                  <a:lnTo>
                    <a:pt x="2667" y="1764"/>
                  </a:lnTo>
                  <a:lnTo>
                    <a:pt x="2698" y="1801"/>
                  </a:lnTo>
                  <a:lnTo>
                    <a:pt x="2726" y="1843"/>
                  </a:lnTo>
                  <a:lnTo>
                    <a:pt x="2751" y="1890"/>
                  </a:lnTo>
                  <a:lnTo>
                    <a:pt x="2774" y="1943"/>
                  </a:lnTo>
                  <a:lnTo>
                    <a:pt x="2792" y="2000"/>
                  </a:lnTo>
                  <a:lnTo>
                    <a:pt x="2753" y="1972"/>
                  </a:lnTo>
                  <a:lnTo>
                    <a:pt x="2709" y="1947"/>
                  </a:lnTo>
                  <a:lnTo>
                    <a:pt x="2661" y="1925"/>
                  </a:lnTo>
                  <a:lnTo>
                    <a:pt x="2612" y="1905"/>
                  </a:lnTo>
                  <a:lnTo>
                    <a:pt x="2559" y="1886"/>
                  </a:lnTo>
                  <a:lnTo>
                    <a:pt x="2504" y="1867"/>
                  </a:lnTo>
                  <a:lnTo>
                    <a:pt x="2447" y="1850"/>
                  </a:lnTo>
                  <a:lnTo>
                    <a:pt x="2388" y="1831"/>
                  </a:lnTo>
                  <a:lnTo>
                    <a:pt x="2327" y="1813"/>
                  </a:lnTo>
                  <a:lnTo>
                    <a:pt x="2266" y="1792"/>
                  </a:lnTo>
                  <a:lnTo>
                    <a:pt x="2205" y="1769"/>
                  </a:lnTo>
                  <a:lnTo>
                    <a:pt x="2141" y="1742"/>
                  </a:lnTo>
                  <a:lnTo>
                    <a:pt x="2079" y="1713"/>
                  </a:lnTo>
                  <a:lnTo>
                    <a:pt x="2016" y="1680"/>
                  </a:lnTo>
                  <a:lnTo>
                    <a:pt x="1954" y="1641"/>
                  </a:lnTo>
                  <a:lnTo>
                    <a:pt x="1893" y="1597"/>
                  </a:lnTo>
                  <a:lnTo>
                    <a:pt x="1831" y="1547"/>
                  </a:lnTo>
                  <a:lnTo>
                    <a:pt x="1772" y="1491"/>
                  </a:lnTo>
                  <a:lnTo>
                    <a:pt x="1715" y="1427"/>
                  </a:lnTo>
                  <a:lnTo>
                    <a:pt x="1685" y="1393"/>
                  </a:lnTo>
                  <a:lnTo>
                    <a:pt x="1660" y="1359"/>
                  </a:lnTo>
                  <a:lnTo>
                    <a:pt x="1660" y="1359"/>
                  </a:lnTo>
                  <a:lnTo>
                    <a:pt x="1660" y="1359"/>
                  </a:lnTo>
                  <a:lnTo>
                    <a:pt x="1640" y="1331"/>
                  </a:lnTo>
                  <a:lnTo>
                    <a:pt x="1623" y="1307"/>
                  </a:lnTo>
                  <a:lnTo>
                    <a:pt x="1610" y="1287"/>
                  </a:lnTo>
                  <a:lnTo>
                    <a:pt x="1598" y="1272"/>
                  </a:lnTo>
                  <a:lnTo>
                    <a:pt x="1588" y="1260"/>
                  </a:lnTo>
                  <a:lnTo>
                    <a:pt x="1582" y="1254"/>
                  </a:lnTo>
                  <a:close/>
                  <a:moveTo>
                    <a:pt x="2193" y="234"/>
                  </a:moveTo>
                  <a:lnTo>
                    <a:pt x="2060" y="237"/>
                  </a:lnTo>
                  <a:lnTo>
                    <a:pt x="1932" y="245"/>
                  </a:lnTo>
                  <a:lnTo>
                    <a:pt x="1810" y="258"/>
                  </a:lnTo>
                  <a:lnTo>
                    <a:pt x="1693" y="277"/>
                  </a:lnTo>
                  <a:lnTo>
                    <a:pt x="1580" y="301"/>
                  </a:lnTo>
                  <a:lnTo>
                    <a:pt x="1474" y="330"/>
                  </a:lnTo>
                  <a:lnTo>
                    <a:pt x="1372" y="364"/>
                  </a:lnTo>
                  <a:lnTo>
                    <a:pt x="1275" y="404"/>
                  </a:lnTo>
                  <a:lnTo>
                    <a:pt x="1183" y="450"/>
                  </a:lnTo>
                  <a:lnTo>
                    <a:pt x="1097" y="499"/>
                  </a:lnTo>
                  <a:lnTo>
                    <a:pt x="1015" y="555"/>
                  </a:lnTo>
                  <a:lnTo>
                    <a:pt x="940" y="614"/>
                  </a:lnTo>
                  <a:lnTo>
                    <a:pt x="868" y="680"/>
                  </a:lnTo>
                  <a:lnTo>
                    <a:pt x="803" y="751"/>
                  </a:lnTo>
                  <a:lnTo>
                    <a:pt x="743" y="826"/>
                  </a:lnTo>
                  <a:lnTo>
                    <a:pt x="687" y="907"/>
                  </a:lnTo>
                  <a:lnTo>
                    <a:pt x="638" y="992"/>
                  </a:lnTo>
                  <a:lnTo>
                    <a:pt x="594" y="1084"/>
                  </a:lnTo>
                  <a:lnTo>
                    <a:pt x="556" y="1178"/>
                  </a:lnTo>
                  <a:lnTo>
                    <a:pt x="522" y="1279"/>
                  </a:lnTo>
                  <a:lnTo>
                    <a:pt x="494" y="1385"/>
                  </a:lnTo>
                  <a:lnTo>
                    <a:pt x="472" y="1495"/>
                  </a:lnTo>
                  <a:lnTo>
                    <a:pt x="456" y="1611"/>
                  </a:lnTo>
                  <a:lnTo>
                    <a:pt x="444" y="1730"/>
                  </a:lnTo>
                  <a:lnTo>
                    <a:pt x="439" y="1855"/>
                  </a:lnTo>
                  <a:lnTo>
                    <a:pt x="587" y="1855"/>
                  </a:lnTo>
                  <a:lnTo>
                    <a:pt x="609" y="1738"/>
                  </a:lnTo>
                  <a:lnTo>
                    <a:pt x="634" y="1627"/>
                  </a:lnTo>
                  <a:lnTo>
                    <a:pt x="663" y="1519"/>
                  </a:lnTo>
                  <a:lnTo>
                    <a:pt x="696" y="1416"/>
                  </a:lnTo>
                  <a:lnTo>
                    <a:pt x="735" y="1319"/>
                  </a:lnTo>
                  <a:lnTo>
                    <a:pt x="779" y="1226"/>
                  </a:lnTo>
                  <a:lnTo>
                    <a:pt x="825" y="1139"/>
                  </a:lnTo>
                  <a:lnTo>
                    <a:pt x="877" y="1056"/>
                  </a:lnTo>
                  <a:lnTo>
                    <a:pt x="934" y="978"/>
                  </a:lnTo>
                  <a:lnTo>
                    <a:pt x="995" y="903"/>
                  </a:lnTo>
                  <a:lnTo>
                    <a:pt x="1063" y="834"/>
                  </a:lnTo>
                  <a:lnTo>
                    <a:pt x="1134" y="770"/>
                  </a:lnTo>
                  <a:lnTo>
                    <a:pt x="1208" y="713"/>
                  </a:lnTo>
                  <a:lnTo>
                    <a:pt x="1288" y="660"/>
                  </a:lnTo>
                  <a:lnTo>
                    <a:pt x="1372" y="613"/>
                  </a:lnTo>
                  <a:lnTo>
                    <a:pt x="1461" y="571"/>
                  </a:lnTo>
                  <a:lnTo>
                    <a:pt x="1552" y="535"/>
                  </a:lnTo>
                  <a:lnTo>
                    <a:pt x="1649" y="504"/>
                  </a:lnTo>
                  <a:lnTo>
                    <a:pt x="1749" y="479"/>
                  </a:lnTo>
                  <a:lnTo>
                    <a:pt x="1854" y="460"/>
                  </a:lnTo>
                  <a:lnTo>
                    <a:pt x="1963" y="446"/>
                  </a:lnTo>
                  <a:lnTo>
                    <a:pt x="2076" y="438"/>
                  </a:lnTo>
                  <a:lnTo>
                    <a:pt x="2193" y="435"/>
                  </a:lnTo>
                  <a:lnTo>
                    <a:pt x="2310" y="438"/>
                  </a:lnTo>
                  <a:lnTo>
                    <a:pt x="2423" y="446"/>
                  </a:lnTo>
                  <a:lnTo>
                    <a:pt x="2532" y="460"/>
                  </a:lnTo>
                  <a:lnTo>
                    <a:pt x="2637" y="479"/>
                  </a:lnTo>
                  <a:lnTo>
                    <a:pt x="2737" y="504"/>
                  </a:lnTo>
                  <a:lnTo>
                    <a:pt x="2834" y="535"/>
                  </a:lnTo>
                  <a:lnTo>
                    <a:pt x="2925" y="571"/>
                  </a:lnTo>
                  <a:lnTo>
                    <a:pt x="3014" y="613"/>
                  </a:lnTo>
                  <a:lnTo>
                    <a:pt x="3098" y="660"/>
                  </a:lnTo>
                  <a:lnTo>
                    <a:pt x="3178" y="713"/>
                  </a:lnTo>
                  <a:lnTo>
                    <a:pt x="3252" y="770"/>
                  </a:lnTo>
                  <a:lnTo>
                    <a:pt x="3323" y="834"/>
                  </a:lnTo>
                  <a:lnTo>
                    <a:pt x="3391" y="903"/>
                  </a:lnTo>
                  <a:lnTo>
                    <a:pt x="3452" y="978"/>
                  </a:lnTo>
                  <a:lnTo>
                    <a:pt x="3509" y="1056"/>
                  </a:lnTo>
                  <a:lnTo>
                    <a:pt x="3561" y="1139"/>
                  </a:lnTo>
                  <a:lnTo>
                    <a:pt x="3607" y="1226"/>
                  </a:lnTo>
                  <a:lnTo>
                    <a:pt x="3651" y="1319"/>
                  </a:lnTo>
                  <a:lnTo>
                    <a:pt x="3690" y="1416"/>
                  </a:lnTo>
                  <a:lnTo>
                    <a:pt x="3723" y="1519"/>
                  </a:lnTo>
                  <a:lnTo>
                    <a:pt x="3752" y="1627"/>
                  </a:lnTo>
                  <a:lnTo>
                    <a:pt x="3777" y="1738"/>
                  </a:lnTo>
                  <a:lnTo>
                    <a:pt x="3799" y="1855"/>
                  </a:lnTo>
                  <a:lnTo>
                    <a:pt x="3947" y="1855"/>
                  </a:lnTo>
                  <a:lnTo>
                    <a:pt x="3942" y="1730"/>
                  </a:lnTo>
                  <a:lnTo>
                    <a:pt x="3930" y="1611"/>
                  </a:lnTo>
                  <a:lnTo>
                    <a:pt x="3914" y="1495"/>
                  </a:lnTo>
                  <a:lnTo>
                    <a:pt x="3892" y="1385"/>
                  </a:lnTo>
                  <a:lnTo>
                    <a:pt x="3864" y="1279"/>
                  </a:lnTo>
                  <a:lnTo>
                    <a:pt x="3830" y="1178"/>
                  </a:lnTo>
                  <a:lnTo>
                    <a:pt x="3792" y="1084"/>
                  </a:lnTo>
                  <a:lnTo>
                    <a:pt x="3748" y="992"/>
                  </a:lnTo>
                  <a:lnTo>
                    <a:pt x="3699" y="907"/>
                  </a:lnTo>
                  <a:lnTo>
                    <a:pt x="3643" y="826"/>
                  </a:lnTo>
                  <a:lnTo>
                    <a:pt x="3583" y="751"/>
                  </a:lnTo>
                  <a:lnTo>
                    <a:pt x="3518" y="680"/>
                  </a:lnTo>
                  <a:lnTo>
                    <a:pt x="3446" y="614"/>
                  </a:lnTo>
                  <a:lnTo>
                    <a:pt x="3371" y="555"/>
                  </a:lnTo>
                  <a:lnTo>
                    <a:pt x="3290" y="499"/>
                  </a:lnTo>
                  <a:lnTo>
                    <a:pt x="3203" y="450"/>
                  </a:lnTo>
                  <a:lnTo>
                    <a:pt x="3111" y="404"/>
                  </a:lnTo>
                  <a:lnTo>
                    <a:pt x="3014" y="364"/>
                  </a:lnTo>
                  <a:lnTo>
                    <a:pt x="2912" y="330"/>
                  </a:lnTo>
                  <a:lnTo>
                    <a:pt x="2806" y="301"/>
                  </a:lnTo>
                  <a:lnTo>
                    <a:pt x="2693" y="277"/>
                  </a:lnTo>
                  <a:lnTo>
                    <a:pt x="2576" y="258"/>
                  </a:lnTo>
                  <a:lnTo>
                    <a:pt x="2454" y="245"/>
                  </a:lnTo>
                  <a:lnTo>
                    <a:pt x="2326" y="237"/>
                  </a:lnTo>
                  <a:lnTo>
                    <a:pt x="2193" y="234"/>
                  </a:lnTo>
                  <a:close/>
                  <a:moveTo>
                    <a:pt x="2192" y="0"/>
                  </a:moveTo>
                  <a:lnTo>
                    <a:pt x="2193" y="0"/>
                  </a:lnTo>
                  <a:lnTo>
                    <a:pt x="2326" y="3"/>
                  </a:lnTo>
                  <a:lnTo>
                    <a:pt x="2454" y="11"/>
                  </a:lnTo>
                  <a:lnTo>
                    <a:pt x="2577" y="23"/>
                  </a:lnTo>
                  <a:lnTo>
                    <a:pt x="2697" y="41"/>
                  </a:lnTo>
                  <a:lnTo>
                    <a:pt x="2812" y="64"/>
                  </a:lnTo>
                  <a:lnTo>
                    <a:pt x="2924" y="90"/>
                  </a:lnTo>
                  <a:lnTo>
                    <a:pt x="3030" y="124"/>
                  </a:lnTo>
                  <a:lnTo>
                    <a:pt x="3133" y="161"/>
                  </a:lnTo>
                  <a:lnTo>
                    <a:pt x="3231" y="203"/>
                  </a:lnTo>
                  <a:lnTo>
                    <a:pt x="3324" y="251"/>
                  </a:lnTo>
                  <a:lnTo>
                    <a:pt x="3414" y="305"/>
                  </a:lnTo>
                  <a:lnTo>
                    <a:pt x="3498" y="362"/>
                  </a:lnTo>
                  <a:lnTo>
                    <a:pt x="3579" y="424"/>
                  </a:lnTo>
                  <a:lnTo>
                    <a:pt x="3655" y="491"/>
                  </a:lnTo>
                  <a:lnTo>
                    <a:pt x="3727" y="564"/>
                  </a:lnTo>
                  <a:lnTo>
                    <a:pt x="3793" y="641"/>
                  </a:lnTo>
                  <a:lnTo>
                    <a:pt x="3854" y="722"/>
                  </a:lnTo>
                  <a:lnTo>
                    <a:pt x="3910" y="809"/>
                  </a:lnTo>
                  <a:lnTo>
                    <a:pt x="3961" y="898"/>
                  </a:lnTo>
                  <a:lnTo>
                    <a:pt x="4006" y="994"/>
                  </a:lnTo>
                  <a:lnTo>
                    <a:pt x="4047" y="1092"/>
                  </a:lnTo>
                  <a:lnTo>
                    <a:pt x="4082" y="1196"/>
                  </a:lnTo>
                  <a:lnTo>
                    <a:pt x="4112" y="1302"/>
                  </a:lnTo>
                  <a:lnTo>
                    <a:pt x="4136" y="1414"/>
                  </a:lnTo>
                  <a:lnTo>
                    <a:pt x="4156" y="1530"/>
                  </a:lnTo>
                  <a:lnTo>
                    <a:pt x="4169" y="1651"/>
                  </a:lnTo>
                  <a:lnTo>
                    <a:pt x="4179" y="1774"/>
                  </a:lnTo>
                  <a:lnTo>
                    <a:pt x="4183" y="1902"/>
                  </a:lnTo>
                  <a:lnTo>
                    <a:pt x="4225" y="1930"/>
                  </a:lnTo>
                  <a:lnTo>
                    <a:pt x="4265" y="1963"/>
                  </a:lnTo>
                  <a:lnTo>
                    <a:pt x="4300" y="2000"/>
                  </a:lnTo>
                  <a:lnTo>
                    <a:pt x="4330" y="2043"/>
                  </a:lnTo>
                  <a:lnTo>
                    <a:pt x="4354" y="2089"/>
                  </a:lnTo>
                  <a:lnTo>
                    <a:pt x="4371" y="2139"/>
                  </a:lnTo>
                  <a:lnTo>
                    <a:pt x="4382" y="2191"/>
                  </a:lnTo>
                  <a:lnTo>
                    <a:pt x="4386" y="2245"/>
                  </a:lnTo>
                  <a:lnTo>
                    <a:pt x="4386" y="2673"/>
                  </a:lnTo>
                  <a:lnTo>
                    <a:pt x="4382" y="2727"/>
                  </a:lnTo>
                  <a:lnTo>
                    <a:pt x="4373" y="2777"/>
                  </a:lnTo>
                  <a:lnTo>
                    <a:pt x="4355" y="2825"/>
                  </a:lnTo>
                  <a:lnTo>
                    <a:pt x="4333" y="2870"/>
                  </a:lnTo>
                  <a:lnTo>
                    <a:pt x="4305" y="2911"/>
                  </a:lnTo>
                  <a:lnTo>
                    <a:pt x="4272" y="2949"/>
                  </a:lnTo>
                  <a:lnTo>
                    <a:pt x="4234" y="2982"/>
                  </a:lnTo>
                  <a:lnTo>
                    <a:pt x="4193" y="3010"/>
                  </a:lnTo>
                  <a:lnTo>
                    <a:pt x="4148" y="3033"/>
                  </a:lnTo>
                  <a:lnTo>
                    <a:pt x="4100" y="3048"/>
                  </a:lnTo>
                  <a:lnTo>
                    <a:pt x="4050" y="3059"/>
                  </a:lnTo>
                  <a:lnTo>
                    <a:pt x="3997" y="3063"/>
                  </a:lnTo>
                  <a:lnTo>
                    <a:pt x="3715" y="3063"/>
                  </a:lnTo>
                  <a:lnTo>
                    <a:pt x="3672" y="3172"/>
                  </a:lnTo>
                  <a:lnTo>
                    <a:pt x="3623" y="3276"/>
                  </a:lnTo>
                  <a:lnTo>
                    <a:pt x="3570" y="3377"/>
                  </a:lnTo>
                  <a:lnTo>
                    <a:pt x="3511" y="3473"/>
                  </a:lnTo>
                  <a:lnTo>
                    <a:pt x="3449" y="3563"/>
                  </a:lnTo>
                  <a:lnTo>
                    <a:pt x="3383" y="3650"/>
                  </a:lnTo>
                  <a:lnTo>
                    <a:pt x="3313" y="3731"/>
                  </a:lnTo>
                  <a:lnTo>
                    <a:pt x="3240" y="3808"/>
                  </a:lnTo>
                  <a:lnTo>
                    <a:pt x="3165" y="3880"/>
                  </a:lnTo>
                  <a:lnTo>
                    <a:pt x="3086" y="3946"/>
                  </a:lnTo>
                  <a:lnTo>
                    <a:pt x="3006" y="4007"/>
                  </a:lnTo>
                  <a:lnTo>
                    <a:pt x="2925" y="4063"/>
                  </a:lnTo>
                  <a:lnTo>
                    <a:pt x="2843" y="4114"/>
                  </a:lnTo>
                  <a:lnTo>
                    <a:pt x="2759" y="4159"/>
                  </a:lnTo>
                  <a:lnTo>
                    <a:pt x="2677" y="4198"/>
                  </a:lnTo>
                  <a:lnTo>
                    <a:pt x="2593" y="4232"/>
                  </a:lnTo>
                  <a:lnTo>
                    <a:pt x="2511" y="4259"/>
                  </a:lnTo>
                  <a:lnTo>
                    <a:pt x="2428" y="4281"/>
                  </a:lnTo>
                  <a:lnTo>
                    <a:pt x="2349" y="4297"/>
                  </a:lnTo>
                  <a:lnTo>
                    <a:pt x="2270" y="4307"/>
                  </a:lnTo>
                  <a:lnTo>
                    <a:pt x="2193" y="4309"/>
                  </a:lnTo>
                  <a:lnTo>
                    <a:pt x="2116" y="4307"/>
                  </a:lnTo>
                  <a:lnTo>
                    <a:pt x="2037" y="4297"/>
                  </a:lnTo>
                  <a:lnTo>
                    <a:pt x="1958" y="4281"/>
                  </a:lnTo>
                  <a:lnTo>
                    <a:pt x="1875" y="4259"/>
                  </a:lnTo>
                  <a:lnTo>
                    <a:pt x="1793" y="4232"/>
                  </a:lnTo>
                  <a:lnTo>
                    <a:pt x="1709" y="4198"/>
                  </a:lnTo>
                  <a:lnTo>
                    <a:pt x="1627" y="4159"/>
                  </a:lnTo>
                  <a:lnTo>
                    <a:pt x="1543" y="4114"/>
                  </a:lnTo>
                  <a:lnTo>
                    <a:pt x="1461" y="4063"/>
                  </a:lnTo>
                  <a:lnTo>
                    <a:pt x="1380" y="4007"/>
                  </a:lnTo>
                  <a:lnTo>
                    <a:pt x="1300" y="3946"/>
                  </a:lnTo>
                  <a:lnTo>
                    <a:pt x="1221" y="3880"/>
                  </a:lnTo>
                  <a:lnTo>
                    <a:pt x="1146" y="3808"/>
                  </a:lnTo>
                  <a:lnTo>
                    <a:pt x="1073" y="3731"/>
                  </a:lnTo>
                  <a:lnTo>
                    <a:pt x="1003" y="3650"/>
                  </a:lnTo>
                  <a:lnTo>
                    <a:pt x="937" y="3563"/>
                  </a:lnTo>
                  <a:lnTo>
                    <a:pt x="875" y="3473"/>
                  </a:lnTo>
                  <a:lnTo>
                    <a:pt x="816" y="3377"/>
                  </a:lnTo>
                  <a:lnTo>
                    <a:pt x="763" y="3276"/>
                  </a:lnTo>
                  <a:lnTo>
                    <a:pt x="714" y="3172"/>
                  </a:lnTo>
                  <a:lnTo>
                    <a:pt x="671" y="3063"/>
                  </a:lnTo>
                  <a:lnTo>
                    <a:pt x="389" y="3063"/>
                  </a:lnTo>
                  <a:lnTo>
                    <a:pt x="336" y="3059"/>
                  </a:lnTo>
                  <a:lnTo>
                    <a:pt x="286" y="3048"/>
                  </a:lnTo>
                  <a:lnTo>
                    <a:pt x="238" y="3033"/>
                  </a:lnTo>
                  <a:lnTo>
                    <a:pt x="193" y="3010"/>
                  </a:lnTo>
                  <a:lnTo>
                    <a:pt x="152" y="2982"/>
                  </a:lnTo>
                  <a:lnTo>
                    <a:pt x="114" y="2949"/>
                  </a:lnTo>
                  <a:lnTo>
                    <a:pt x="81" y="2911"/>
                  </a:lnTo>
                  <a:lnTo>
                    <a:pt x="53" y="2870"/>
                  </a:lnTo>
                  <a:lnTo>
                    <a:pt x="31" y="2825"/>
                  </a:lnTo>
                  <a:lnTo>
                    <a:pt x="13" y="2777"/>
                  </a:lnTo>
                  <a:lnTo>
                    <a:pt x="4" y="2727"/>
                  </a:lnTo>
                  <a:lnTo>
                    <a:pt x="0" y="2673"/>
                  </a:lnTo>
                  <a:lnTo>
                    <a:pt x="0" y="2245"/>
                  </a:lnTo>
                  <a:lnTo>
                    <a:pt x="4" y="2191"/>
                  </a:lnTo>
                  <a:lnTo>
                    <a:pt x="15" y="2139"/>
                  </a:lnTo>
                  <a:lnTo>
                    <a:pt x="32" y="2089"/>
                  </a:lnTo>
                  <a:lnTo>
                    <a:pt x="56" y="2043"/>
                  </a:lnTo>
                  <a:lnTo>
                    <a:pt x="86" y="2000"/>
                  </a:lnTo>
                  <a:lnTo>
                    <a:pt x="121" y="1963"/>
                  </a:lnTo>
                  <a:lnTo>
                    <a:pt x="161" y="1930"/>
                  </a:lnTo>
                  <a:lnTo>
                    <a:pt x="203" y="1902"/>
                  </a:lnTo>
                  <a:lnTo>
                    <a:pt x="207" y="1774"/>
                  </a:lnTo>
                  <a:lnTo>
                    <a:pt x="217" y="1651"/>
                  </a:lnTo>
                  <a:lnTo>
                    <a:pt x="230" y="1530"/>
                  </a:lnTo>
                  <a:lnTo>
                    <a:pt x="250" y="1414"/>
                  </a:lnTo>
                  <a:lnTo>
                    <a:pt x="274" y="1302"/>
                  </a:lnTo>
                  <a:lnTo>
                    <a:pt x="304" y="1196"/>
                  </a:lnTo>
                  <a:lnTo>
                    <a:pt x="339" y="1092"/>
                  </a:lnTo>
                  <a:lnTo>
                    <a:pt x="380" y="994"/>
                  </a:lnTo>
                  <a:lnTo>
                    <a:pt x="425" y="898"/>
                  </a:lnTo>
                  <a:lnTo>
                    <a:pt x="476" y="809"/>
                  </a:lnTo>
                  <a:lnTo>
                    <a:pt x="532" y="722"/>
                  </a:lnTo>
                  <a:lnTo>
                    <a:pt x="593" y="641"/>
                  </a:lnTo>
                  <a:lnTo>
                    <a:pt x="659" y="564"/>
                  </a:lnTo>
                  <a:lnTo>
                    <a:pt x="731" y="491"/>
                  </a:lnTo>
                  <a:lnTo>
                    <a:pt x="807" y="424"/>
                  </a:lnTo>
                  <a:lnTo>
                    <a:pt x="888" y="362"/>
                  </a:lnTo>
                  <a:lnTo>
                    <a:pt x="972" y="305"/>
                  </a:lnTo>
                  <a:lnTo>
                    <a:pt x="1062" y="251"/>
                  </a:lnTo>
                  <a:lnTo>
                    <a:pt x="1155" y="203"/>
                  </a:lnTo>
                  <a:lnTo>
                    <a:pt x="1253" y="161"/>
                  </a:lnTo>
                  <a:lnTo>
                    <a:pt x="1356" y="124"/>
                  </a:lnTo>
                  <a:lnTo>
                    <a:pt x="1462" y="90"/>
                  </a:lnTo>
                  <a:lnTo>
                    <a:pt x="1574" y="64"/>
                  </a:lnTo>
                  <a:lnTo>
                    <a:pt x="1689" y="41"/>
                  </a:lnTo>
                  <a:lnTo>
                    <a:pt x="1809" y="23"/>
                  </a:lnTo>
                  <a:lnTo>
                    <a:pt x="1932" y="11"/>
                  </a:lnTo>
                  <a:lnTo>
                    <a:pt x="2060" y="3"/>
                  </a:lnTo>
                  <a:lnTo>
                    <a:pt x="21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11" name="Group 110"/>
          <p:cNvGrpSpPr/>
          <p:nvPr/>
        </p:nvGrpSpPr>
        <p:grpSpPr>
          <a:xfrm>
            <a:off x="628652" y="2394344"/>
            <a:ext cx="1551215" cy="403807"/>
            <a:chOff x="838202" y="3192457"/>
            <a:chExt cx="2068286" cy="538409"/>
          </a:xfrm>
        </p:grpSpPr>
        <p:sp>
          <p:nvSpPr>
            <p:cNvPr id="9" name="Rectangle 8"/>
            <p:cNvSpPr/>
            <p:nvPr/>
          </p:nvSpPr>
          <p:spPr>
            <a:xfrm>
              <a:off x="838202" y="3192457"/>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smtClean="0">
                  <a:solidFill>
                    <a:prstClr val="white"/>
                  </a:solidFill>
                  <a:latin typeface="Calibri"/>
                  <a:ea typeface="Heiti TC Light"/>
                  <a:cs typeface="Calibri"/>
                </a:rPr>
                <a:t>交通</a:t>
              </a:r>
              <a:r>
                <a:rPr lang="en-US" sz="900" dirty="0" smtClean="0">
                  <a:solidFill>
                    <a:prstClr val="white"/>
                  </a:solidFill>
                  <a:latin typeface="Calibri"/>
                  <a:ea typeface="Heiti TC Light"/>
                  <a:cs typeface="Calibri"/>
                </a:rPr>
                <a:t>Transportation</a:t>
              </a:r>
              <a:endParaRPr lang="en-US" sz="900" dirty="0">
                <a:solidFill>
                  <a:prstClr val="white"/>
                </a:solidFill>
                <a:latin typeface="Calibri"/>
                <a:ea typeface="Heiti TC Light"/>
                <a:cs typeface="Calibri"/>
              </a:endParaRPr>
            </a:p>
          </p:txBody>
        </p:sp>
        <p:sp>
          <p:nvSpPr>
            <p:cNvPr id="38" name="Freeform 25"/>
            <p:cNvSpPr>
              <a:spLocks noEditPoints="1"/>
            </p:cNvSpPr>
            <p:nvPr/>
          </p:nvSpPr>
          <p:spPr bwMode="auto">
            <a:xfrm>
              <a:off x="1024163" y="3292924"/>
              <a:ext cx="340632" cy="334737"/>
            </a:xfrm>
            <a:custGeom>
              <a:avLst/>
              <a:gdLst>
                <a:gd name="T0" fmla="*/ 2715 w 3486"/>
                <a:gd name="T1" fmla="*/ 2849 h 3533"/>
                <a:gd name="T2" fmla="*/ 3049 w 3486"/>
                <a:gd name="T3" fmla="*/ 2968 h 3533"/>
                <a:gd name="T4" fmla="*/ 3086 w 3486"/>
                <a:gd name="T5" fmla="*/ 2699 h 3533"/>
                <a:gd name="T6" fmla="*/ 1386 w 3486"/>
                <a:gd name="T7" fmla="*/ 2920 h 3533"/>
                <a:gd name="T8" fmla="*/ 1833 w 3486"/>
                <a:gd name="T9" fmla="*/ 2933 h 3533"/>
                <a:gd name="T10" fmla="*/ 1562 w 3486"/>
                <a:gd name="T11" fmla="*/ 2720 h 3533"/>
                <a:gd name="T12" fmla="*/ 1719 w 3486"/>
                <a:gd name="T13" fmla="*/ 1861 h 3533"/>
                <a:gd name="T14" fmla="*/ 1577 w 3486"/>
                <a:gd name="T15" fmla="*/ 2009 h 3533"/>
                <a:gd name="T16" fmla="*/ 1716 w 3486"/>
                <a:gd name="T17" fmla="*/ 2384 h 3533"/>
                <a:gd name="T18" fmla="*/ 2914 w 3486"/>
                <a:gd name="T19" fmla="*/ 2368 h 3533"/>
                <a:gd name="T20" fmla="*/ 2916 w 3486"/>
                <a:gd name="T21" fmla="*/ 1940 h 3533"/>
                <a:gd name="T22" fmla="*/ 2722 w 3486"/>
                <a:gd name="T23" fmla="*/ 1845 h 3533"/>
                <a:gd name="T24" fmla="*/ 345 w 3486"/>
                <a:gd name="T25" fmla="*/ 1686 h 3533"/>
                <a:gd name="T26" fmla="*/ 676 w 3486"/>
                <a:gd name="T27" fmla="*/ 1931 h 3533"/>
                <a:gd name="T28" fmla="*/ 669 w 3486"/>
                <a:gd name="T29" fmla="*/ 1741 h 3533"/>
                <a:gd name="T30" fmla="*/ 2574 w 3486"/>
                <a:gd name="T31" fmla="*/ 1652 h 3533"/>
                <a:gd name="T32" fmla="*/ 2929 w 3486"/>
                <a:gd name="T33" fmla="*/ 1716 h 3533"/>
                <a:gd name="T34" fmla="*/ 3198 w 3486"/>
                <a:gd name="T35" fmla="*/ 2182 h 3533"/>
                <a:gd name="T36" fmla="*/ 3438 w 3486"/>
                <a:gd name="T37" fmla="*/ 2528 h 3533"/>
                <a:gd name="T38" fmla="*/ 3376 w 3486"/>
                <a:gd name="T39" fmla="*/ 3440 h 3533"/>
                <a:gd name="T40" fmla="*/ 1596 w 3486"/>
                <a:gd name="T41" fmla="*/ 3440 h 3533"/>
                <a:gd name="T42" fmla="*/ 1155 w 3486"/>
                <a:gd name="T43" fmla="*/ 2717 h 3533"/>
                <a:gd name="T44" fmla="*/ 1052 w 3486"/>
                <a:gd name="T45" fmla="*/ 2494 h 3533"/>
                <a:gd name="T46" fmla="*/ 1377 w 3486"/>
                <a:gd name="T47" fmla="*/ 2048 h 3533"/>
                <a:gd name="T48" fmla="*/ 1649 w 3486"/>
                <a:gd name="T49" fmla="*/ 1704 h 3533"/>
                <a:gd name="T50" fmla="*/ 2061 w 3486"/>
                <a:gd name="T51" fmla="*/ 1646 h 3533"/>
                <a:gd name="T52" fmla="*/ 2771 w 3486"/>
                <a:gd name="T53" fmla="*/ 1168 h 3533"/>
                <a:gd name="T54" fmla="*/ 2964 w 3486"/>
                <a:gd name="T55" fmla="*/ 1333 h 3533"/>
                <a:gd name="T56" fmla="*/ 3124 w 3486"/>
                <a:gd name="T57" fmla="*/ 1068 h 3533"/>
                <a:gd name="T58" fmla="*/ 703 w 3486"/>
                <a:gd name="T59" fmla="*/ 810 h 3533"/>
                <a:gd name="T60" fmla="*/ 546 w 3486"/>
                <a:gd name="T61" fmla="*/ 940 h 3533"/>
                <a:gd name="T62" fmla="*/ 620 w 3486"/>
                <a:gd name="T63" fmla="*/ 1330 h 3533"/>
                <a:gd name="T64" fmla="*/ 1824 w 3486"/>
                <a:gd name="T65" fmla="*/ 1330 h 3533"/>
                <a:gd name="T66" fmla="*/ 1884 w 3486"/>
                <a:gd name="T67" fmla="*/ 917 h 3533"/>
                <a:gd name="T68" fmla="*/ 1714 w 3486"/>
                <a:gd name="T69" fmla="*/ 805 h 3533"/>
                <a:gd name="T70" fmla="*/ 1575 w 3486"/>
                <a:gd name="T71" fmla="*/ 610 h 3533"/>
                <a:gd name="T72" fmla="*/ 1913 w 3486"/>
                <a:gd name="T73" fmla="*/ 682 h 3533"/>
                <a:gd name="T74" fmla="*/ 2174 w 3486"/>
                <a:gd name="T75" fmla="*/ 1188 h 3533"/>
                <a:gd name="T76" fmla="*/ 2377 w 3486"/>
                <a:gd name="T77" fmla="*/ 1485 h 3533"/>
                <a:gd name="T78" fmla="*/ 1751 w 3486"/>
                <a:gd name="T79" fmla="*/ 1523 h 3533"/>
                <a:gd name="T80" fmla="*/ 1357 w 3486"/>
                <a:gd name="T81" fmla="*/ 1721 h 3533"/>
                <a:gd name="T82" fmla="*/ 1049 w 3486"/>
                <a:gd name="T83" fmla="*/ 2135 h 3533"/>
                <a:gd name="T84" fmla="*/ 138 w 3486"/>
                <a:gd name="T85" fmla="*/ 2460 h 3533"/>
                <a:gd name="T86" fmla="*/ 161 w 3486"/>
                <a:gd name="T87" fmla="*/ 1518 h 3533"/>
                <a:gd name="T88" fmla="*/ 135 w 3486"/>
                <a:gd name="T89" fmla="*/ 1192 h 3533"/>
                <a:gd name="T90" fmla="*/ 459 w 3486"/>
                <a:gd name="T91" fmla="*/ 733 h 3533"/>
                <a:gd name="T92" fmla="*/ 768 w 3486"/>
                <a:gd name="T93" fmla="*/ 620 h 3533"/>
                <a:gd name="T94" fmla="*/ 2573 w 3486"/>
                <a:gd name="T95" fmla="*/ 9 h 3533"/>
                <a:gd name="T96" fmla="*/ 2929 w 3486"/>
                <a:gd name="T97" fmla="*/ 74 h 3533"/>
                <a:gd name="T98" fmla="*/ 3198 w 3486"/>
                <a:gd name="T99" fmla="*/ 539 h 3533"/>
                <a:gd name="T100" fmla="*/ 3437 w 3486"/>
                <a:gd name="T101" fmla="*/ 885 h 3533"/>
                <a:gd name="T102" fmla="*/ 3376 w 3486"/>
                <a:gd name="T103" fmla="*/ 1798 h 3533"/>
                <a:gd name="T104" fmla="*/ 3102 w 3486"/>
                <a:gd name="T105" fmla="*/ 1642 h 3533"/>
                <a:gd name="T106" fmla="*/ 2679 w 3486"/>
                <a:gd name="T107" fmla="*/ 1511 h 3533"/>
                <a:gd name="T108" fmla="*/ 2321 w 3486"/>
                <a:gd name="T109" fmla="*/ 1042 h 3533"/>
                <a:gd name="T110" fmla="*/ 2754 w 3486"/>
                <a:gd name="T111" fmla="*/ 749 h 3533"/>
                <a:gd name="T112" fmla="*/ 2955 w 3486"/>
                <a:gd name="T113" fmla="*/ 379 h 3533"/>
                <a:gd name="T114" fmla="*/ 2810 w 3486"/>
                <a:gd name="T115" fmla="*/ 222 h 3533"/>
                <a:gd name="T116" fmla="*/ 1937 w 3486"/>
                <a:gd name="T117" fmla="*/ 185 h 3533"/>
                <a:gd name="T118" fmla="*/ 1617 w 3486"/>
                <a:gd name="T119" fmla="*/ 285 h 3533"/>
                <a:gd name="T120" fmla="*/ 1422 w 3486"/>
                <a:gd name="T121" fmla="*/ 292 h 3533"/>
                <a:gd name="T122" fmla="*/ 1726 w 3486"/>
                <a:gd name="T123" fmla="*/ 38 h 3533"/>
                <a:gd name="T124" fmla="*/ 2264 w 3486"/>
                <a:gd name="T125" fmla="*/ 0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6" h="3533">
                  <a:moveTo>
                    <a:pt x="3055" y="2698"/>
                  </a:moveTo>
                  <a:lnTo>
                    <a:pt x="3037" y="2699"/>
                  </a:lnTo>
                  <a:lnTo>
                    <a:pt x="3016" y="2704"/>
                  </a:lnTo>
                  <a:lnTo>
                    <a:pt x="2992" y="2711"/>
                  </a:lnTo>
                  <a:lnTo>
                    <a:pt x="2967" y="2720"/>
                  </a:lnTo>
                  <a:lnTo>
                    <a:pt x="2941" y="2730"/>
                  </a:lnTo>
                  <a:lnTo>
                    <a:pt x="2915" y="2742"/>
                  </a:lnTo>
                  <a:lnTo>
                    <a:pt x="2889" y="2754"/>
                  </a:lnTo>
                  <a:lnTo>
                    <a:pt x="2865" y="2765"/>
                  </a:lnTo>
                  <a:lnTo>
                    <a:pt x="2842" y="2776"/>
                  </a:lnTo>
                  <a:lnTo>
                    <a:pt x="2818" y="2788"/>
                  </a:lnTo>
                  <a:lnTo>
                    <a:pt x="2794" y="2798"/>
                  </a:lnTo>
                  <a:lnTo>
                    <a:pt x="2771" y="2810"/>
                  </a:lnTo>
                  <a:lnTo>
                    <a:pt x="2749" y="2822"/>
                  </a:lnTo>
                  <a:lnTo>
                    <a:pt x="2731" y="2834"/>
                  </a:lnTo>
                  <a:lnTo>
                    <a:pt x="2715" y="2849"/>
                  </a:lnTo>
                  <a:lnTo>
                    <a:pt x="2702" y="2863"/>
                  </a:lnTo>
                  <a:lnTo>
                    <a:pt x="2694" y="2879"/>
                  </a:lnTo>
                  <a:lnTo>
                    <a:pt x="2691" y="2898"/>
                  </a:lnTo>
                  <a:lnTo>
                    <a:pt x="2693" y="2916"/>
                  </a:lnTo>
                  <a:lnTo>
                    <a:pt x="2697" y="2933"/>
                  </a:lnTo>
                  <a:lnTo>
                    <a:pt x="2705" y="2946"/>
                  </a:lnTo>
                  <a:lnTo>
                    <a:pt x="2717" y="2957"/>
                  </a:lnTo>
                  <a:lnTo>
                    <a:pt x="2732" y="2965"/>
                  </a:lnTo>
                  <a:lnTo>
                    <a:pt x="2753" y="2972"/>
                  </a:lnTo>
                  <a:lnTo>
                    <a:pt x="2779" y="2975"/>
                  </a:lnTo>
                  <a:lnTo>
                    <a:pt x="2811" y="2976"/>
                  </a:lnTo>
                  <a:lnTo>
                    <a:pt x="2934" y="2976"/>
                  </a:lnTo>
                  <a:lnTo>
                    <a:pt x="2964" y="2975"/>
                  </a:lnTo>
                  <a:lnTo>
                    <a:pt x="2993" y="2974"/>
                  </a:lnTo>
                  <a:lnTo>
                    <a:pt x="3021" y="2972"/>
                  </a:lnTo>
                  <a:lnTo>
                    <a:pt x="3049" y="2968"/>
                  </a:lnTo>
                  <a:lnTo>
                    <a:pt x="3074" y="2962"/>
                  </a:lnTo>
                  <a:lnTo>
                    <a:pt x="3097" y="2954"/>
                  </a:lnTo>
                  <a:lnTo>
                    <a:pt x="3116" y="2945"/>
                  </a:lnTo>
                  <a:lnTo>
                    <a:pt x="3131" y="2934"/>
                  </a:lnTo>
                  <a:lnTo>
                    <a:pt x="3143" y="2920"/>
                  </a:lnTo>
                  <a:lnTo>
                    <a:pt x="3151" y="2903"/>
                  </a:lnTo>
                  <a:lnTo>
                    <a:pt x="3154" y="2884"/>
                  </a:lnTo>
                  <a:lnTo>
                    <a:pt x="3154" y="2791"/>
                  </a:lnTo>
                  <a:lnTo>
                    <a:pt x="3152" y="2766"/>
                  </a:lnTo>
                  <a:lnTo>
                    <a:pt x="3149" y="2746"/>
                  </a:lnTo>
                  <a:lnTo>
                    <a:pt x="3142" y="2731"/>
                  </a:lnTo>
                  <a:lnTo>
                    <a:pt x="3134" y="2719"/>
                  </a:lnTo>
                  <a:lnTo>
                    <a:pt x="3124" y="2710"/>
                  </a:lnTo>
                  <a:lnTo>
                    <a:pt x="3112" y="2705"/>
                  </a:lnTo>
                  <a:lnTo>
                    <a:pt x="3099" y="2701"/>
                  </a:lnTo>
                  <a:lnTo>
                    <a:pt x="3086" y="2699"/>
                  </a:lnTo>
                  <a:lnTo>
                    <a:pt x="3070" y="2698"/>
                  </a:lnTo>
                  <a:lnTo>
                    <a:pt x="3055" y="2698"/>
                  </a:lnTo>
                  <a:close/>
                  <a:moveTo>
                    <a:pt x="1474" y="2698"/>
                  </a:moveTo>
                  <a:lnTo>
                    <a:pt x="1459" y="2698"/>
                  </a:lnTo>
                  <a:lnTo>
                    <a:pt x="1445" y="2699"/>
                  </a:lnTo>
                  <a:lnTo>
                    <a:pt x="1431" y="2700"/>
                  </a:lnTo>
                  <a:lnTo>
                    <a:pt x="1418" y="2705"/>
                  </a:lnTo>
                  <a:lnTo>
                    <a:pt x="1406" y="2710"/>
                  </a:lnTo>
                  <a:lnTo>
                    <a:pt x="1396" y="2719"/>
                  </a:lnTo>
                  <a:lnTo>
                    <a:pt x="1387" y="2731"/>
                  </a:lnTo>
                  <a:lnTo>
                    <a:pt x="1381" y="2746"/>
                  </a:lnTo>
                  <a:lnTo>
                    <a:pt x="1377" y="2766"/>
                  </a:lnTo>
                  <a:lnTo>
                    <a:pt x="1376" y="2791"/>
                  </a:lnTo>
                  <a:lnTo>
                    <a:pt x="1376" y="2884"/>
                  </a:lnTo>
                  <a:lnTo>
                    <a:pt x="1379" y="2903"/>
                  </a:lnTo>
                  <a:lnTo>
                    <a:pt x="1386" y="2920"/>
                  </a:lnTo>
                  <a:lnTo>
                    <a:pt x="1398" y="2934"/>
                  </a:lnTo>
                  <a:lnTo>
                    <a:pt x="1414" y="2945"/>
                  </a:lnTo>
                  <a:lnTo>
                    <a:pt x="1434" y="2954"/>
                  </a:lnTo>
                  <a:lnTo>
                    <a:pt x="1456" y="2962"/>
                  </a:lnTo>
                  <a:lnTo>
                    <a:pt x="1481" y="2968"/>
                  </a:lnTo>
                  <a:lnTo>
                    <a:pt x="1508" y="2972"/>
                  </a:lnTo>
                  <a:lnTo>
                    <a:pt x="1536" y="2974"/>
                  </a:lnTo>
                  <a:lnTo>
                    <a:pt x="1566" y="2976"/>
                  </a:lnTo>
                  <a:lnTo>
                    <a:pt x="1595" y="2976"/>
                  </a:lnTo>
                  <a:lnTo>
                    <a:pt x="1719" y="2976"/>
                  </a:lnTo>
                  <a:lnTo>
                    <a:pt x="1751" y="2975"/>
                  </a:lnTo>
                  <a:lnTo>
                    <a:pt x="1777" y="2972"/>
                  </a:lnTo>
                  <a:lnTo>
                    <a:pt x="1797" y="2965"/>
                  </a:lnTo>
                  <a:lnTo>
                    <a:pt x="1814" y="2957"/>
                  </a:lnTo>
                  <a:lnTo>
                    <a:pt x="1825" y="2946"/>
                  </a:lnTo>
                  <a:lnTo>
                    <a:pt x="1833" y="2933"/>
                  </a:lnTo>
                  <a:lnTo>
                    <a:pt x="1838" y="2916"/>
                  </a:lnTo>
                  <a:lnTo>
                    <a:pt x="1839" y="2898"/>
                  </a:lnTo>
                  <a:lnTo>
                    <a:pt x="1836" y="2879"/>
                  </a:lnTo>
                  <a:lnTo>
                    <a:pt x="1828" y="2863"/>
                  </a:lnTo>
                  <a:lnTo>
                    <a:pt x="1816" y="2848"/>
                  </a:lnTo>
                  <a:lnTo>
                    <a:pt x="1800" y="2834"/>
                  </a:lnTo>
                  <a:lnTo>
                    <a:pt x="1780" y="2821"/>
                  </a:lnTo>
                  <a:lnTo>
                    <a:pt x="1759" y="2810"/>
                  </a:lnTo>
                  <a:lnTo>
                    <a:pt x="1735" y="2798"/>
                  </a:lnTo>
                  <a:lnTo>
                    <a:pt x="1713" y="2788"/>
                  </a:lnTo>
                  <a:lnTo>
                    <a:pt x="1689" y="2776"/>
                  </a:lnTo>
                  <a:lnTo>
                    <a:pt x="1666" y="2765"/>
                  </a:lnTo>
                  <a:lnTo>
                    <a:pt x="1641" y="2754"/>
                  </a:lnTo>
                  <a:lnTo>
                    <a:pt x="1615" y="2742"/>
                  </a:lnTo>
                  <a:lnTo>
                    <a:pt x="1589" y="2730"/>
                  </a:lnTo>
                  <a:lnTo>
                    <a:pt x="1562" y="2720"/>
                  </a:lnTo>
                  <a:lnTo>
                    <a:pt x="1537" y="2711"/>
                  </a:lnTo>
                  <a:lnTo>
                    <a:pt x="1513" y="2704"/>
                  </a:lnTo>
                  <a:lnTo>
                    <a:pt x="1493" y="2699"/>
                  </a:lnTo>
                  <a:lnTo>
                    <a:pt x="1474" y="2698"/>
                  </a:lnTo>
                  <a:close/>
                  <a:moveTo>
                    <a:pt x="2264" y="1816"/>
                  </a:moveTo>
                  <a:lnTo>
                    <a:pt x="2186" y="1816"/>
                  </a:lnTo>
                  <a:lnTo>
                    <a:pt x="2115" y="1818"/>
                  </a:lnTo>
                  <a:lnTo>
                    <a:pt x="2050" y="1820"/>
                  </a:lnTo>
                  <a:lnTo>
                    <a:pt x="1990" y="1823"/>
                  </a:lnTo>
                  <a:lnTo>
                    <a:pt x="1937" y="1826"/>
                  </a:lnTo>
                  <a:lnTo>
                    <a:pt x="1889" y="1832"/>
                  </a:lnTo>
                  <a:lnTo>
                    <a:pt x="1845" y="1836"/>
                  </a:lnTo>
                  <a:lnTo>
                    <a:pt x="1807" y="1842"/>
                  </a:lnTo>
                  <a:lnTo>
                    <a:pt x="1775" y="1848"/>
                  </a:lnTo>
                  <a:lnTo>
                    <a:pt x="1745" y="1855"/>
                  </a:lnTo>
                  <a:lnTo>
                    <a:pt x="1719" y="1861"/>
                  </a:lnTo>
                  <a:lnTo>
                    <a:pt x="1697" y="1868"/>
                  </a:lnTo>
                  <a:lnTo>
                    <a:pt x="1680" y="1876"/>
                  </a:lnTo>
                  <a:lnTo>
                    <a:pt x="1665" y="1882"/>
                  </a:lnTo>
                  <a:lnTo>
                    <a:pt x="1652" y="1890"/>
                  </a:lnTo>
                  <a:lnTo>
                    <a:pt x="1642" y="1896"/>
                  </a:lnTo>
                  <a:lnTo>
                    <a:pt x="1633" y="1904"/>
                  </a:lnTo>
                  <a:lnTo>
                    <a:pt x="1628" y="1910"/>
                  </a:lnTo>
                  <a:lnTo>
                    <a:pt x="1622" y="1916"/>
                  </a:lnTo>
                  <a:lnTo>
                    <a:pt x="1619" y="1922"/>
                  </a:lnTo>
                  <a:lnTo>
                    <a:pt x="1617" y="1928"/>
                  </a:lnTo>
                  <a:lnTo>
                    <a:pt x="1615" y="1932"/>
                  </a:lnTo>
                  <a:lnTo>
                    <a:pt x="1612" y="1937"/>
                  </a:lnTo>
                  <a:lnTo>
                    <a:pt x="1607" y="1949"/>
                  </a:lnTo>
                  <a:lnTo>
                    <a:pt x="1599" y="1965"/>
                  </a:lnTo>
                  <a:lnTo>
                    <a:pt x="1590" y="1985"/>
                  </a:lnTo>
                  <a:lnTo>
                    <a:pt x="1577" y="2009"/>
                  </a:lnTo>
                  <a:lnTo>
                    <a:pt x="1564" y="2037"/>
                  </a:lnTo>
                  <a:lnTo>
                    <a:pt x="1548" y="2071"/>
                  </a:lnTo>
                  <a:lnTo>
                    <a:pt x="1532" y="2110"/>
                  </a:lnTo>
                  <a:lnTo>
                    <a:pt x="1515" y="2155"/>
                  </a:lnTo>
                  <a:lnTo>
                    <a:pt x="1497" y="2207"/>
                  </a:lnTo>
                  <a:lnTo>
                    <a:pt x="1480" y="2266"/>
                  </a:lnTo>
                  <a:lnTo>
                    <a:pt x="1461" y="2333"/>
                  </a:lnTo>
                  <a:lnTo>
                    <a:pt x="1464" y="2334"/>
                  </a:lnTo>
                  <a:lnTo>
                    <a:pt x="1474" y="2336"/>
                  </a:lnTo>
                  <a:lnTo>
                    <a:pt x="1490" y="2340"/>
                  </a:lnTo>
                  <a:lnTo>
                    <a:pt x="1511" y="2346"/>
                  </a:lnTo>
                  <a:lnTo>
                    <a:pt x="1540" y="2352"/>
                  </a:lnTo>
                  <a:lnTo>
                    <a:pt x="1574" y="2360"/>
                  </a:lnTo>
                  <a:lnTo>
                    <a:pt x="1615" y="2368"/>
                  </a:lnTo>
                  <a:lnTo>
                    <a:pt x="1663" y="2376"/>
                  </a:lnTo>
                  <a:lnTo>
                    <a:pt x="1716" y="2384"/>
                  </a:lnTo>
                  <a:lnTo>
                    <a:pt x="1775" y="2392"/>
                  </a:lnTo>
                  <a:lnTo>
                    <a:pt x="1841" y="2399"/>
                  </a:lnTo>
                  <a:lnTo>
                    <a:pt x="1913" y="2406"/>
                  </a:lnTo>
                  <a:lnTo>
                    <a:pt x="1991" y="2411"/>
                  </a:lnTo>
                  <a:lnTo>
                    <a:pt x="2076" y="2416"/>
                  </a:lnTo>
                  <a:lnTo>
                    <a:pt x="2167" y="2418"/>
                  </a:lnTo>
                  <a:lnTo>
                    <a:pt x="2264" y="2419"/>
                  </a:lnTo>
                  <a:lnTo>
                    <a:pt x="2362" y="2418"/>
                  </a:lnTo>
                  <a:lnTo>
                    <a:pt x="2454" y="2416"/>
                  </a:lnTo>
                  <a:lnTo>
                    <a:pt x="2537" y="2411"/>
                  </a:lnTo>
                  <a:lnTo>
                    <a:pt x="2616" y="2406"/>
                  </a:lnTo>
                  <a:lnTo>
                    <a:pt x="2689" y="2399"/>
                  </a:lnTo>
                  <a:lnTo>
                    <a:pt x="2754" y="2392"/>
                  </a:lnTo>
                  <a:lnTo>
                    <a:pt x="2814" y="2384"/>
                  </a:lnTo>
                  <a:lnTo>
                    <a:pt x="2867" y="2376"/>
                  </a:lnTo>
                  <a:lnTo>
                    <a:pt x="2914" y="2368"/>
                  </a:lnTo>
                  <a:lnTo>
                    <a:pt x="2954" y="2360"/>
                  </a:lnTo>
                  <a:lnTo>
                    <a:pt x="2988" y="2352"/>
                  </a:lnTo>
                  <a:lnTo>
                    <a:pt x="3016" y="2346"/>
                  </a:lnTo>
                  <a:lnTo>
                    <a:pt x="3038" y="2340"/>
                  </a:lnTo>
                  <a:lnTo>
                    <a:pt x="3054" y="2336"/>
                  </a:lnTo>
                  <a:lnTo>
                    <a:pt x="3063" y="2334"/>
                  </a:lnTo>
                  <a:lnTo>
                    <a:pt x="3066" y="2333"/>
                  </a:lnTo>
                  <a:lnTo>
                    <a:pt x="3048" y="2265"/>
                  </a:lnTo>
                  <a:lnTo>
                    <a:pt x="3028" y="2204"/>
                  </a:lnTo>
                  <a:lnTo>
                    <a:pt x="3008" y="2149"/>
                  </a:lnTo>
                  <a:lnTo>
                    <a:pt x="2990" y="2100"/>
                  </a:lnTo>
                  <a:lnTo>
                    <a:pt x="2971" y="2059"/>
                  </a:lnTo>
                  <a:lnTo>
                    <a:pt x="2955" y="2022"/>
                  </a:lnTo>
                  <a:lnTo>
                    <a:pt x="2940" y="1989"/>
                  </a:lnTo>
                  <a:lnTo>
                    <a:pt x="2927" y="1963"/>
                  </a:lnTo>
                  <a:lnTo>
                    <a:pt x="2916" y="1940"/>
                  </a:lnTo>
                  <a:lnTo>
                    <a:pt x="2908" y="1921"/>
                  </a:lnTo>
                  <a:lnTo>
                    <a:pt x="2908" y="1920"/>
                  </a:lnTo>
                  <a:lnTo>
                    <a:pt x="2907" y="1918"/>
                  </a:lnTo>
                  <a:lnTo>
                    <a:pt x="2906" y="1916"/>
                  </a:lnTo>
                  <a:lnTo>
                    <a:pt x="2903" y="1913"/>
                  </a:lnTo>
                  <a:lnTo>
                    <a:pt x="2900" y="1908"/>
                  </a:lnTo>
                  <a:lnTo>
                    <a:pt x="2894" y="1903"/>
                  </a:lnTo>
                  <a:lnTo>
                    <a:pt x="2887" y="1897"/>
                  </a:lnTo>
                  <a:lnTo>
                    <a:pt x="2877" y="1891"/>
                  </a:lnTo>
                  <a:lnTo>
                    <a:pt x="2865" y="1884"/>
                  </a:lnTo>
                  <a:lnTo>
                    <a:pt x="2850" y="1878"/>
                  </a:lnTo>
                  <a:lnTo>
                    <a:pt x="2831" y="1871"/>
                  </a:lnTo>
                  <a:lnTo>
                    <a:pt x="2810" y="1865"/>
                  </a:lnTo>
                  <a:lnTo>
                    <a:pt x="2785" y="1858"/>
                  </a:lnTo>
                  <a:lnTo>
                    <a:pt x="2756" y="1850"/>
                  </a:lnTo>
                  <a:lnTo>
                    <a:pt x="2722" y="1845"/>
                  </a:lnTo>
                  <a:lnTo>
                    <a:pt x="2684" y="1838"/>
                  </a:lnTo>
                  <a:lnTo>
                    <a:pt x="2642" y="1833"/>
                  </a:lnTo>
                  <a:lnTo>
                    <a:pt x="2593" y="1829"/>
                  </a:lnTo>
                  <a:lnTo>
                    <a:pt x="2539" y="1824"/>
                  </a:lnTo>
                  <a:lnTo>
                    <a:pt x="2481" y="1820"/>
                  </a:lnTo>
                  <a:lnTo>
                    <a:pt x="2415" y="1818"/>
                  </a:lnTo>
                  <a:lnTo>
                    <a:pt x="2344" y="1816"/>
                  </a:lnTo>
                  <a:lnTo>
                    <a:pt x="2264" y="1816"/>
                  </a:lnTo>
                  <a:close/>
                  <a:moveTo>
                    <a:pt x="432" y="1652"/>
                  </a:moveTo>
                  <a:lnTo>
                    <a:pt x="417" y="1653"/>
                  </a:lnTo>
                  <a:lnTo>
                    <a:pt x="401" y="1653"/>
                  </a:lnTo>
                  <a:lnTo>
                    <a:pt x="388" y="1655"/>
                  </a:lnTo>
                  <a:lnTo>
                    <a:pt x="375" y="1660"/>
                  </a:lnTo>
                  <a:lnTo>
                    <a:pt x="363" y="1665"/>
                  </a:lnTo>
                  <a:lnTo>
                    <a:pt x="354" y="1674"/>
                  </a:lnTo>
                  <a:lnTo>
                    <a:pt x="345" y="1686"/>
                  </a:lnTo>
                  <a:lnTo>
                    <a:pt x="338" y="1701"/>
                  </a:lnTo>
                  <a:lnTo>
                    <a:pt x="335" y="1721"/>
                  </a:lnTo>
                  <a:lnTo>
                    <a:pt x="333" y="1745"/>
                  </a:lnTo>
                  <a:lnTo>
                    <a:pt x="333" y="1838"/>
                  </a:lnTo>
                  <a:lnTo>
                    <a:pt x="336" y="1857"/>
                  </a:lnTo>
                  <a:lnTo>
                    <a:pt x="344" y="1874"/>
                  </a:lnTo>
                  <a:lnTo>
                    <a:pt x="356" y="1889"/>
                  </a:lnTo>
                  <a:lnTo>
                    <a:pt x="372" y="1900"/>
                  </a:lnTo>
                  <a:lnTo>
                    <a:pt x="391" y="1909"/>
                  </a:lnTo>
                  <a:lnTo>
                    <a:pt x="413" y="1917"/>
                  </a:lnTo>
                  <a:lnTo>
                    <a:pt x="438" y="1922"/>
                  </a:lnTo>
                  <a:lnTo>
                    <a:pt x="466" y="1927"/>
                  </a:lnTo>
                  <a:lnTo>
                    <a:pt x="494" y="1929"/>
                  </a:lnTo>
                  <a:lnTo>
                    <a:pt x="523" y="1930"/>
                  </a:lnTo>
                  <a:lnTo>
                    <a:pt x="553" y="1931"/>
                  </a:lnTo>
                  <a:lnTo>
                    <a:pt x="676" y="1931"/>
                  </a:lnTo>
                  <a:lnTo>
                    <a:pt x="708" y="1930"/>
                  </a:lnTo>
                  <a:lnTo>
                    <a:pt x="734" y="1926"/>
                  </a:lnTo>
                  <a:lnTo>
                    <a:pt x="755" y="1920"/>
                  </a:lnTo>
                  <a:lnTo>
                    <a:pt x="770" y="1912"/>
                  </a:lnTo>
                  <a:lnTo>
                    <a:pt x="782" y="1901"/>
                  </a:lnTo>
                  <a:lnTo>
                    <a:pt x="790" y="1888"/>
                  </a:lnTo>
                  <a:lnTo>
                    <a:pt x="794" y="1871"/>
                  </a:lnTo>
                  <a:lnTo>
                    <a:pt x="796" y="1853"/>
                  </a:lnTo>
                  <a:lnTo>
                    <a:pt x="793" y="1834"/>
                  </a:lnTo>
                  <a:lnTo>
                    <a:pt x="786" y="1818"/>
                  </a:lnTo>
                  <a:lnTo>
                    <a:pt x="773" y="1802"/>
                  </a:lnTo>
                  <a:lnTo>
                    <a:pt x="757" y="1789"/>
                  </a:lnTo>
                  <a:lnTo>
                    <a:pt x="738" y="1776"/>
                  </a:lnTo>
                  <a:lnTo>
                    <a:pt x="716" y="1764"/>
                  </a:lnTo>
                  <a:lnTo>
                    <a:pt x="693" y="1753"/>
                  </a:lnTo>
                  <a:lnTo>
                    <a:pt x="669" y="1741"/>
                  </a:lnTo>
                  <a:lnTo>
                    <a:pt x="645" y="1730"/>
                  </a:lnTo>
                  <a:lnTo>
                    <a:pt x="622" y="1720"/>
                  </a:lnTo>
                  <a:lnTo>
                    <a:pt x="598" y="1708"/>
                  </a:lnTo>
                  <a:lnTo>
                    <a:pt x="572" y="1696"/>
                  </a:lnTo>
                  <a:lnTo>
                    <a:pt x="546" y="1685"/>
                  </a:lnTo>
                  <a:lnTo>
                    <a:pt x="520" y="1675"/>
                  </a:lnTo>
                  <a:lnTo>
                    <a:pt x="495" y="1665"/>
                  </a:lnTo>
                  <a:lnTo>
                    <a:pt x="471" y="1658"/>
                  </a:lnTo>
                  <a:lnTo>
                    <a:pt x="450" y="1654"/>
                  </a:lnTo>
                  <a:lnTo>
                    <a:pt x="432" y="1652"/>
                  </a:lnTo>
                  <a:close/>
                  <a:moveTo>
                    <a:pt x="2265" y="1643"/>
                  </a:moveTo>
                  <a:lnTo>
                    <a:pt x="2339" y="1643"/>
                  </a:lnTo>
                  <a:lnTo>
                    <a:pt x="2407" y="1644"/>
                  </a:lnTo>
                  <a:lnTo>
                    <a:pt x="2469" y="1646"/>
                  </a:lnTo>
                  <a:lnTo>
                    <a:pt x="2524" y="1649"/>
                  </a:lnTo>
                  <a:lnTo>
                    <a:pt x="2574" y="1652"/>
                  </a:lnTo>
                  <a:lnTo>
                    <a:pt x="2618" y="1655"/>
                  </a:lnTo>
                  <a:lnTo>
                    <a:pt x="2657" y="1658"/>
                  </a:lnTo>
                  <a:lnTo>
                    <a:pt x="2690" y="1662"/>
                  </a:lnTo>
                  <a:lnTo>
                    <a:pt x="2719" y="1665"/>
                  </a:lnTo>
                  <a:lnTo>
                    <a:pt x="2743" y="1668"/>
                  </a:lnTo>
                  <a:lnTo>
                    <a:pt x="2763" y="1672"/>
                  </a:lnTo>
                  <a:lnTo>
                    <a:pt x="2778" y="1675"/>
                  </a:lnTo>
                  <a:lnTo>
                    <a:pt x="2790" y="1677"/>
                  </a:lnTo>
                  <a:lnTo>
                    <a:pt x="2798" y="1679"/>
                  </a:lnTo>
                  <a:lnTo>
                    <a:pt x="2803" y="1680"/>
                  </a:lnTo>
                  <a:lnTo>
                    <a:pt x="2804" y="1681"/>
                  </a:lnTo>
                  <a:lnTo>
                    <a:pt x="2826" y="1687"/>
                  </a:lnTo>
                  <a:lnTo>
                    <a:pt x="2850" y="1693"/>
                  </a:lnTo>
                  <a:lnTo>
                    <a:pt x="2876" y="1700"/>
                  </a:lnTo>
                  <a:lnTo>
                    <a:pt x="2902" y="1708"/>
                  </a:lnTo>
                  <a:lnTo>
                    <a:pt x="2929" y="1716"/>
                  </a:lnTo>
                  <a:lnTo>
                    <a:pt x="2955" y="1727"/>
                  </a:lnTo>
                  <a:lnTo>
                    <a:pt x="2980" y="1740"/>
                  </a:lnTo>
                  <a:lnTo>
                    <a:pt x="3004" y="1756"/>
                  </a:lnTo>
                  <a:lnTo>
                    <a:pt x="3025" y="1773"/>
                  </a:lnTo>
                  <a:lnTo>
                    <a:pt x="3042" y="1795"/>
                  </a:lnTo>
                  <a:lnTo>
                    <a:pt x="3056" y="1819"/>
                  </a:lnTo>
                  <a:lnTo>
                    <a:pt x="3064" y="1836"/>
                  </a:lnTo>
                  <a:lnTo>
                    <a:pt x="3073" y="1859"/>
                  </a:lnTo>
                  <a:lnTo>
                    <a:pt x="3085" y="1886"/>
                  </a:lnTo>
                  <a:lnTo>
                    <a:pt x="3098" y="1918"/>
                  </a:lnTo>
                  <a:lnTo>
                    <a:pt x="3112" y="1954"/>
                  </a:lnTo>
                  <a:lnTo>
                    <a:pt x="3128" y="1994"/>
                  </a:lnTo>
                  <a:lnTo>
                    <a:pt x="3144" y="2037"/>
                  </a:lnTo>
                  <a:lnTo>
                    <a:pt x="3162" y="2083"/>
                  </a:lnTo>
                  <a:lnTo>
                    <a:pt x="3180" y="2132"/>
                  </a:lnTo>
                  <a:lnTo>
                    <a:pt x="3198" y="2182"/>
                  </a:lnTo>
                  <a:lnTo>
                    <a:pt x="3216" y="2233"/>
                  </a:lnTo>
                  <a:lnTo>
                    <a:pt x="3324" y="2233"/>
                  </a:lnTo>
                  <a:lnTo>
                    <a:pt x="3350" y="2237"/>
                  </a:lnTo>
                  <a:lnTo>
                    <a:pt x="3375" y="2246"/>
                  </a:lnTo>
                  <a:lnTo>
                    <a:pt x="3399" y="2261"/>
                  </a:lnTo>
                  <a:lnTo>
                    <a:pt x="3420" y="2279"/>
                  </a:lnTo>
                  <a:lnTo>
                    <a:pt x="3437" y="2302"/>
                  </a:lnTo>
                  <a:lnTo>
                    <a:pt x="3449" y="2326"/>
                  </a:lnTo>
                  <a:lnTo>
                    <a:pt x="3481" y="2419"/>
                  </a:lnTo>
                  <a:lnTo>
                    <a:pt x="3485" y="2438"/>
                  </a:lnTo>
                  <a:lnTo>
                    <a:pt x="3486" y="2458"/>
                  </a:lnTo>
                  <a:lnTo>
                    <a:pt x="3483" y="2477"/>
                  </a:lnTo>
                  <a:lnTo>
                    <a:pt x="3476" y="2494"/>
                  </a:lnTo>
                  <a:lnTo>
                    <a:pt x="3466" y="2508"/>
                  </a:lnTo>
                  <a:lnTo>
                    <a:pt x="3453" y="2520"/>
                  </a:lnTo>
                  <a:lnTo>
                    <a:pt x="3438" y="2528"/>
                  </a:lnTo>
                  <a:lnTo>
                    <a:pt x="3420" y="2530"/>
                  </a:lnTo>
                  <a:lnTo>
                    <a:pt x="3314" y="2530"/>
                  </a:lnTo>
                  <a:lnTo>
                    <a:pt x="3326" y="2563"/>
                  </a:lnTo>
                  <a:lnTo>
                    <a:pt x="3336" y="2591"/>
                  </a:lnTo>
                  <a:lnTo>
                    <a:pt x="3345" y="2613"/>
                  </a:lnTo>
                  <a:lnTo>
                    <a:pt x="3352" y="2630"/>
                  </a:lnTo>
                  <a:lnTo>
                    <a:pt x="3358" y="2642"/>
                  </a:lnTo>
                  <a:lnTo>
                    <a:pt x="3361" y="2650"/>
                  </a:lnTo>
                  <a:lnTo>
                    <a:pt x="3362" y="2652"/>
                  </a:lnTo>
                  <a:lnTo>
                    <a:pt x="3366" y="2662"/>
                  </a:lnTo>
                  <a:lnTo>
                    <a:pt x="3370" y="2678"/>
                  </a:lnTo>
                  <a:lnTo>
                    <a:pt x="3372" y="2698"/>
                  </a:lnTo>
                  <a:lnTo>
                    <a:pt x="3374" y="2717"/>
                  </a:lnTo>
                  <a:lnTo>
                    <a:pt x="3375" y="2734"/>
                  </a:lnTo>
                  <a:lnTo>
                    <a:pt x="3376" y="2745"/>
                  </a:lnTo>
                  <a:lnTo>
                    <a:pt x="3376" y="3440"/>
                  </a:lnTo>
                  <a:lnTo>
                    <a:pt x="3373" y="3465"/>
                  </a:lnTo>
                  <a:lnTo>
                    <a:pt x="3363" y="3487"/>
                  </a:lnTo>
                  <a:lnTo>
                    <a:pt x="3349" y="3505"/>
                  </a:lnTo>
                  <a:lnTo>
                    <a:pt x="3330" y="3521"/>
                  </a:lnTo>
                  <a:lnTo>
                    <a:pt x="3308" y="3529"/>
                  </a:lnTo>
                  <a:lnTo>
                    <a:pt x="3284" y="3533"/>
                  </a:lnTo>
                  <a:lnTo>
                    <a:pt x="3026" y="3533"/>
                  </a:lnTo>
                  <a:lnTo>
                    <a:pt x="3002" y="3529"/>
                  </a:lnTo>
                  <a:lnTo>
                    <a:pt x="2979" y="3521"/>
                  </a:lnTo>
                  <a:lnTo>
                    <a:pt x="2961" y="3505"/>
                  </a:lnTo>
                  <a:lnTo>
                    <a:pt x="2946" y="3487"/>
                  </a:lnTo>
                  <a:lnTo>
                    <a:pt x="2937" y="3465"/>
                  </a:lnTo>
                  <a:lnTo>
                    <a:pt x="2933" y="3440"/>
                  </a:lnTo>
                  <a:lnTo>
                    <a:pt x="2933" y="3310"/>
                  </a:lnTo>
                  <a:lnTo>
                    <a:pt x="1596" y="3310"/>
                  </a:lnTo>
                  <a:lnTo>
                    <a:pt x="1596" y="3440"/>
                  </a:lnTo>
                  <a:lnTo>
                    <a:pt x="1593" y="3465"/>
                  </a:lnTo>
                  <a:lnTo>
                    <a:pt x="1584" y="3487"/>
                  </a:lnTo>
                  <a:lnTo>
                    <a:pt x="1569" y="3505"/>
                  </a:lnTo>
                  <a:lnTo>
                    <a:pt x="1550" y="3521"/>
                  </a:lnTo>
                  <a:lnTo>
                    <a:pt x="1529" y="3529"/>
                  </a:lnTo>
                  <a:lnTo>
                    <a:pt x="1504" y="3533"/>
                  </a:lnTo>
                  <a:lnTo>
                    <a:pt x="1247" y="3533"/>
                  </a:lnTo>
                  <a:lnTo>
                    <a:pt x="1222" y="3529"/>
                  </a:lnTo>
                  <a:lnTo>
                    <a:pt x="1200" y="3521"/>
                  </a:lnTo>
                  <a:lnTo>
                    <a:pt x="1182" y="3505"/>
                  </a:lnTo>
                  <a:lnTo>
                    <a:pt x="1166" y="3487"/>
                  </a:lnTo>
                  <a:lnTo>
                    <a:pt x="1158" y="3465"/>
                  </a:lnTo>
                  <a:lnTo>
                    <a:pt x="1154" y="3440"/>
                  </a:lnTo>
                  <a:lnTo>
                    <a:pt x="1154" y="2745"/>
                  </a:lnTo>
                  <a:lnTo>
                    <a:pt x="1154" y="2734"/>
                  </a:lnTo>
                  <a:lnTo>
                    <a:pt x="1155" y="2717"/>
                  </a:lnTo>
                  <a:lnTo>
                    <a:pt x="1158" y="2698"/>
                  </a:lnTo>
                  <a:lnTo>
                    <a:pt x="1161" y="2678"/>
                  </a:lnTo>
                  <a:lnTo>
                    <a:pt x="1164" y="2662"/>
                  </a:lnTo>
                  <a:lnTo>
                    <a:pt x="1167" y="2652"/>
                  </a:lnTo>
                  <a:lnTo>
                    <a:pt x="1169" y="2650"/>
                  </a:lnTo>
                  <a:lnTo>
                    <a:pt x="1172" y="2642"/>
                  </a:lnTo>
                  <a:lnTo>
                    <a:pt x="1177" y="2630"/>
                  </a:lnTo>
                  <a:lnTo>
                    <a:pt x="1185" y="2613"/>
                  </a:lnTo>
                  <a:lnTo>
                    <a:pt x="1194" y="2591"/>
                  </a:lnTo>
                  <a:lnTo>
                    <a:pt x="1203" y="2563"/>
                  </a:lnTo>
                  <a:lnTo>
                    <a:pt x="1215" y="2530"/>
                  </a:lnTo>
                  <a:lnTo>
                    <a:pt x="1109" y="2530"/>
                  </a:lnTo>
                  <a:lnTo>
                    <a:pt x="1090" y="2528"/>
                  </a:lnTo>
                  <a:lnTo>
                    <a:pt x="1075" y="2520"/>
                  </a:lnTo>
                  <a:lnTo>
                    <a:pt x="1062" y="2508"/>
                  </a:lnTo>
                  <a:lnTo>
                    <a:pt x="1052" y="2494"/>
                  </a:lnTo>
                  <a:lnTo>
                    <a:pt x="1046" y="2477"/>
                  </a:lnTo>
                  <a:lnTo>
                    <a:pt x="1042" y="2458"/>
                  </a:lnTo>
                  <a:lnTo>
                    <a:pt x="1043" y="2438"/>
                  </a:lnTo>
                  <a:lnTo>
                    <a:pt x="1048" y="2419"/>
                  </a:lnTo>
                  <a:lnTo>
                    <a:pt x="1079" y="2326"/>
                  </a:lnTo>
                  <a:lnTo>
                    <a:pt x="1091" y="2302"/>
                  </a:lnTo>
                  <a:lnTo>
                    <a:pt x="1108" y="2279"/>
                  </a:lnTo>
                  <a:lnTo>
                    <a:pt x="1129" y="2261"/>
                  </a:lnTo>
                  <a:lnTo>
                    <a:pt x="1152" y="2246"/>
                  </a:lnTo>
                  <a:lnTo>
                    <a:pt x="1178" y="2237"/>
                  </a:lnTo>
                  <a:lnTo>
                    <a:pt x="1203" y="2233"/>
                  </a:lnTo>
                  <a:lnTo>
                    <a:pt x="1310" y="2233"/>
                  </a:lnTo>
                  <a:lnTo>
                    <a:pt x="1327" y="2184"/>
                  </a:lnTo>
                  <a:lnTo>
                    <a:pt x="1345" y="2137"/>
                  </a:lnTo>
                  <a:lnTo>
                    <a:pt x="1361" y="2092"/>
                  </a:lnTo>
                  <a:lnTo>
                    <a:pt x="1377" y="2048"/>
                  </a:lnTo>
                  <a:lnTo>
                    <a:pt x="1394" y="2006"/>
                  </a:lnTo>
                  <a:lnTo>
                    <a:pt x="1408" y="1968"/>
                  </a:lnTo>
                  <a:lnTo>
                    <a:pt x="1422" y="1933"/>
                  </a:lnTo>
                  <a:lnTo>
                    <a:pt x="1435" y="1903"/>
                  </a:lnTo>
                  <a:lnTo>
                    <a:pt x="1446" y="1876"/>
                  </a:lnTo>
                  <a:lnTo>
                    <a:pt x="1456" y="1853"/>
                  </a:lnTo>
                  <a:lnTo>
                    <a:pt x="1463" y="1835"/>
                  </a:lnTo>
                  <a:lnTo>
                    <a:pt x="1469" y="1823"/>
                  </a:lnTo>
                  <a:lnTo>
                    <a:pt x="1484" y="1799"/>
                  </a:lnTo>
                  <a:lnTo>
                    <a:pt x="1503" y="1780"/>
                  </a:lnTo>
                  <a:lnTo>
                    <a:pt x="1523" y="1761"/>
                  </a:lnTo>
                  <a:lnTo>
                    <a:pt x="1546" y="1747"/>
                  </a:lnTo>
                  <a:lnTo>
                    <a:pt x="1570" y="1734"/>
                  </a:lnTo>
                  <a:lnTo>
                    <a:pt x="1596" y="1723"/>
                  </a:lnTo>
                  <a:lnTo>
                    <a:pt x="1622" y="1713"/>
                  </a:lnTo>
                  <a:lnTo>
                    <a:pt x="1649" y="1704"/>
                  </a:lnTo>
                  <a:lnTo>
                    <a:pt x="1676" y="1697"/>
                  </a:lnTo>
                  <a:lnTo>
                    <a:pt x="1702" y="1689"/>
                  </a:lnTo>
                  <a:lnTo>
                    <a:pt x="1726" y="1681"/>
                  </a:lnTo>
                  <a:lnTo>
                    <a:pt x="1727" y="1680"/>
                  </a:lnTo>
                  <a:lnTo>
                    <a:pt x="1732" y="1679"/>
                  </a:lnTo>
                  <a:lnTo>
                    <a:pt x="1740" y="1677"/>
                  </a:lnTo>
                  <a:lnTo>
                    <a:pt x="1752" y="1675"/>
                  </a:lnTo>
                  <a:lnTo>
                    <a:pt x="1767" y="1672"/>
                  </a:lnTo>
                  <a:lnTo>
                    <a:pt x="1787" y="1668"/>
                  </a:lnTo>
                  <a:lnTo>
                    <a:pt x="1810" y="1665"/>
                  </a:lnTo>
                  <a:lnTo>
                    <a:pt x="1840" y="1662"/>
                  </a:lnTo>
                  <a:lnTo>
                    <a:pt x="1874" y="1658"/>
                  </a:lnTo>
                  <a:lnTo>
                    <a:pt x="1912" y="1655"/>
                  </a:lnTo>
                  <a:lnTo>
                    <a:pt x="1956" y="1652"/>
                  </a:lnTo>
                  <a:lnTo>
                    <a:pt x="2005" y="1649"/>
                  </a:lnTo>
                  <a:lnTo>
                    <a:pt x="2061" y="1646"/>
                  </a:lnTo>
                  <a:lnTo>
                    <a:pt x="2123" y="1644"/>
                  </a:lnTo>
                  <a:lnTo>
                    <a:pt x="2190" y="1643"/>
                  </a:lnTo>
                  <a:lnTo>
                    <a:pt x="2265" y="1643"/>
                  </a:lnTo>
                  <a:close/>
                  <a:moveTo>
                    <a:pt x="3055" y="1055"/>
                  </a:moveTo>
                  <a:lnTo>
                    <a:pt x="3037" y="1056"/>
                  </a:lnTo>
                  <a:lnTo>
                    <a:pt x="3016" y="1062"/>
                  </a:lnTo>
                  <a:lnTo>
                    <a:pt x="2992" y="1068"/>
                  </a:lnTo>
                  <a:lnTo>
                    <a:pt x="2967" y="1077"/>
                  </a:lnTo>
                  <a:lnTo>
                    <a:pt x="2941" y="1088"/>
                  </a:lnTo>
                  <a:lnTo>
                    <a:pt x="2915" y="1099"/>
                  </a:lnTo>
                  <a:lnTo>
                    <a:pt x="2889" y="1111"/>
                  </a:lnTo>
                  <a:lnTo>
                    <a:pt x="2865" y="1123"/>
                  </a:lnTo>
                  <a:lnTo>
                    <a:pt x="2842" y="1134"/>
                  </a:lnTo>
                  <a:lnTo>
                    <a:pt x="2818" y="1145"/>
                  </a:lnTo>
                  <a:lnTo>
                    <a:pt x="2794" y="1157"/>
                  </a:lnTo>
                  <a:lnTo>
                    <a:pt x="2771" y="1168"/>
                  </a:lnTo>
                  <a:lnTo>
                    <a:pt x="2749" y="1180"/>
                  </a:lnTo>
                  <a:lnTo>
                    <a:pt x="2731" y="1192"/>
                  </a:lnTo>
                  <a:lnTo>
                    <a:pt x="2715" y="1206"/>
                  </a:lnTo>
                  <a:lnTo>
                    <a:pt x="2702" y="1221"/>
                  </a:lnTo>
                  <a:lnTo>
                    <a:pt x="2694" y="1237"/>
                  </a:lnTo>
                  <a:lnTo>
                    <a:pt x="2691" y="1255"/>
                  </a:lnTo>
                  <a:lnTo>
                    <a:pt x="2693" y="1274"/>
                  </a:lnTo>
                  <a:lnTo>
                    <a:pt x="2697" y="1290"/>
                  </a:lnTo>
                  <a:lnTo>
                    <a:pt x="2705" y="1304"/>
                  </a:lnTo>
                  <a:lnTo>
                    <a:pt x="2717" y="1315"/>
                  </a:lnTo>
                  <a:lnTo>
                    <a:pt x="2732" y="1322"/>
                  </a:lnTo>
                  <a:lnTo>
                    <a:pt x="2753" y="1329"/>
                  </a:lnTo>
                  <a:lnTo>
                    <a:pt x="2779" y="1332"/>
                  </a:lnTo>
                  <a:lnTo>
                    <a:pt x="2811" y="1333"/>
                  </a:lnTo>
                  <a:lnTo>
                    <a:pt x="2934" y="1333"/>
                  </a:lnTo>
                  <a:lnTo>
                    <a:pt x="2964" y="1333"/>
                  </a:lnTo>
                  <a:lnTo>
                    <a:pt x="2993" y="1331"/>
                  </a:lnTo>
                  <a:lnTo>
                    <a:pt x="3021" y="1329"/>
                  </a:lnTo>
                  <a:lnTo>
                    <a:pt x="3049" y="1325"/>
                  </a:lnTo>
                  <a:lnTo>
                    <a:pt x="3074" y="1319"/>
                  </a:lnTo>
                  <a:lnTo>
                    <a:pt x="3097" y="1312"/>
                  </a:lnTo>
                  <a:lnTo>
                    <a:pt x="3116" y="1303"/>
                  </a:lnTo>
                  <a:lnTo>
                    <a:pt x="3131" y="1291"/>
                  </a:lnTo>
                  <a:lnTo>
                    <a:pt x="3143" y="1277"/>
                  </a:lnTo>
                  <a:lnTo>
                    <a:pt x="3151" y="1260"/>
                  </a:lnTo>
                  <a:lnTo>
                    <a:pt x="3154" y="1241"/>
                  </a:lnTo>
                  <a:lnTo>
                    <a:pt x="3154" y="1148"/>
                  </a:lnTo>
                  <a:lnTo>
                    <a:pt x="3152" y="1124"/>
                  </a:lnTo>
                  <a:lnTo>
                    <a:pt x="3149" y="1104"/>
                  </a:lnTo>
                  <a:lnTo>
                    <a:pt x="3142" y="1088"/>
                  </a:lnTo>
                  <a:lnTo>
                    <a:pt x="3134" y="1077"/>
                  </a:lnTo>
                  <a:lnTo>
                    <a:pt x="3124" y="1068"/>
                  </a:lnTo>
                  <a:lnTo>
                    <a:pt x="3112" y="1062"/>
                  </a:lnTo>
                  <a:lnTo>
                    <a:pt x="3099" y="1058"/>
                  </a:lnTo>
                  <a:lnTo>
                    <a:pt x="3086" y="1056"/>
                  </a:lnTo>
                  <a:lnTo>
                    <a:pt x="3070" y="1055"/>
                  </a:lnTo>
                  <a:lnTo>
                    <a:pt x="3055" y="1055"/>
                  </a:lnTo>
                  <a:close/>
                  <a:moveTo>
                    <a:pt x="1222" y="770"/>
                  </a:moveTo>
                  <a:lnTo>
                    <a:pt x="1144" y="770"/>
                  </a:lnTo>
                  <a:lnTo>
                    <a:pt x="1072" y="773"/>
                  </a:lnTo>
                  <a:lnTo>
                    <a:pt x="1006" y="775"/>
                  </a:lnTo>
                  <a:lnTo>
                    <a:pt x="948" y="778"/>
                  </a:lnTo>
                  <a:lnTo>
                    <a:pt x="894" y="781"/>
                  </a:lnTo>
                  <a:lnTo>
                    <a:pt x="846" y="786"/>
                  </a:lnTo>
                  <a:lnTo>
                    <a:pt x="803" y="791"/>
                  </a:lnTo>
                  <a:lnTo>
                    <a:pt x="765" y="797"/>
                  </a:lnTo>
                  <a:lnTo>
                    <a:pt x="731" y="803"/>
                  </a:lnTo>
                  <a:lnTo>
                    <a:pt x="703" y="810"/>
                  </a:lnTo>
                  <a:lnTo>
                    <a:pt x="677" y="816"/>
                  </a:lnTo>
                  <a:lnTo>
                    <a:pt x="655" y="823"/>
                  </a:lnTo>
                  <a:lnTo>
                    <a:pt x="638" y="830"/>
                  </a:lnTo>
                  <a:lnTo>
                    <a:pt x="622" y="837"/>
                  </a:lnTo>
                  <a:lnTo>
                    <a:pt x="609" y="845"/>
                  </a:lnTo>
                  <a:lnTo>
                    <a:pt x="600" y="851"/>
                  </a:lnTo>
                  <a:lnTo>
                    <a:pt x="591" y="858"/>
                  </a:lnTo>
                  <a:lnTo>
                    <a:pt x="585" y="864"/>
                  </a:lnTo>
                  <a:lnTo>
                    <a:pt x="580" y="871"/>
                  </a:lnTo>
                  <a:lnTo>
                    <a:pt x="577" y="877"/>
                  </a:lnTo>
                  <a:lnTo>
                    <a:pt x="574" y="882"/>
                  </a:lnTo>
                  <a:lnTo>
                    <a:pt x="572" y="887"/>
                  </a:lnTo>
                  <a:lnTo>
                    <a:pt x="570" y="892"/>
                  </a:lnTo>
                  <a:lnTo>
                    <a:pt x="565" y="904"/>
                  </a:lnTo>
                  <a:lnTo>
                    <a:pt x="557" y="920"/>
                  </a:lnTo>
                  <a:lnTo>
                    <a:pt x="546" y="940"/>
                  </a:lnTo>
                  <a:lnTo>
                    <a:pt x="534" y="962"/>
                  </a:lnTo>
                  <a:lnTo>
                    <a:pt x="521" y="992"/>
                  </a:lnTo>
                  <a:lnTo>
                    <a:pt x="506" y="1025"/>
                  </a:lnTo>
                  <a:lnTo>
                    <a:pt x="490" y="1064"/>
                  </a:lnTo>
                  <a:lnTo>
                    <a:pt x="472" y="1110"/>
                  </a:lnTo>
                  <a:lnTo>
                    <a:pt x="455" y="1162"/>
                  </a:lnTo>
                  <a:lnTo>
                    <a:pt x="437" y="1221"/>
                  </a:lnTo>
                  <a:lnTo>
                    <a:pt x="419" y="1288"/>
                  </a:lnTo>
                  <a:lnTo>
                    <a:pt x="422" y="1289"/>
                  </a:lnTo>
                  <a:lnTo>
                    <a:pt x="432" y="1291"/>
                  </a:lnTo>
                  <a:lnTo>
                    <a:pt x="447" y="1295"/>
                  </a:lnTo>
                  <a:lnTo>
                    <a:pt x="469" y="1301"/>
                  </a:lnTo>
                  <a:lnTo>
                    <a:pt x="497" y="1307"/>
                  </a:lnTo>
                  <a:lnTo>
                    <a:pt x="532" y="1315"/>
                  </a:lnTo>
                  <a:lnTo>
                    <a:pt x="572" y="1322"/>
                  </a:lnTo>
                  <a:lnTo>
                    <a:pt x="620" y="1330"/>
                  </a:lnTo>
                  <a:lnTo>
                    <a:pt x="673" y="1339"/>
                  </a:lnTo>
                  <a:lnTo>
                    <a:pt x="732" y="1346"/>
                  </a:lnTo>
                  <a:lnTo>
                    <a:pt x="799" y="1354"/>
                  </a:lnTo>
                  <a:lnTo>
                    <a:pt x="870" y="1361"/>
                  </a:lnTo>
                  <a:lnTo>
                    <a:pt x="949" y="1366"/>
                  </a:lnTo>
                  <a:lnTo>
                    <a:pt x="1034" y="1370"/>
                  </a:lnTo>
                  <a:lnTo>
                    <a:pt x="1125" y="1373"/>
                  </a:lnTo>
                  <a:lnTo>
                    <a:pt x="1222" y="1374"/>
                  </a:lnTo>
                  <a:lnTo>
                    <a:pt x="1320" y="1373"/>
                  </a:lnTo>
                  <a:lnTo>
                    <a:pt x="1411" y="1370"/>
                  </a:lnTo>
                  <a:lnTo>
                    <a:pt x="1495" y="1366"/>
                  </a:lnTo>
                  <a:lnTo>
                    <a:pt x="1573" y="1361"/>
                  </a:lnTo>
                  <a:lnTo>
                    <a:pt x="1646" y="1354"/>
                  </a:lnTo>
                  <a:lnTo>
                    <a:pt x="1711" y="1346"/>
                  </a:lnTo>
                  <a:lnTo>
                    <a:pt x="1771" y="1339"/>
                  </a:lnTo>
                  <a:lnTo>
                    <a:pt x="1824" y="1330"/>
                  </a:lnTo>
                  <a:lnTo>
                    <a:pt x="1871" y="1322"/>
                  </a:lnTo>
                  <a:lnTo>
                    <a:pt x="1912" y="1315"/>
                  </a:lnTo>
                  <a:lnTo>
                    <a:pt x="1945" y="1307"/>
                  </a:lnTo>
                  <a:lnTo>
                    <a:pt x="1974" y="1301"/>
                  </a:lnTo>
                  <a:lnTo>
                    <a:pt x="1995" y="1295"/>
                  </a:lnTo>
                  <a:lnTo>
                    <a:pt x="2011" y="1291"/>
                  </a:lnTo>
                  <a:lnTo>
                    <a:pt x="2020" y="1289"/>
                  </a:lnTo>
                  <a:lnTo>
                    <a:pt x="2024" y="1288"/>
                  </a:lnTo>
                  <a:lnTo>
                    <a:pt x="2005" y="1220"/>
                  </a:lnTo>
                  <a:lnTo>
                    <a:pt x="1986" y="1159"/>
                  </a:lnTo>
                  <a:lnTo>
                    <a:pt x="1966" y="1104"/>
                  </a:lnTo>
                  <a:lnTo>
                    <a:pt x="1948" y="1055"/>
                  </a:lnTo>
                  <a:lnTo>
                    <a:pt x="1929" y="1013"/>
                  </a:lnTo>
                  <a:lnTo>
                    <a:pt x="1912" y="976"/>
                  </a:lnTo>
                  <a:lnTo>
                    <a:pt x="1898" y="944"/>
                  </a:lnTo>
                  <a:lnTo>
                    <a:pt x="1884" y="917"/>
                  </a:lnTo>
                  <a:lnTo>
                    <a:pt x="1874" y="895"/>
                  </a:lnTo>
                  <a:lnTo>
                    <a:pt x="1866" y="876"/>
                  </a:lnTo>
                  <a:lnTo>
                    <a:pt x="1866" y="875"/>
                  </a:lnTo>
                  <a:lnTo>
                    <a:pt x="1865" y="873"/>
                  </a:lnTo>
                  <a:lnTo>
                    <a:pt x="1864" y="871"/>
                  </a:lnTo>
                  <a:lnTo>
                    <a:pt x="1861" y="866"/>
                  </a:lnTo>
                  <a:lnTo>
                    <a:pt x="1857" y="862"/>
                  </a:lnTo>
                  <a:lnTo>
                    <a:pt x="1852" y="858"/>
                  </a:lnTo>
                  <a:lnTo>
                    <a:pt x="1844" y="852"/>
                  </a:lnTo>
                  <a:lnTo>
                    <a:pt x="1834" y="846"/>
                  </a:lnTo>
                  <a:lnTo>
                    <a:pt x="1822" y="839"/>
                  </a:lnTo>
                  <a:lnTo>
                    <a:pt x="1807" y="833"/>
                  </a:lnTo>
                  <a:lnTo>
                    <a:pt x="1789" y="826"/>
                  </a:lnTo>
                  <a:lnTo>
                    <a:pt x="1768" y="820"/>
                  </a:lnTo>
                  <a:lnTo>
                    <a:pt x="1743" y="812"/>
                  </a:lnTo>
                  <a:lnTo>
                    <a:pt x="1714" y="805"/>
                  </a:lnTo>
                  <a:lnTo>
                    <a:pt x="1680" y="800"/>
                  </a:lnTo>
                  <a:lnTo>
                    <a:pt x="1642" y="793"/>
                  </a:lnTo>
                  <a:lnTo>
                    <a:pt x="1599" y="788"/>
                  </a:lnTo>
                  <a:lnTo>
                    <a:pt x="1550" y="782"/>
                  </a:lnTo>
                  <a:lnTo>
                    <a:pt x="1497" y="779"/>
                  </a:lnTo>
                  <a:lnTo>
                    <a:pt x="1438" y="775"/>
                  </a:lnTo>
                  <a:lnTo>
                    <a:pt x="1372" y="773"/>
                  </a:lnTo>
                  <a:lnTo>
                    <a:pt x="1300" y="770"/>
                  </a:lnTo>
                  <a:lnTo>
                    <a:pt x="1222" y="770"/>
                  </a:lnTo>
                  <a:close/>
                  <a:moveTo>
                    <a:pt x="1222" y="597"/>
                  </a:moveTo>
                  <a:lnTo>
                    <a:pt x="1297" y="598"/>
                  </a:lnTo>
                  <a:lnTo>
                    <a:pt x="1364" y="599"/>
                  </a:lnTo>
                  <a:lnTo>
                    <a:pt x="1426" y="601"/>
                  </a:lnTo>
                  <a:lnTo>
                    <a:pt x="1482" y="604"/>
                  </a:lnTo>
                  <a:lnTo>
                    <a:pt x="1531" y="607"/>
                  </a:lnTo>
                  <a:lnTo>
                    <a:pt x="1575" y="610"/>
                  </a:lnTo>
                  <a:lnTo>
                    <a:pt x="1614" y="613"/>
                  </a:lnTo>
                  <a:lnTo>
                    <a:pt x="1647" y="617"/>
                  </a:lnTo>
                  <a:lnTo>
                    <a:pt x="1676" y="620"/>
                  </a:lnTo>
                  <a:lnTo>
                    <a:pt x="1701" y="623"/>
                  </a:lnTo>
                  <a:lnTo>
                    <a:pt x="1720" y="626"/>
                  </a:lnTo>
                  <a:lnTo>
                    <a:pt x="1735" y="630"/>
                  </a:lnTo>
                  <a:lnTo>
                    <a:pt x="1747" y="632"/>
                  </a:lnTo>
                  <a:lnTo>
                    <a:pt x="1755" y="634"/>
                  </a:lnTo>
                  <a:lnTo>
                    <a:pt x="1759" y="635"/>
                  </a:lnTo>
                  <a:lnTo>
                    <a:pt x="1762" y="636"/>
                  </a:lnTo>
                  <a:lnTo>
                    <a:pt x="1783" y="642"/>
                  </a:lnTo>
                  <a:lnTo>
                    <a:pt x="1807" y="647"/>
                  </a:lnTo>
                  <a:lnTo>
                    <a:pt x="1833" y="655"/>
                  </a:lnTo>
                  <a:lnTo>
                    <a:pt x="1859" y="662"/>
                  </a:lnTo>
                  <a:lnTo>
                    <a:pt x="1887" y="671"/>
                  </a:lnTo>
                  <a:lnTo>
                    <a:pt x="1913" y="682"/>
                  </a:lnTo>
                  <a:lnTo>
                    <a:pt x="1938" y="695"/>
                  </a:lnTo>
                  <a:lnTo>
                    <a:pt x="1962" y="710"/>
                  </a:lnTo>
                  <a:lnTo>
                    <a:pt x="1982" y="728"/>
                  </a:lnTo>
                  <a:lnTo>
                    <a:pt x="2000" y="750"/>
                  </a:lnTo>
                  <a:lnTo>
                    <a:pt x="2014" y="774"/>
                  </a:lnTo>
                  <a:lnTo>
                    <a:pt x="2020" y="791"/>
                  </a:lnTo>
                  <a:lnTo>
                    <a:pt x="2030" y="813"/>
                  </a:lnTo>
                  <a:lnTo>
                    <a:pt x="2042" y="841"/>
                  </a:lnTo>
                  <a:lnTo>
                    <a:pt x="2055" y="873"/>
                  </a:lnTo>
                  <a:lnTo>
                    <a:pt x="2069" y="909"/>
                  </a:lnTo>
                  <a:lnTo>
                    <a:pt x="2085" y="949"/>
                  </a:lnTo>
                  <a:lnTo>
                    <a:pt x="2102" y="992"/>
                  </a:lnTo>
                  <a:lnTo>
                    <a:pt x="2119" y="1038"/>
                  </a:lnTo>
                  <a:lnTo>
                    <a:pt x="2137" y="1087"/>
                  </a:lnTo>
                  <a:lnTo>
                    <a:pt x="2155" y="1137"/>
                  </a:lnTo>
                  <a:lnTo>
                    <a:pt x="2174" y="1188"/>
                  </a:lnTo>
                  <a:lnTo>
                    <a:pt x="2282" y="1188"/>
                  </a:lnTo>
                  <a:lnTo>
                    <a:pt x="2308" y="1192"/>
                  </a:lnTo>
                  <a:lnTo>
                    <a:pt x="2333" y="1201"/>
                  </a:lnTo>
                  <a:lnTo>
                    <a:pt x="2357" y="1216"/>
                  </a:lnTo>
                  <a:lnTo>
                    <a:pt x="2377" y="1234"/>
                  </a:lnTo>
                  <a:lnTo>
                    <a:pt x="2395" y="1256"/>
                  </a:lnTo>
                  <a:lnTo>
                    <a:pt x="2406" y="1281"/>
                  </a:lnTo>
                  <a:lnTo>
                    <a:pt x="2438" y="1374"/>
                  </a:lnTo>
                  <a:lnTo>
                    <a:pt x="2443" y="1393"/>
                  </a:lnTo>
                  <a:lnTo>
                    <a:pt x="2443" y="1413"/>
                  </a:lnTo>
                  <a:lnTo>
                    <a:pt x="2439" y="1432"/>
                  </a:lnTo>
                  <a:lnTo>
                    <a:pt x="2433" y="1449"/>
                  </a:lnTo>
                  <a:lnTo>
                    <a:pt x="2423" y="1463"/>
                  </a:lnTo>
                  <a:lnTo>
                    <a:pt x="2410" y="1475"/>
                  </a:lnTo>
                  <a:lnTo>
                    <a:pt x="2395" y="1482"/>
                  </a:lnTo>
                  <a:lnTo>
                    <a:pt x="2377" y="1485"/>
                  </a:lnTo>
                  <a:lnTo>
                    <a:pt x="2271" y="1485"/>
                  </a:lnTo>
                  <a:lnTo>
                    <a:pt x="2272" y="1488"/>
                  </a:lnTo>
                  <a:lnTo>
                    <a:pt x="2273" y="1490"/>
                  </a:lnTo>
                  <a:lnTo>
                    <a:pt x="2274" y="1494"/>
                  </a:lnTo>
                  <a:lnTo>
                    <a:pt x="2270" y="1494"/>
                  </a:lnTo>
                  <a:lnTo>
                    <a:pt x="2265" y="1494"/>
                  </a:lnTo>
                  <a:lnTo>
                    <a:pt x="2185" y="1494"/>
                  </a:lnTo>
                  <a:lnTo>
                    <a:pt x="2113" y="1495"/>
                  </a:lnTo>
                  <a:lnTo>
                    <a:pt x="2047" y="1497"/>
                  </a:lnTo>
                  <a:lnTo>
                    <a:pt x="1988" y="1500"/>
                  </a:lnTo>
                  <a:lnTo>
                    <a:pt x="1935" y="1504"/>
                  </a:lnTo>
                  <a:lnTo>
                    <a:pt x="1887" y="1507"/>
                  </a:lnTo>
                  <a:lnTo>
                    <a:pt x="1845" y="1511"/>
                  </a:lnTo>
                  <a:lnTo>
                    <a:pt x="1808" y="1516"/>
                  </a:lnTo>
                  <a:lnTo>
                    <a:pt x="1777" y="1520"/>
                  </a:lnTo>
                  <a:lnTo>
                    <a:pt x="1751" y="1523"/>
                  </a:lnTo>
                  <a:lnTo>
                    <a:pt x="1728" y="1528"/>
                  </a:lnTo>
                  <a:lnTo>
                    <a:pt x="1710" y="1531"/>
                  </a:lnTo>
                  <a:lnTo>
                    <a:pt x="1696" y="1534"/>
                  </a:lnTo>
                  <a:lnTo>
                    <a:pt x="1685" y="1537"/>
                  </a:lnTo>
                  <a:lnTo>
                    <a:pt x="1678" y="1540"/>
                  </a:lnTo>
                  <a:lnTo>
                    <a:pt x="1634" y="1553"/>
                  </a:lnTo>
                  <a:lnTo>
                    <a:pt x="1608" y="1561"/>
                  </a:lnTo>
                  <a:lnTo>
                    <a:pt x="1581" y="1570"/>
                  </a:lnTo>
                  <a:lnTo>
                    <a:pt x="1552" y="1580"/>
                  </a:lnTo>
                  <a:lnTo>
                    <a:pt x="1522" y="1592"/>
                  </a:lnTo>
                  <a:lnTo>
                    <a:pt x="1492" y="1606"/>
                  </a:lnTo>
                  <a:lnTo>
                    <a:pt x="1462" y="1622"/>
                  </a:lnTo>
                  <a:lnTo>
                    <a:pt x="1434" y="1642"/>
                  </a:lnTo>
                  <a:lnTo>
                    <a:pt x="1406" y="1665"/>
                  </a:lnTo>
                  <a:lnTo>
                    <a:pt x="1381" y="1691"/>
                  </a:lnTo>
                  <a:lnTo>
                    <a:pt x="1357" y="1721"/>
                  </a:lnTo>
                  <a:lnTo>
                    <a:pt x="1337" y="1756"/>
                  </a:lnTo>
                  <a:lnTo>
                    <a:pt x="1330" y="1771"/>
                  </a:lnTo>
                  <a:lnTo>
                    <a:pt x="1320" y="1792"/>
                  </a:lnTo>
                  <a:lnTo>
                    <a:pt x="1309" y="1817"/>
                  </a:lnTo>
                  <a:lnTo>
                    <a:pt x="1297" y="1846"/>
                  </a:lnTo>
                  <a:lnTo>
                    <a:pt x="1284" y="1879"/>
                  </a:lnTo>
                  <a:lnTo>
                    <a:pt x="1270" y="1915"/>
                  </a:lnTo>
                  <a:lnTo>
                    <a:pt x="1255" y="1954"/>
                  </a:lnTo>
                  <a:lnTo>
                    <a:pt x="1238" y="1996"/>
                  </a:lnTo>
                  <a:lnTo>
                    <a:pt x="1222" y="2039"/>
                  </a:lnTo>
                  <a:lnTo>
                    <a:pt x="1206" y="2084"/>
                  </a:lnTo>
                  <a:lnTo>
                    <a:pt x="1203" y="2084"/>
                  </a:lnTo>
                  <a:lnTo>
                    <a:pt x="1163" y="2087"/>
                  </a:lnTo>
                  <a:lnTo>
                    <a:pt x="1123" y="2098"/>
                  </a:lnTo>
                  <a:lnTo>
                    <a:pt x="1085" y="2113"/>
                  </a:lnTo>
                  <a:lnTo>
                    <a:pt x="1049" y="2135"/>
                  </a:lnTo>
                  <a:lnTo>
                    <a:pt x="1016" y="2161"/>
                  </a:lnTo>
                  <a:lnTo>
                    <a:pt x="988" y="2192"/>
                  </a:lnTo>
                  <a:lnTo>
                    <a:pt x="964" y="2227"/>
                  </a:lnTo>
                  <a:lnTo>
                    <a:pt x="946" y="2265"/>
                  </a:lnTo>
                  <a:lnTo>
                    <a:pt x="554" y="2265"/>
                  </a:lnTo>
                  <a:lnTo>
                    <a:pt x="554" y="2395"/>
                  </a:lnTo>
                  <a:lnTo>
                    <a:pt x="551" y="2420"/>
                  </a:lnTo>
                  <a:lnTo>
                    <a:pt x="541" y="2442"/>
                  </a:lnTo>
                  <a:lnTo>
                    <a:pt x="527" y="2460"/>
                  </a:lnTo>
                  <a:lnTo>
                    <a:pt x="508" y="2474"/>
                  </a:lnTo>
                  <a:lnTo>
                    <a:pt x="486" y="2484"/>
                  </a:lnTo>
                  <a:lnTo>
                    <a:pt x="461" y="2488"/>
                  </a:lnTo>
                  <a:lnTo>
                    <a:pt x="203" y="2488"/>
                  </a:lnTo>
                  <a:lnTo>
                    <a:pt x="180" y="2484"/>
                  </a:lnTo>
                  <a:lnTo>
                    <a:pt x="158" y="2476"/>
                  </a:lnTo>
                  <a:lnTo>
                    <a:pt x="138" y="2460"/>
                  </a:lnTo>
                  <a:lnTo>
                    <a:pt x="124" y="2442"/>
                  </a:lnTo>
                  <a:lnTo>
                    <a:pt x="115" y="2420"/>
                  </a:lnTo>
                  <a:lnTo>
                    <a:pt x="112" y="2395"/>
                  </a:lnTo>
                  <a:lnTo>
                    <a:pt x="112" y="1700"/>
                  </a:lnTo>
                  <a:lnTo>
                    <a:pt x="112" y="1688"/>
                  </a:lnTo>
                  <a:lnTo>
                    <a:pt x="113" y="1672"/>
                  </a:lnTo>
                  <a:lnTo>
                    <a:pt x="115" y="1652"/>
                  </a:lnTo>
                  <a:lnTo>
                    <a:pt x="118" y="1633"/>
                  </a:lnTo>
                  <a:lnTo>
                    <a:pt x="122" y="1617"/>
                  </a:lnTo>
                  <a:lnTo>
                    <a:pt x="125" y="1607"/>
                  </a:lnTo>
                  <a:lnTo>
                    <a:pt x="126" y="1605"/>
                  </a:lnTo>
                  <a:lnTo>
                    <a:pt x="129" y="1597"/>
                  </a:lnTo>
                  <a:lnTo>
                    <a:pt x="135" y="1585"/>
                  </a:lnTo>
                  <a:lnTo>
                    <a:pt x="143" y="1568"/>
                  </a:lnTo>
                  <a:lnTo>
                    <a:pt x="151" y="1546"/>
                  </a:lnTo>
                  <a:lnTo>
                    <a:pt x="161" y="1518"/>
                  </a:lnTo>
                  <a:lnTo>
                    <a:pt x="173" y="1485"/>
                  </a:lnTo>
                  <a:lnTo>
                    <a:pt x="66" y="1485"/>
                  </a:lnTo>
                  <a:lnTo>
                    <a:pt x="48" y="1483"/>
                  </a:lnTo>
                  <a:lnTo>
                    <a:pt x="33" y="1475"/>
                  </a:lnTo>
                  <a:lnTo>
                    <a:pt x="20" y="1463"/>
                  </a:lnTo>
                  <a:lnTo>
                    <a:pt x="10" y="1449"/>
                  </a:lnTo>
                  <a:lnTo>
                    <a:pt x="3" y="1432"/>
                  </a:lnTo>
                  <a:lnTo>
                    <a:pt x="0" y="1413"/>
                  </a:lnTo>
                  <a:lnTo>
                    <a:pt x="0" y="1393"/>
                  </a:lnTo>
                  <a:lnTo>
                    <a:pt x="5" y="1374"/>
                  </a:lnTo>
                  <a:lnTo>
                    <a:pt x="37" y="1281"/>
                  </a:lnTo>
                  <a:lnTo>
                    <a:pt x="49" y="1256"/>
                  </a:lnTo>
                  <a:lnTo>
                    <a:pt x="65" y="1234"/>
                  </a:lnTo>
                  <a:lnTo>
                    <a:pt x="86" y="1216"/>
                  </a:lnTo>
                  <a:lnTo>
                    <a:pt x="110" y="1201"/>
                  </a:lnTo>
                  <a:lnTo>
                    <a:pt x="135" y="1192"/>
                  </a:lnTo>
                  <a:lnTo>
                    <a:pt x="161" y="1188"/>
                  </a:lnTo>
                  <a:lnTo>
                    <a:pt x="268" y="1188"/>
                  </a:lnTo>
                  <a:lnTo>
                    <a:pt x="285" y="1139"/>
                  </a:lnTo>
                  <a:lnTo>
                    <a:pt x="302" y="1092"/>
                  </a:lnTo>
                  <a:lnTo>
                    <a:pt x="319" y="1046"/>
                  </a:lnTo>
                  <a:lnTo>
                    <a:pt x="335" y="1003"/>
                  </a:lnTo>
                  <a:lnTo>
                    <a:pt x="351" y="961"/>
                  </a:lnTo>
                  <a:lnTo>
                    <a:pt x="366" y="923"/>
                  </a:lnTo>
                  <a:lnTo>
                    <a:pt x="380" y="888"/>
                  </a:lnTo>
                  <a:lnTo>
                    <a:pt x="392" y="857"/>
                  </a:lnTo>
                  <a:lnTo>
                    <a:pt x="404" y="830"/>
                  </a:lnTo>
                  <a:lnTo>
                    <a:pt x="413" y="808"/>
                  </a:lnTo>
                  <a:lnTo>
                    <a:pt x="421" y="790"/>
                  </a:lnTo>
                  <a:lnTo>
                    <a:pt x="427" y="778"/>
                  </a:lnTo>
                  <a:lnTo>
                    <a:pt x="442" y="754"/>
                  </a:lnTo>
                  <a:lnTo>
                    <a:pt x="459" y="733"/>
                  </a:lnTo>
                  <a:lnTo>
                    <a:pt x="480" y="716"/>
                  </a:lnTo>
                  <a:lnTo>
                    <a:pt x="503" y="702"/>
                  </a:lnTo>
                  <a:lnTo>
                    <a:pt x="528" y="689"/>
                  </a:lnTo>
                  <a:lnTo>
                    <a:pt x="553" y="678"/>
                  </a:lnTo>
                  <a:lnTo>
                    <a:pt x="580" y="668"/>
                  </a:lnTo>
                  <a:lnTo>
                    <a:pt x="606" y="659"/>
                  </a:lnTo>
                  <a:lnTo>
                    <a:pt x="633" y="652"/>
                  </a:lnTo>
                  <a:lnTo>
                    <a:pt x="658" y="644"/>
                  </a:lnTo>
                  <a:lnTo>
                    <a:pt x="683" y="636"/>
                  </a:lnTo>
                  <a:lnTo>
                    <a:pt x="684" y="635"/>
                  </a:lnTo>
                  <a:lnTo>
                    <a:pt x="690" y="634"/>
                  </a:lnTo>
                  <a:lnTo>
                    <a:pt x="697" y="632"/>
                  </a:lnTo>
                  <a:lnTo>
                    <a:pt x="709" y="630"/>
                  </a:lnTo>
                  <a:lnTo>
                    <a:pt x="725" y="626"/>
                  </a:lnTo>
                  <a:lnTo>
                    <a:pt x="744" y="623"/>
                  </a:lnTo>
                  <a:lnTo>
                    <a:pt x="768" y="620"/>
                  </a:lnTo>
                  <a:lnTo>
                    <a:pt x="798" y="617"/>
                  </a:lnTo>
                  <a:lnTo>
                    <a:pt x="830" y="613"/>
                  </a:lnTo>
                  <a:lnTo>
                    <a:pt x="869" y="610"/>
                  </a:lnTo>
                  <a:lnTo>
                    <a:pt x="913" y="607"/>
                  </a:lnTo>
                  <a:lnTo>
                    <a:pt x="963" y="604"/>
                  </a:lnTo>
                  <a:lnTo>
                    <a:pt x="1018" y="601"/>
                  </a:lnTo>
                  <a:lnTo>
                    <a:pt x="1080" y="599"/>
                  </a:lnTo>
                  <a:lnTo>
                    <a:pt x="1148" y="598"/>
                  </a:lnTo>
                  <a:lnTo>
                    <a:pt x="1222" y="597"/>
                  </a:lnTo>
                  <a:close/>
                  <a:moveTo>
                    <a:pt x="2264" y="0"/>
                  </a:moveTo>
                  <a:lnTo>
                    <a:pt x="2265" y="0"/>
                  </a:lnTo>
                  <a:lnTo>
                    <a:pt x="2339" y="0"/>
                  </a:lnTo>
                  <a:lnTo>
                    <a:pt x="2407" y="1"/>
                  </a:lnTo>
                  <a:lnTo>
                    <a:pt x="2469" y="4"/>
                  </a:lnTo>
                  <a:lnTo>
                    <a:pt x="2524" y="6"/>
                  </a:lnTo>
                  <a:lnTo>
                    <a:pt x="2573" y="9"/>
                  </a:lnTo>
                  <a:lnTo>
                    <a:pt x="2618" y="12"/>
                  </a:lnTo>
                  <a:lnTo>
                    <a:pt x="2656" y="16"/>
                  </a:lnTo>
                  <a:lnTo>
                    <a:pt x="2690" y="19"/>
                  </a:lnTo>
                  <a:lnTo>
                    <a:pt x="2719" y="23"/>
                  </a:lnTo>
                  <a:lnTo>
                    <a:pt x="2743" y="26"/>
                  </a:lnTo>
                  <a:lnTo>
                    <a:pt x="2763" y="30"/>
                  </a:lnTo>
                  <a:lnTo>
                    <a:pt x="2778" y="32"/>
                  </a:lnTo>
                  <a:lnTo>
                    <a:pt x="2790" y="35"/>
                  </a:lnTo>
                  <a:lnTo>
                    <a:pt x="2797" y="36"/>
                  </a:lnTo>
                  <a:lnTo>
                    <a:pt x="2803" y="37"/>
                  </a:lnTo>
                  <a:lnTo>
                    <a:pt x="2804" y="38"/>
                  </a:lnTo>
                  <a:lnTo>
                    <a:pt x="2826" y="44"/>
                  </a:lnTo>
                  <a:lnTo>
                    <a:pt x="2850" y="50"/>
                  </a:lnTo>
                  <a:lnTo>
                    <a:pt x="2876" y="57"/>
                  </a:lnTo>
                  <a:lnTo>
                    <a:pt x="2902" y="65"/>
                  </a:lnTo>
                  <a:lnTo>
                    <a:pt x="2929" y="74"/>
                  </a:lnTo>
                  <a:lnTo>
                    <a:pt x="2955" y="84"/>
                  </a:lnTo>
                  <a:lnTo>
                    <a:pt x="2980" y="97"/>
                  </a:lnTo>
                  <a:lnTo>
                    <a:pt x="3004" y="113"/>
                  </a:lnTo>
                  <a:lnTo>
                    <a:pt x="3025" y="131"/>
                  </a:lnTo>
                  <a:lnTo>
                    <a:pt x="3042" y="152"/>
                  </a:lnTo>
                  <a:lnTo>
                    <a:pt x="3056" y="176"/>
                  </a:lnTo>
                  <a:lnTo>
                    <a:pt x="3063" y="193"/>
                  </a:lnTo>
                  <a:lnTo>
                    <a:pt x="3073" y="216"/>
                  </a:lnTo>
                  <a:lnTo>
                    <a:pt x="3085" y="244"/>
                  </a:lnTo>
                  <a:lnTo>
                    <a:pt x="3098" y="275"/>
                  </a:lnTo>
                  <a:lnTo>
                    <a:pt x="3112" y="312"/>
                  </a:lnTo>
                  <a:lnTo>
                    <a:pt x="3127" y="352"/>
                  </a:lnTo>
                  <a:lnTo>
                    <a:pt x="3144" y="395"/>
                  </a:lnTo>
                  <a:lnTo>
                    <a:pt x="3162" y="441"/>
                  </a:lnTo>
                  <a:lnTo>
                    <a:pt x="3179" y="489"/>
                  </a:lnTo>
                  <a:lnTo>
                    <a:pt x="3198" y="539"/>
                  </a:lnTo>
                  <a:lnTo>
                    <a:pt x="3216" y="590"/>
                  </a:lnTo>
                  <a:lnTo>
                    <a:pt x="3324" y="590"/>
                  </a:lnTo>
                  <a:lnTo>
                    <a:pt x="3350" y="594"/>
                  </a:lnTo>
                  <a:lnTo>
                    <a:pt x="3375" y="604"/>
                  </a:lnTo>
                  <a:lnTo>
                    <a:pt x="3399" y="618"/>
                  </a:lnTo>
                  <a:lnTo>
                    <a:pt x="3420" y="637"/>
                  </a:lnTo>
                  <a:lnTo>
                    <a:pt x="3437" y="659"/>
                  </a:lnTo>
                  <a:lnTo>
                    <a:pt x="3448" y="683"/>
                  </a:lnTo>
                  <a:lnTo>
                    <a:pt x="3481" y="776"/>
                  </a:lnTo>
                  <a:lnTo>
                    <a:pt x="3485" y="796"/>
                  </a:lnTo>
                  <a:lnTo>
                    <a:pt x="3485" y="815"/>
                  </a:lnTo>
                  <a:lnTo>
                    <a:pt x="3483" y="834"/>
                  </a:lnTo>
                  <a:lnTo>
                    <a:pt x="3475" y="851"/>
                  </a:lnTo>
                  <a:lnTo>
                    <a:pt x="3465" y="866"/>
                  </a:lnTo>
                  <a:lnTo>
                    <a:pt x="3453" y="877"/>
                  </a:lnTo>
                  <a:lnTo>
                    <a:pt x="3437" y="885"/>
                  </a:lnTo>
                  <a:lnTo>
                    <a:pt x="3420" y="887"/>
                  </a:lnTo>
                  <a:lnTo>
                    <a:pt x="3314" y="887"/>
                  </a:lnTo>
                  <a:lnTo>
                    <a:pt x="3326" y="921"/>
                  </a:lnTo>
                  <a:lnTo>
                    <a:pt x="3336" y="948"/>
                  </a:lnTo>
                  <a:lnTo>
                    <a:pt x="3345" y="970"/>
                  </a:lnTo>
                  <a:lnTo>
                    <a:pt x="3352" y="988"/>
                  </a:lnTo>
                  <a:lnTo>
                    <a:pt x="3358" y="1000"/>
                  </a:lnTo>
                  <a:lnTo>
                    <a:pt x="3361" y="1007"/>
                  </a:lnTo>
                  <a:lnTo>
                    <a:pt x="3362" y="1009"/>
                  </a:lnTo>
                  <a:lnTo>
                    <a:pt x="3366" y="1020"/>
                  </a:lnTo>
                  <a:lnTo>
                    <a:pt x="3370" y="1036"/>
                  </a:lnTo>
                  <a:lnTo>
                    <a:pt x="3372" y="1055"/>
                  </a:lnTo>
                  <a:lnTo>
                    <a:pt x="3374" y="1074"/>
                  </a:lnTo>
                  <a:lnTo>
                    <a:pt x="3375" y="1091"/>
                  </a:lnTo>
                  <a:lnTo>
                    <a:pt x="3376" y="1103"/>
                  </a:lnTo>
                  <a:lnTo>
                    <a:pt x="3376" y="1798"/>
                  </a:lnTo>
                  <a:lnTo>
                    <a:pt x="3373" y="1822"/>
                  </a:lnTo>
                  <a:lnTo>
                    <a:pt x="3363" y="1845"/>
                  </a:lnTo>
                  <a:lnTo>
                    <a:pt x="3349" y="1864"/>
                  </a:lnTo>
                  <a:lnTo>
                    <a:pt x="3330" y="1878"/>
                  </a:lnTo>
                  <a:lnTo>
                    <a:pt x="3308" y="1888"/>
                  </a:lnTo>
                  <a:lnTo>
                    <a:pt x="3284" y="1891"/>
                  </a:lnTo>
                  <a:lnTo>
                    <a:pt x="3247" y="1891"/>
                  </a:lnTo>
                  <a:lnTo>
                    <a:pt x="3233" y="1855"/>
                  </a:lnTo>
                  <a:lnTo>
                    <a:pt x="3219" y="1824"/>
                  </a:lnTo>
                  <a:lnTo>
                    <a:pt x="3209" y="1797"/>
                  </a:lnTo>
                  <a:lnTo>
                    <a:pt x="3200" y="1775"/>
                  </a:lnTo>
                  <a:lnTo>
                    <a:pt x="3192" y="1759"/>
                  </a:lnTo>
                  <a:lnTo>
                    <a:pt x="3175" y="1724"/>
                  </a:lnTo>
                  <a:lnTo>
                    <a:pt x="3153" y="1693"/>
                  </a:lnTo>
                  <a:lnTo>
                    <a:pt x="3128" y="1666"/>
                  </a:lnTo>
                  <a:lnTo>
                    <a:pt x="3102" y="1642"/>
                  </a:lnTo>
                  <a:lnTo>
                    <a:pt x="3074" y="1622"/>
                  </a:lnTo>
                  <a:lnTo>
                    <a:pt x="3044" y="1605"/>
                  </a:lnTo>
                  <a:lnTo>
                    <a:pt x="3015" y="1591"/>
                  </a:lnTo>
                  <a:lnTo>
                    <a:pt x="2984" y="1579"/>
                  </a:lnTo>
                  <a:lnTo>
                    <a:pt x="2955" y="1568"/>
                  </a:lnTo>
                  <a:lnTo>
                    <a:pt x="2927" y="1559"/>
                  </a:lnTo>
                  <a:lnTo>
                    <a:pt x="2900" y="1552"/>
                  </a:lnTo>
                  <a:lnTo>
                    <a:pt x="2876" y="1546"/>
                  </a:lnTo>
                  <a:lnTo>
                    <a:pt x="2847" y="1538"/>
                  </a:lnTo>
                  <a:lnTo>
                    <a:pt x="2840" y="1536"/>
                  </a:lnTo>
                  <a:lnTo>
                    <a:pt x="2827" y="1533"/>
                  </a:lnTo>
                  <a:lnTo>
                    <a:pt x="2809" y="1530"/>
                  </a:lnTo>
                  <a:lnTo>
                    <a:pt x="2785" y="1525"/>
                  </a:lnTo>
                  <a:lnTo>
                    <a:pt x="2756" y="1520"/>
                  </a:lnTo>
                  <a:lnTo>
                    <a:pt x="2721" y="1516"/>
                  </a:lnTo>
                  <a:lnTo>
                    <a:pt x="2679" y="1511"/>
                  </a:lnTo>
                  <a:lnTo>
                    <a:pt x="2629" y="1507"/>
                  </a:lnTo>
                  <a:lnTo>
                    <a:pt x="2572" y="1502"/>
                  </a:lnTo>
                  <a:lnTo>
                    <a:pt x="2584" y="1469"/>
                  </a:lnTo>
                  <a:lnTo>
                    <a:pt x="2591" y="1434"/>
                  </a:lnTo>
                  <a:lnTo>
                    <a:pt x="2592" y="1398"/>
                  </a:lnTo>
                  <a:lnTo>
                    <a:pt x="2588" y="1361"/>
                  </a:lnTo>
                  <a:lnTo>
                    <a:pt x="2579" y="1326"/>
                  </a:lnTo>
                  <a:lnTo>
                    <a:pt x="2547" y="1233"/>
                  </a:lnTo>
                  <a:lnTo>
                    <a:pt x="2532" y="1196"/>
                  </a:lnTo>
                  <a:lnTo>
                    <a:pt x="2511" y="1163"/>
                  </a:lnTo>
                  <a:lnTo>
                    <a:pt x="2487" y="1133"/>
                  </a:lnTo>
                  <a:lnTo>
                    <a:pt x="2459" y="1105"/>
                  </a:lnTo>
                  <a:lnTo>
                    <a:pt x="2427" y="1082"/>
                  </a:lnTo>
                  <a:lnTo>
                    <a:pt x="2394" y="1064"/>
                  </a:lnTo>
                  <a:lnTo>
                    <a:pt x="2358" y="1051"/>
                  </a:lnTo>
                  <a:lnTo>
                    <a:pt x="2321" y="1042"/>
                  </a:lnTo>
                  <a:lnTo>
                    <a:pt x="2282" y="1039"/>
                  </a:lnTo>
                  <a:lnTo>
                    <a:pt x="2278" y="1039"/>
                  </a:lnTo>
                  <a:lnTo>
                    <a:pt x="2259" y="985"/>
                  </a:lnTo>
                  <a:lnTo>
                    <a:pt x="2239" y="935"/>
                  </a:lnTo>
                  <a:lnTo>
                    <a:pt x="2222" y="888"/>
                  </a:lnTo>
                  <a:lnTo>
                    <a:pt x="2204" y="846"/>
                  </a:lnTo>
                  <a:lnTo>
                    <a:pt x="2189" y="808"/>
                  </a:lnTo>
                  <a:lnTo>
                    <a:pt x="2176" y="775"/>
                  </a:lnTo>
                  <a:lnTo>
                    <a:pt x="2220" y="776"/>
                  </a:lnTo>
                  <a:lnTo>
                    <a:pt x="2265" y="777"/>
                  </a:lnTo>
                  <a:lnTo>
                    <a:pt x="2362" y="776"/>
                  </a:lnTo>
                  <a:lnTo>
                    <a:pt x="2454" y="773"/>
                  </a:lnTo>
                  <a:lnTo>
                    <a:pt x="2538" y="768"/>
                  </a:lnTo>
                  <a:lnTo>
                    <a:pt x="2617" y="763"/>
                  </a:lnTo>
                  <a:lnTo>
                    <a:pt x="2689" y="756"/>
                  </a:lnTo>
                  <a:lnTo>
                    <a:pt x="2754" y="749"/>
                  </a:lnTo>
                  <a:lnTo>
                    <a:pt x="2814" y="741"/>
                  </a:lnTo>
                  <a:lnTo>
                    <a:pt x="2867" y="733"/>
                  </a:lnTo>
                  <a:lnTo>
                    <a:pt x="2914" y="726"/>
                  </a:lnTo>
                  <a:lnTo>
                    <a:pt x="2954" y="717"/>
                  </a:lnTo>
                  <a:lnTo>
                    <a:pt x="2989" y="710"/>
                  </a:lnTo>
                  <a:lnTo>
                    <a:pt x="3016" y="704"/>
                  </a:lnTo>
                  <a:lnTo>
                    <a:pt x="3038" y="698"/>
                  </a:lnTo>
                  <a:lnTo>
                    <a:pt x="3054" y="694"/>
                  </a:lnTo>
                  <a:lnTo>
                    <a:pt x="3063" y="691"/>
                  </a:lnTo>
                  <a:lnTo>
                    <a:pt x="3066" y="690"/>
                  </a:lnTo>
                  <a:lnTo>
                    <a:pt x="3048" y="622"/>
                  </a:lnTo>
                  <a:lnTo>
                    <a:pt x="3028" y="561"/>
                  </a:lnTo>
                  <a:lnTo>
                    <a:pt x="3008" y="506"/>
                  </a:lnTo>
                  <a:lnTo>
                    <a:pt x="2990" y="458"/>
                  </a:lnTo>
                  <a:lnTo>
                    <a:pt x="2971" y="416"/>
                  </a:lnTo>
                  <a:lnTo>
                    <a:pt x="2955" y="379"/>
                  </a:lnTo>
                  <a:lnTo>
                    <a:pt x="2940" y="347"/>
                  </a:lnTo>
                  <a:lnTo>
                    <a:pt x="2927" y="320"/>
                  </a:lnTo>
                  <a:lnTo>
                    <a:pt x="2916" y="297"/>
                  </a:lnTo>
                  <a:lnTo>
                    <a:pt x="2908" y="278"/>
                  </a:lnTo>
                  <a:lnTo>
                    <a:pt x="2908" y="277"/>
                  </a:lnTo>
                  <a:lnTo>
                    <a:pt x="2907" y="276"/>
                  </a:lnTo>
                  <a:lnTo>
                    <a:pt x="2906" y="273"/>
                  </a:lnTo>
                  <a:lnTo>
                    <a:pt x="2904" y="270"/>
                  </a:lnTo>
                  <a:lnTo>
                    <a:pt x="2900" y="265"/>
                  </a:lnTo>
                  <a:lnTo>
                    <a:pt x="2894" y="260"/>
                  </a:lnTo>
                  <a:lnTo>
                    <a:pt x="2887" y="254"/>
                  </a:lnTo>
                  <a:lnTo>
                    <a:pt x="2877" y="249"/>
                  </a:lnTo>
                  <a:lnTo>
                    <a:pt x="2865" y="242"/>
                  </a:lnTo>
                  <a:lnTo>
                    <a:pt x="2850" y="236"/>
                  </a:lnTo>
                  <a:lnTo>
                    <a:pt x="2832" y="228"/>
                  </a:lnTo>
                  <a:lnTo>
                    <a:pt x="2810" y="222"/>
                  </a:lnTo>
                  <a:lnTo>
                    <a:pt x="2785" y="215"/>
                  </a:lnTo>
                  <a:lnTo>
                    <a:pt x="2756" y="209"/>
                  </a:lnTo>
                  <a:lnTo>
                    <a:pt x="2722" y="202"/>
                  </a:lnTo>
                  <a:lnTo>
                    <a:pt x="2684" y="197"/>
                  </a:lnTo>
                  <a:lnTo>
                    <a:pt x="2642" y="190"/>
                  </a:lnTo>
                  <a:lnTo>
                    <a:pt x="2594" y="186"/>
                  </a:lnTo>
                  <a:lnTo>
                    <a:pt x="2539" y="181"/>
                  </a:lnTo>
                  <a:lnTo>
                    <a:pt x="2481" y="178"/>
                  </a:lnTo>
                  <a:lnTo>
                    <a:pt x="2415" y="175"/>
                  </a:lnTo>
                  <a:lnTo>
                    <a:pt x="2344" y="174"/>
                  </a:lnTo>
                  <a:lnTo>
                    <a:pt x="2265" y="173"/>
                  </a:lnTo>
                  <a:lnTo>
                    <a:pt x="2187" y="174"/>
                  </a:lnTo>
                  <a:lnTo>
                    <a:pt x="2115" y="175"/>
                  </a:lnTo>
                  <a:lnTo>
                    <a:pt x="2050" y="177"/>
                  </a:lnTo>
                  <a:lnTo>
                    <a:pt x="1990" y="180"/>
                  </a:lnTo>
                  <a:lnTo>
                    <a:pt x="1937" y="185"/>
                  </a:lnTo>
                  <a:lnTo>
                    <a:pt x="1889" y="189"/>
                  </a:lnTo>
                  <a:lnTo>
                    <a:pt x="1846" y="194"/>
                  </a:lnTo>
                  <a:lnTo>
                    <a:pt x="1808" y="200"/>
                  </a:lnTo>
                  <a:lnTo>
                    <a:pt x="1775" y="205"/>
                  </a:lnTo>
                  <a:lnTo>
                    <a:pt x="1745" y="212"/>
                  </a:lnTo>
                  <a:lnTo>
                    <a:pt x="1720" y="218"/>
                  </a:lnTo>
                  <a:lnTo>
                    <a:pt x="1698" y="226"/>
                  </a:lnTo>
                  <a:lnTo>
                    <a:pt x="1680" y="233"/>
                  </a:lnTo>
                  <a:lnTo>
                    <a:pt x="1665" y="240"/>
                  </a:lnTo>
                  <a:lnTo>
                    <a:pt x="1652" y="247"/>
                  </a:lnTo>
                  <a:lnTo>
                    <a:pt x="1642" y="254"/>
                  </a:lnTo>
                  <a:lnTo>
                    <a:pt x="1634" y="261"/>
                  </a:lnTo>
                  <a:lnTo>
                    <a:pt x="1628" y="268"/>
                  </a:lnTo>
                  <a:lnTo>
                    <a:pt x="1622" y="274"/>
                  </a:lnTo>
                  <a:lnTo>
                    <a:pt x="1619" y="280"/>
                  </a:lnTo>
                  <a:lnTo>
                    <a:pt x="1617" y="285"/>
                  </a:lnTo>
                  <a:lnTo>
                    <a:pt x="1615" y="289"/>
                  </a:lnTo>
                  <a:lnTo>
                    <a:pt x="1614" y="294"/>
                  </a:lnTo>
                  <a:lnTo>
                    <a:pt x="1607" y="308"/>
                  </a:lnTo>
                  <a:lnTo>
                    <a:pt x="1597" y="326"/>
                  </a:lnTo>
                  <a:lnTo>
                    <a:pt x="1585" y="350"/>
                  </a:lnTo>
                  <a:lnTo>
                    <a:pt x="1570" y="380"/>
                  </a:lnTo>
                  <a:lnTo>
                    <a:pt x="1554" y="415"/>
                  </a:lnTo>
                  <a:lnTo>
                    <a:pt x="1536" y="457"/>
                  </a:lnTo>
                  <a:lnTo>
                    <a:pt x="1497" y="455"/>
                  </a:lnTo>
                  <a:lnTo>
                    <a:pt x="1456" y="453"/>
                  </a:lnTo>
                  <a:lnTo>
                    <a:pt x="1410" y="451"/>
                  </a:lnTo>
                  <a:lnTo>
                    <a:pt x="1361" y="450"/>
                  </a:lnTo>
                  <a:lnTo>
                    <a:pt x="1377" y="406"/>
                  </a:lnTo>
                  <a:lnTo>
                    <a:pt x="1393" y="365"/>
                  </a:lnTo>
                  <a:lnTo>
                    <a:pt x="1408" y="326"/>
                  </a:lnTo>
                  <a:lnTo>
                    <a:pt x="1422" y="292"/>
                  </a:lnTo>
                  <a:lnTo>
                    <a:pt x="1435" y="260"/>
                  </a:lnTo>
                  <a:lnTo>
                    <a:pt x="1446" y="233"/>
                  </a:lnTo>
                  <a:lnTo>
                    <a:pt x="1456" y="211"/>
                  </a:lnTo>
                  <a:lnTo>
                    <a:pt x="1463" y="193"/>
                  </a:lnTo>
                  <a:lnTo>
                    <a:pt x="1469" y="180"/>
                  </a:lnTo>
                  <a:lnTo>
                    <a:pt x="1484" y="157"/>
                  </a:lnTo>
                  <a:lnTo>
                    <a:pt x="1501" y="137"/>
                  </a:lnTo>
                  <a:lnTo>
                    <a:pt x="1522" y="119"/>
                  </a:lnTo>
                  <a:lnTo>
                    <a:pt x="1545" y="104"/>
                  </a:lnTo>
                  <a:lnTo>
                    <a:pt x="1570" y="91"/>
                  </a:lnTo>
                  <a:lnTo>
                    <a:pt x="1596" y="80"/>
                  </a:lnTo>
                  <a:lnTo>
                    <a:pt x="1622" y="70"/>
                  </a:lnTo>
                  <a:lnTo>
                    <a:pt x="1648" y="62"/>
                  </a:lnTo>
                  <a:lnTo>
                    <a:pt x="1676" y="54"/>
                  </a:lnTo>
                  <a:lnTo>
                    <a:pt x="1701" y="46"/>
                  </a:lnTo>
                  <a:lnTo>
                    <a:pt x="1726" y="38"/>
                  </a:lnTo>
                  <a:lnTo>
                    <a:pt x="1727" y="37"/>
                  </a:lnTo>
                  <a:lnTo>
                    <a:pt x="1732" y="36"/>
                  </a:lnTo>
                  <a:lnTo>
                    <a:pt x="1740" y="35"/>
                  </a:lnTo>
                  <a:lnTo>
                    <a:pt x="1752" y="32"/>
                  </a:lnTo>
                  <a:lnTo>
                    <a:pt x="1767" y="30"/>
                  </a:lnTo>
                  <a:lnTo>
                    <a:pt x="1787" y="26"/>
                  </a:lnTo>
                  <a:lnTo>
                    <a:pt x="1810" y="23"/>
                  </a:lnTo>
                  <a:lnTo>
                    <a:pt x="1840" y="19"/>
                  </a:lnTo>
                  <a:lnTo>
                    <a:pt x="1874" y="16"/>
                  </a:lnTo>
                  <a:lnTo>
                    <a:pt x="1912" y="12"/>
                  </a:lnTo>
                  <a:lnTo>
                    <a:pt x="1956" y="9"/>
                  </a:lnTo>
                  <a:lnTo>
                    <a:pt x="2005" y="6"/>
                  </a:lnTo>
                  <a:lnTo>
                    <a:pt x="2061" y="4"/>
                  </a:lnTo>
                  <a:lnTo>
                    <a:pt x="2123" y="1"/>
                  </a:lnTo>
                  <a:lnTo>
                    <a:pt x="2190" y="0"/>
                  </a:lnTo>
                  <a:lnTo>
                    <a:pt x="2264"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10" name="Group 109"/>
          <p:cNvGrpSpPr/>
          <p:nvPr/>
        </p:nvGrpSpPr>
        <p:grpSpPr>
          <a:xfrm>
            <a:off x="628652" y="2795163"/>
            <a:ext cx="1551215" cy="403807"/>
            <a:chOff x="838202" y="3726882"/>
            <a:chExt cx="2068286" cy="538409"/>
          </a:xfrm>
        </p:grpSpPr>
        <p:sp>
          <p:nvSpPr>
            <p:cNvPr id="10" name="Rectangle 9"/>
            <p:cNvSpPr/>
            <p:nvPr/>
          </p:nvSpPr>
          <p:spPr>
            <a:xfrm>
              <a:off x="838202" y="3726882"/>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smtClean="0">
                  <a:solidFill>
                    <a:prstClr val="white"/>
                  </a:solidFill>
                  <a:latin typeface="Calibri"/>
                  <a:ea typeface="Heiti TC Light"/>
                  <a:cs typeface="Calibri"/>
                </a:rPr>
                <a:t>健康護理</a:t>
              </a:r>
              <a:r>
                <a:rPr lang="en-US" sz="900" dirty="0" smtClean="0">
                  <a:solidFill>
                    <a:prstClr val="white"/>
                  </a:solidFill>
                  <a:latin typeface="Calibri"/>
                  <a:ea typeface="Heiti TC Light"/>
                  <a:cs typeface="Calibri"/>
                </a:rPr>
                <a:t>Healthcare</a:t>
              </a:r>
              <a:endParaRPr lang="en-US" sz="900" dirty="0">
                <a:solidFill>
                  <a:prstClr val="white"/>
                </a:solidFill>
                <a:latin typeface="Calibri"/>
                <a:ea typeface="Heiti TC Light"/>
                <a:cs typeface="Calibri"/>
              </a:endParaRPr>
            </a:p>
          </p:txBody>
        </p:sp>
        <p:sp>
          <p:nvSpPr>
            <p:cNvPr id="43" name="Freeform 30"/>
            <p:cNvSpPr>
              <a:spLocks/>
            </p:cNvSpPr>
            <p:nvPr/>
          </p:nvSpPr>
          <p:spPr bwMode="auto">
            <a:xfrm>
              <a:off x="1084601" y="3892453"/>
              <a:ext cx="246289" cy="228595"/>
            </a:xfrm>
            <a:custGeom>
              <a:avLst/>
              <a:gdLst>
                <a:gd name="T0" fmla="*/ 2201 w 6093"/>
                <a:gd name="T1" fmla="*/ 76 h 5402"/>
                <a:gd name="T2" fmla="*/ 2773 w 6093"/>
                <a:gd name="T3" fmla="*/ 367 h 5402"/>
                <a:gd name="T4" fmla="*/ 3222 w 6093"/>
                <a:gd name="T5" fmla="*/ 449 h 5402"/>
                <a:gd name="T6" fmla="*/ 3768 w 6093"/>
                <a:gd name="T7" fmla="*/ 119 h 5402"/>
                <a:gd name="T8" fmla="*/ 4401 w 6093"/>
                <a:gd name="T9" fmla="*/ 0 h 5402"/>
                <a:gd name="T10" fmla="*/ 4957 w 6093"/>
                <a:gd name="T11" fmla="*/ 80 h 5402"/>
                <a:gd name="T12" fmla="*/ 5493 w 6093"/>
                <a:gd name="T13" fmla="*/ 315 h 5402"/>
                <a:gd name="T14" fmla="*/ 5873 w 6093"/>
                <a:gd name="T15" fmla="*/ 706 h 5402"/>
                <a:gd name="T16" fmla="*/ 6073 w 6093"/>
                <a:gd name="T17" fmla="*/ 1273 h 5402"/>
                <a:gd name="T18" fmla="*/ 6056 w 6093"/>
                <a:gd name="T19" fmla="*/ 1981 h 5402"/>
                <a:gd name="T20" fmla="*/ 5836 w 6093"/>
                <a:gd name="T21" fmla="*/ 2564 h 5402"/>
                <a:gd name="T22" fmla="*/ 5408 w 6093"/>
                <a:gd name="T23" fmla="*/ 3177 h 5402"/>
                <a:gd name="T24" fmla="*/ 4855 w 6093"/>
                <a:gd name="T25" fmla="*/ 3794 h 5402"/>
                <a:gd name="T26" fmla="*/ 4253 w 6093"/>
                <a:gd name="T27" fmla="*/ 4385 h 5402"/>
                <a:gd name="T28" fmla="*/ 3763 w 6093"/>
                <a:gd name="T29" fmla="*/ 4852 h 5402"/>
                <a:gd name="T30" fmla="*/ 3413 w 6093"/>
                <a:gd name="T31" fmla="*/ 5202 h 5402"/>
                <a:gd name="T32" fmla="*/ 3328 w 6093"/>
                <a:gd name="T33" fmla="*/ 5284 h 5402"/>
                <a:gd name="T34" fmla="*/ 3147 w 6093"/>
                <a:gd name="T35" fmla="*/ 5387 h 5402"/>
                <a:gd name="T36" fmla="*/ 2928 w 6093"/>
                <a:gd name="T37" fmla="*/ 5373 h 5402"/>
                <a:gd name="T38" fmla="*/ 2760 w 6093"/>
                <a:gd name="T39" fmla="*/ 5263 h 5402"/>
                <a:gd name="T40" fmla="*/ 2643 w 6093"/>
                <a:gd name="T41" fmla="*/ 5145 h 5402"/>
                <a:gd name="T42" fmla="*/ 2290 w 6093"/>
                <a:gd name="T43" fmla="*/ 4800 h 5402"/>
                <a:gd name="T44" fmla="*/ 1723 w 6093"/>
                <a:gd name="T45" fmla="*/ 4263 h 5402"/>
                <a:gd name="T46" fmla="*/ 803 w 6093"/>
                <a:gd name="T47" fmla="*/ 3314 h 5402"/>
                <a:gd name="T48" fmla="*/ 1520 w 6093"/>
                <a:gd name="T49" fmla="*/ 3083 h 5402"/>
                <a:gd name="T50" fmla="*/ 1629 w 6093"/>
                <a:gd name="T51" fmla="*/ 2896 h 5402"/>
                <a:gd name="T52" fmla="*/ 2282 w 6093"/>
                <a:gd name="T53" fmla="*/ 4267 h 5402"/>
                <a:gd name="T54" fmla="*/ 2447 w 6093"/>
                <a:gd name="T55" fmla="*/ 4324 h 5402"/>
                <a:gd name="T56" fmla="*/ 2632 w 6093"/>
                <a:gd name="T57" fmla="*/ 4224 h 5402"/>
                <a:gd name="T58" fmla="*/ 3191 w 6093"/>
                <a:gd name="T59" fmla="*/ 3348 h 5402"/>
                <a:gd name="T60" fmla="*/ 3371 w 6093"/>
                <a:gd name="T61" fmla="*/ 3479 h 5402"/>
                <a:gd name="T62" fmla="*/ 3580 w 6093"/>
                <a:gd name="T63" fmla="*/ 3405 h 5402"/>
                <a:gd name="T64" fmla="*/ 4152 w 6093"/>
                <a:gd name="T65" fmla="*/ 2924 h 5402"/>
                <a:gd name="T66" fmla="*/ 4870 w 6093"/>
                <a:gd name="T67" fmla="*/ 2920 h 5402"/>
                <a:gd name="T68" fmla="*/ 5010 w 6093"/>
                <a:gd name="T69" fmla="*/ 2749 h 5402"/>
                <a:gd name="T70" fmla="*/ 4946 w 6093"/>
                <a:gd name="T71" fmla="*/ 2533 h 5402"/>
                <a:gd name="T72" fmla="*/ 4329 w 6093"/>
                <a:gd name="T73" fmla="*/ 2462 h 5402"/>
                <a:gd name="T74" fmla="*/ 3926 w 6093"/>
                <a:gd name="T75" fmla="*/ 2168 h 5402"/>
                <a:gd name="T76" fmla="*/ 3739 w 6093"/>
                <a:gd name="T77" fmla="*/ 2249 h 5402"/>
                <a:gd name="T78" fmla="*/ 3211 w 6093"/>
                <a:gd name="T79" fmla="*/ 1632 h 5402"/>
                <a:gd name="T80" fmla="*/ 3021 w 6093"/>
                <a:gd name="T81" fmla="*/ 1536 h 5402"/>
                <a:gd name="T82" fmla="*/ 2856 w 6093"/>
                <a:gd name="T83" fmla="*/ 1601 h 5402"/>
                <a:gd name="T84" fmla="*/ 1723 w 6093"/>
                <a:gd name="T85" fmla="*/ 1136 h 5402"/>
                <a:gd name="T86" fmla="*/ 1560 w 6093"/>
                <a:gd name="T87" fmla="*/ 980 h 5402"/>
                <a:gd name="T88" fmla="*/ 1338 w 6093"/>
                <a:gd name="T89" fmla="*/ 1030 h 5402"/>
                <a:gd name="T90" fmla="*/ 1168 w 6093"/>
                <a:gd name="T91" fmla="*/ 2642 h 5402"/>
                <a:gd name="T92" fmla="*/ 91 w 6093"/>
                <a:gd name="T93" fmla="*/ 2196 h 5402"/>
                <a:gd name="T94" fmla="*/ 0 w 6093"/>
                <a:gd name="T95" fmla="*/ 1540 h 5402"/>
                <a:gd name="T96" fmla="*/ 115 w 6093"/>
                <a:gd name="T97" fmla="*/ 916 h 5402"/>
                <a:gd name="T98" fmla="*/ 429 w 6093"/>
                <a:gd name="T99" fmla="*/ 451 h 5402"/>
                <a:gd name="T100" fmla="*/ 901 w 6093"/>
                <a:gd name="T101" fmla="*/ 156 h 5402"/>
                <a:gd name="T102" fmla="*/ 1542 w 6093"/>
                <a:gd name="T103" fmla="*/ 8 h 5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93" h="5402">
                  <a:moveTo>
                    <a:pt x="1692" y="0"/>
                  </a:moveTo>
                  <a:lnTo>
                    <a:pt x="1821" y="4"/>
                  </a:lnTo>
                  <a:lnTo>
                    <a:pt x="1949" y="19"/>
                  </a:lnTo>
                  <a:lnTo>
                    <a:pt x="2077" y="43"/>
                  </a:lnTo>
                  <a:lnTo>
                    <a:pt x="2201" y="76"/>
                  </a:lnTo>
                  <a:lnTo>
                    <a:pt x="2323" y="119"/>
                  </a:lnTo>
                  <a:lnTo>
                    <a:pt x="2443" y="169"/>
                  </a:lnTo>
                  <a:lnTo>
                    <a:pt x="2558" y="228"/>
                  </a:lnTo>
                  <a:lnTo>
                    <a:pt x="2667" y="295"/>
                  </a:lnTo>
                  <a:lnTo>
                    <a:pt x="2773" y="367"/>
                  </a:lnTo>
                  <a:lnTo>
                    <a:pt x="2871" y="449"/>
                  </a:lnTo>
                  <a:lnTo>
                    <a:pt x="2961" y="536"/>
                  </a:lnTo>
                  <a:lnTo>
                    <a:pt x="3047" y="630"/>
                  </a:lnTo>
                  <a:lnTo>
                    <a:pt x="3130" y="536"/>
                  </a:lnTo>
                  <a:lnTo>
                    <a:pt x="3222" y="449"/>
                  </a:lnTo>
                  <a:lnTo>
                    <a:pt x="3321" y="367"/>
                  </a:lnTo>
                  <a:lnTo>
                    <a:pt x="3426" y="295"/>
                  </a:lnTo>
                  <a:lnTo>
                    <a:pt x="3535" y="228"/>
                  </a:lnTo>
                  <a:lnTo>
                    <a:pt x="3650" y="169"/>
                  </a:lnTo>
                  <a:lnTo>
                    <a:pt x="3768" y="119"/>
                  </a:lnTo>
                  <a:lnTo>
                    <a:pt x="3891" y="76"/>
                  </a:lnTo>
                  <a:lnTo>
                    <a:pt x="4016" y="43"/>
                  </a:lnTo>
                  <a:lnTo>
                    <a:pt x="4144" y="19"/>
                  </a:lnTo>
                  <a:lnTo>
                    <a:pt x="4272" y="4"/>
                  </a:lnTo>
                  <a:lnTo>
                    <a:pt x="4401" y="0"/>
                  </a:lnTo>
                  <a:lnTo>
                    <a:pt x="4477" y="2"/>
                  </a:lnTo>
                  <a:lnTo>
                    <a:pt x="4550" y="8"/>
                  </a:lnTo>
                  <a:lnTo>
                    <a:pt x="4692" y="26"/>
                  </a:lnTo>
                  <a:lnTo>
                    <a:pt x="4827" y="50"/>
                  </a:lnTo>
                  <a:lnTo>
                    <a:pt x="4957" y="80"/>
                  </a:lnTo>
                  <a:lnTo>
                    <a:pt x="5077" y="115"/>
                  </a:lnTo>
                  <a:lnTo>
                    <a:pt x="5192" y="156"/>
                  </a:lnTo>
                  <a:lnTo>
                    <a:pt x="5299" y="204"/>
                  </a:lnTo>
                  <a:lnTo>
                    <a:pt x="5401" y="256"/>
                  </a:lnTo>
                  <a:lnTo>
                    <a:pt x="5493" y="315"/>
                  </a:lnTo>
                  <a:lnTo>
                    <a:pt x="5582" y="380"/>
                  </a:lnTo>
                  <a:lnTo>
                    <a:pt x="5664" y="451"/>
                  </a:lnTo>
                  <a:lnTo>
                    <a:pt x="5738" y="528"/>
                  </a:lnTo>
                  <a:lnTo>
                    <a:pt x="5806" y="610"/>
                  </a:lnTo>
                  <a:lnTo>
                    <a:pt x="5873" y="706"/>
                  </a:lnTo>
                  <a:lnTo>
                    <a:pt x="5930" y="808"/>
                  </a:lnTo>
                  <a:lnTo>
                    <a:pt x="5978" y="916"/>
                  </a:lnTo>
                  <a:lnTo>
                    <a:pt x="6019" y="1029"/>
                  </a:lnTo>
                  <a:lnTo>
                    <a:pt x="6051" y="1147"/>
                  </a:lnTo>
                  <a:lnTo>
                    <a:pt x="6073" y="1273"/>
                  </a:lnTo>
                  <a:lnTo>
                    <a:pt x="6088" y="1403"/>
                  </a:lnTo>
                  <a:lnTo>
                    <a:pt x="6093" y="1540"/>
                  </a:lnTo>
                  <a:lnTo>
                    <a:pt x="6089" y="1681"/>
                  </a:lnTo>
                  <a:lnTo>
                    <a:pt x="6077" y="1827"/>
                  </a:lnTo>
                  <a:lnTo>
                    <a:pt x="6056" y="1981"/>
                  </a:lnTo>
                  <a:lnTo>
                    <a:pt x="6032" y="2094"/>
                  </a:lnTo>
                  <a:lnTo>
                    <a:pt x="5997" y="2209"/>
                  </a:lnTo>
                  <a:lnTo>
                    <a:pt x="5953" y="2325"/>
                  </a:lnTo>
                  <a:lnTo>
                    <a:pt x="5899" y="2444"/>
                  </a:lnTo>
                  <a:lnTo>
                    <a:pt x="5836" y="2564"/>
                  </a:lnTo>
                  <a:lnTo>
                    <a:pt x="5764" y="2685"/>
                  </a:lnTo>
                  <a:lnTo>
                    <a:pt x="5684" y="2807"/>
                  </a:lnTo>
                  <a:lnTo>
                    <a:pt x="5599" y="2931"/>
                  </a:lnTo>
                  <a:lnTo>
                    <a:pt x="5506" y="3053"/>
                  </a:lnTo>
                  <a:lnTo>
                    <a:pt x="5408" y="3177"/>
                  </a:lnTo>
                  <a:lnTo>
                    <a:pt x="5305" y="3301"/>
                  </a:lnTo>
                  <a:lnTo>
                    <a:pt x="5197" y="3426"/>
                  </a:lnTo>
                  <a:lnTo>
                    <a:pt x="5086" y="3548"/>
                  </a:lnTo>
                  <a:lnTo>
                    <a:pt x="4972" y="3672"/>
                  </a:lnTo>
                  <a:lnTo>
                    <a:pt x="4855" y="3794"/>
                  </a:lnTo>
                  <a:lnTo>
                    <a:pt x="4735" y="3915"/>
                  </a:lnTo>
                  <a:lnTo>
                    <a:pt x="4614" y="4035"/>
                  </a:lnTo>
                  <a:lnTo>
                    <a:pt x="4494" y="4154"/>
                  </a:lnTo>
                  <a:lnTo>
                    <a:pt x="4374" y="4270"/>
                  </a:lnTo>
                  <a:lnTo>
                    <a:pt x="4253" y="4385"/>
                  </a:lnTo>
                  <a:lnTo>
                    <a:pt x="4135" y="4500"/>
                  </a:lnTo>
                  <a:lnTo>
                    <a:pt x="4018" y="4611"/>
                  </a:lnTo>
                  <a:lnTo>
                    <a:pt x="3931" y="4691"/>
                  </a:lnTo>
                  <a:lnTo>
                    <a:pt x="3846" y="4772"/>
                  </a:lnTo>
                  <a:lnTo>
                    <a:pt x="3763" y="4852"/>
                  </a:lnTo>
                  <a:lnTo>
                    <a:pt x="3683" y="4930"/>
                  </a:lnTo>
                  <a:lnTo>
                    <a:pt x="3607" y="5004"/>
                  </a:lnTo>
                  <a:lnTo>
                    <a:pt x="3537" y="5074"/>
                  </a:lnTo>
                  <a:lnTo>
                    <a:pt x="3470" y="5141"/>
                  </a:lnTo>
                  <a:lnTo>
                    <a:pt x="3413" y="5202"/>
                  </a:lnTo>
                  <a:lnTo>
                    <a:pt x="3408" y="5210"/>
                  </a:lnTo>
                  <a:lnTo>
                    <a:pt x="3395" y="5222"/>
                  </a:lnTo>
                  <a:lnTo>
                    <a:pt x="3378" y="5241"/>
                  </a:lnTo>
                  <a:lnTo>
                    <a:pt x="3356" y="5261"/>
                  </a:lnTo>
                  <a:lnTo>
                    <a:pt x="3328" y="5284"/>
                  </a:lnTo>
                  <a:lnTo>
                    <a:pt x="3298" y="5308"/>
                  </a:lnTo>
                  <a:lnTo>
                    <a:pt x="3265" y="5332"/>
                  </a:lnTo>
                  <a:lnTo>
                    <a:pt x="3228" y="5354"/>
                  </a:lnTo>
                  <a:lnTo>
                    <a:pt x="3187" y="5373"/>
                  </a:lnTo>
                  <a:lnTo>
                    <a:pt x="3147" y="5387"/>
                  </a:lnTo>
                  <a:lnTo>
                    <a:pt x="3104" y="5398"/>
                  </a:lnTo>
                  <a:lnTo>
                    <a:pt x="3058" y="5402"/>
                  </a:lnTo>
                  <a:lnTo>
                    <a:pt x="3013" y="5398"/>
                  </a:lnTo>
                  <a:lnTo>
                    <a:pt x="2971" y="5387"/>
                  </a:lnTo>
                  <a:lnTo>
                    <a:pt x="2928" y="5373"/>
                  </a:lnTo>
                  <a:lnTo>
                    <a:pt x="2889" y="5354"/>
                  </a:lnTo>
                  <a:lnTo>
                    <a:pt x="2852" y="5332"/>
                  </a:lnTo>
                  <a:lnTo>
                    <a:pt x="2817" y="5310"/>
                  </a:lnTo>
                  <a:lnTo>
                    <a:pt x="2786" y="5285"/>
                  </a:lnTo>
                  <a:lnTo>
                    <a:pt x="2760" y="5263"/>
                  </a:lnTo>
                  <a:lnTo>
                    <a:pt x="2736" y="5241"/>
                  </a:lnTo>
                  <a:lnTo>
                    <a:pt x="2717" y="5224"/>
                  </a:lnTo>
                  <a:lnTo>
                    <a:pt x="2704" y="5210"/>
                  </a:lnTo>
                  <a:lnTo>
                    <a:pt x="2697" y="5202"/>
                  </a:lnTo>
                  <a:lnTo>
                    <a:pt x="2643" y="5145"/>
                  </a:lnTo>
                  <a:lnTo>
                    <a:pt x="2584" y="5084"/>
                  </a:lnTo>
                  <a:lnTo>
                    <a:pt x="2517" y="5019"/>
                  </a:lnTo>
                  <a:lnTo>
                    <a:pt x="2447" y="4950"/>
                  </a:lnTo>
                  <a:lnTo>
                    <a:pt x="2371" y="4876"/>
                  </a:lnTo>
                  <a:lnTo>
                    <a:pt x="2290" y="4800"/>
                  </a:lnTo>
                  <a:lnTo>
                    <a:pt x="2204" y="4720"/>
                  </a:lnTo>
                  <a:lnTo>
                    <a:pt x="2117" y="4637"/>
                  </a:lnTo>
                  <a:lnTo>
                    <a:pt x="2097" y="4619"/>
                  </a:lnTo>
                  <a:lnTo>
                    <a:pt x="1912" y="4444"/>
                  </a:lnTo>
                  <a:lnTo>
                    <a:pt x="1723" y="4263"/>
                  </a:lnTo>
                  <a:lnTo>
                    <a:pt x="1533" y="4080"/>
                  </a:lnTo>
                  <a:lnTo>
                    <a:pt x="1342" y="3891"/>
                  </a:lnTo>
                  <a:lnTo>
                    <a:pt x="1155" y="3700"/>
                  </a:lnTo>
                  <a:lnTo>
                    <a:pt x="975" y="3507"/>
                  </a:lnTo>
                  <a:lnTo>
                    <a:pt x="803" y="3314"/>
                  </a:lnTo>
                  <a:lnTo>
                    <a:pt x="642" y="3120"/>
                  </a:lnTo>
                  <a:lnTo>
                    <a:pt x="1390" y="3120"/>
                  </a:lnTo>
                  <a:lnTo>
                    <a:pt x="1436" y="3114"/>
                  </a:lnTo>
                  <a:lnTo>
                    <a:pt x="1481" y="3103"/>
                  </a:lnTo>
                  <a:lnTo>
                    <a:pt x="1520" y="3083"/>
                  </a:lnTo>
                  <a:lnTo>
                    <a:pt x="1555" y="3055"/>
                  </a:lnTo>
                  <a:lnTo>
                    <a:pt x="1583" y="3022"/>
                  </a:lnTo>
                  <a:lnTo>
                    <a:pt x="1607" y="2985"/>
                  </a:lnTo>
                  <a:lnTo>
                    <a:pt x="1621" y="2942"/>
                  </a:lnTo>
                  <a:lnTo>
                    <a:pt x="1629" y="2896"/>
                  </a:lnTo>
                  <a:lnTo>
                    <a:pt x="1657" y="2464"/>
                  </a:lnTo>
                  <a:lnTo>
                    <a:pt x="2212" y="4159"/>
                  </a:lnTo>
                  <a:lnTo>
                    <a:pt x="2228" y="4200"/>
                  </a:lnTo>
                  <a:lnTo>
                    <a:pt x="2253" y="4235"/>
                  </a:lnTo>
                  <a:lnTo>
                    <a:pt x="2282" y="4267"/>
                  </a:lnTo>
                  <a:lnTo>
                    <a:pt x="2315" y="4291"/>
                  </a:lnTo>
                  <a:lnTo>
                    <a:pt x="2354" y="4309"/>
                  </a:lnTo>
                  <a:lnTo>
                    <a:pt x="2395" y="4320"/>
                  </a:lnTo>
                  <a:lnTo>
                    <a:pt x="2438" y="4324"/>
                  </a:lnTo>
                  <a:lnTo>
                    <a:pt x="2447" y="4324"/>
                  </a:lnTo>
                  <a:lnTo>
                    <a:pt x="2491" y="4318"/>
                  </a:lnTo>
                  <a:lnTo>
                    <a:pt x="2532" y="4306"/>
                  </a:lnTo>
                  <a:lnTo>
                    <a:pt x="2571" y="4283"/>
                  </a:lnTo>
                  <a:lnTo>
                    <a:pt x="2604" y="4257"/>
                  </a:lnTo>
                  <a:lnTo>
                    <a:pt x="2632" y="4224"/>
                  </a:lnTo>
                  <a:lnTo>
                    <a:pt x="2654" y="4187"/>
                  </a:lnTo>
                  <a:lnTo>
                    <a:pt x="2669" y="4144"/>
                  </a:lnTo>
                  <a:lnTo>
                    <a:pt x="3024" y="2733"/>
                  </a:lnTo>
                  <a:lnTo>
                    <a:pt x="3174" y="3303"/>
                  </a:lnTo>
                  <a:lnTo>
                    <a:pt x="3191" y="3348"/>
                  </a:lnTo>
                  <a:lnTo>
                    <a:pt x="3215" y="3387"/>
                  </a:lnTo>
                  <a:lnTo>
                    <a:pt x="3246" y="3420"/>
                  </a:lnTo>
                  <a:lnTo>
                    <a:pt x="3284" y="3448"/>
                  </a:lnTo>
                  <a:lnTo>
                    <a:pt x="3324" y="3466"/>
                  </a:lnTo>
                  <a:lnTo>
                    <a:pt x="3371" y="3479"/>
                  </a:lnTo>
                  <a:lnTo>
                    <a:pt x="3417" y="3481"/>
                  </a:lnTo>
                  <a:lnTo>
                    <a:pt x="3463" y="3474"/>
                  </a:lnTo>
                  <a:lnTo>
                    <a:pt x="3506" y="3459"/>
                  </a:lnTo>
                  <a:lnTo>
                    <a:pt x="3544" y="3435"/>
                  </a:lnTo>
                  <a:lnTo>
                    <a:pt x="3580" y="3405"/>
                  </a:lnTo>
                  <a:lnTo>
                    <a:pt x="3607" y="3366"/>
                  </a:lnTo>
                  <a:lnTo>
                    <a:pt x="3968" y="2779"/>
                  </a:lnTo>
                  <a:lnTo>
                    <a:pt x="4076" y="2877"/>
                  </a:lnTo>
                  <a:lnTo>
                    <a:pt x="4111" y="2903"/>
                  </a:lnTo>
                  <a:lnTo>
                    <a:pt x="4152" y="2924"/>
                  </a:lnTo>
                  <a:lnTo>
                    <a:pt x="4192" y="2935"/>
                  </a:lnTo>
                  <a:lnTo>
                    <a:pt x="4237" y="2938"/>
                  </a:lnTo>
                  <a:lnTo>
                    <a:pt x="4777" y="2938"/>
                  </a:lnTo>
                  <a:lnTo>
                    <a:pt x="4825" y="2935"/>
                  </a:lnTo>
                  <a:lnTo>
                    <a:pt x="4870" y="2920"/>
                  </a:lnTo>
                  <a:lnTo>
                    <a:pt x="4910" y="2898"/>
                  </a:lnTo>
                  <a:lnTo>
                    <a:pt x="4946" y="2870"/>
                  </a:lnTo>
                  <a:lnTo>
                    <a:pt x="4975" y="2835"/>
                  </a:lnTo>
                  <a:lnTo>
                    <a:pt x="4997" y="2794"/>
                  </a:lnTo>
                  <a:lnTo>
                    <a:pt x="5010" y="2749"/>
                  </a:lnTo>
                  <a:lnTo>
                    <a:pt x="5016" y="2701"/>
                  </a:lnTo>
                  <a:lnTo>
                    <a:pt x="5010" y="2653"/>
                  </a:lnTo>
                  <a:lnTo>
                    <a:pt x="4997" y="2607"/>
                  </a:lnTo>
                  <a:lnTo>
                    <a:pt x="4975" y="2568"/>
                  </a:lnTo>
                  <a:lnTo>
                    <a:pt x="4946" y="2533"/>
                  </a:lnTo>
                  <a:lnTo>
                    <a:pt x="4910" y="2503"/>
                  </a:lnTo>
                  <a:lnTo>
                    <a:pt x="4870" y="2481"/>
                  </a:lnTo>
                  <a:lnTo>
                    <a:pt x="4825" y="2466"/>
                  </a:lnTo>
                  <a:lnTo>
                    <a:pt x="4777" y="2462"/>
                  </a:lnTo>
                  <a:lnTo>
                    <a:pt x="4329" y="2462"/>
                  </a:lnTo>
                  <a:lnTo>
                    <a:pt x="4078" y="2231"/>
                  </a:lnTo>
                  <a:lnTo>
                    <a:pt x="4044" y="2205"/>
                  </a:lnTo>
                  <a:lnTo>
                    <a:pt x="4007" y="2186"/>
                  </a:lnTo>
                  <a:lnTo>
                    <a:pt x="3968" y="2173"/>
                  </a:lnTo>
                  <a:lnTo>
                    <a:pt x="3926" y="2168"/>
                  </a:lnTo>
                  <a:lnTo>
                    <a:pt x="3883" y="2171"/>
                  </a:lnTo>
                  <a:lnTo>
                    <a:pt x="3842" y="2181"/>
                  </a:lnTo>
                  <a:lnTo>
                    <a:pt x="3804" y="2197"/>
                  </a:lnTo>
                  <a:lnTo>
                    <a:pt x="3770" y="2220"/>
                  </a:lnTo>
                  <a:lnTo>
                    <a:pt x="3739" y="2249"/>
                  </a:lnTo>
                  <a:lnTo>
                    <a:pt x="3715" y="2283"/>
                  </a:lnTo>
                  <a:lnTo>
                    <a:pt x="3495" y="2642"/>
                  </a:lnTo>
                  <a:lnTo>
                    <a:pt x="3250" y="1714"/>
                  </a:lnTo>
                  <a:lnTo>
                    <a:pt x="3235" y="1671"/>
                  </a:lnTo>
                  <a:lnTo>
                    <a:pt x="3211" y="1632"/>
                  </a:lnTo>
                  <a:lnTo>
                    <a:pt x="3184" y="1601"/>
                  </a:lnTo>
                  <a:lnTo>
                    <a:pt x="3148" y="1573"/>
                  </a:lnTo>
                  <a:lnTo>
                    <a:pt x="3108" y="1553"/>
                  </a:lnTo>
                  <a:lnTo>
                    <a:pt x="3065" y="1540"/>
                  </a:lnTo>
                  <a:lnTo>
                    <a:pt x="3021" y="1536"/>
                  </a:lnTo>
                  <a:lnTo>
                    <a:pt x="3019" y="1536"/>
                  </a:lnTo>
                  <a:lnTo>
                    <a:pt x="2974" y="1542"/>
                  </a:lnTo>
                  <a:lnTo>
                    <a:pt x="2930" y="1555"/>
                  </a:lnTo>
                  <a:lnTo>
                    <a:pt x="2891" y="1575"/>
                  </a:lnTo>
                  <a:lnTo>
                    <a:pt x="2856" y="1601"/>
                  </a:lnTo>
                  <a:lnTo>
                    <a:pt x="2828" y="1634"/>
                  </a:lnTo>
                  <a:lnTo>
                    <a:pt x="2804" y="1673"/>
                  </a:lnTo>
                  <a:lnTo>
                    <a:pt x="2789" y="1716"/>
                  </a:lnTo>
                  <a:lnTo>
                    <a:pt x="2408" y="3229"/>
                  </a:lnTo>
                  <a:lnTo>
                    <a:pt x="1723" y="1136"/>
                  </a:lnTo>
                  <a:lnTo>
                    <a:pt x="1703" y="1092"/>
                  </a:lnTo>
                  <a:lnTo>
                    <a:pt x="1675" y="1054"/>
                  </a:lnTo>
                  <a:lnTo>
                    <a:pt x="1642" y="1023"/>
                  </a:lnTo>
                  <a:lnTo>
                    <a:pt x="1603" y="997"/>
                  </a:lnTo>
                  <a:lnTo>
                    <a:pt x="1560" y="980"/>
                  </a:lnTo>
                  <a:lnTo>
                    <a:pt x="1514" y="973"/>
                  </a:lnTo>
                  <a:lnTo>
                    <a:pt x="1466" y="973"/>
                  </a:lnTo>
                  <a:lnTo>
                    <a:pt x="1420" y="984"/>
                  </a:lnTo>
                  <a:lnTo>
                    <a:pt x="1377" y="1004"/>
                  </a:lnTo>
                  <a:lnTo>
                    <a:pt x="1338" y="1030"/>
                  </a:lnTo>
                  <a:lnTo>
                    <a:pt x="1307" y="1066"/>
                  </a:lnTo>
                  <a:lnTo>
                    <a:pt x="1283" y="1104"/>
                  </a:lnTo>
                  <a:lnTo>
                    <a:pt x="1266" y="1149"/>
                  </a:lnTo>
                  <a:lnTo>
                    <a:pt x="1259" y="1195"/>
                  </a:lnTo>
                  <a:lnTo>
                    <a:pt x="1168" y="2642"/>
                  </a:lnTo>
                  <a:lnTo>
                    <a:pt x="304" y="2642"/>
                  </a:lnTo>
                  <a:lnTo>
                    <a:pt x="239" y="2529"/>
                  </a:lnTo>
                  <a:lnTo>
                    <a:pt x="181" y="2416"/>
                  </a:lnTo>
                  <a:lnTo>
                    <a:pt x="131" y="2305"/>
                  </a:lnTo>
                  <a:lnTo>
                    <a:pt x="91" y="2196"/>
                  </a:lnTo>
                  <a:lnTo>
                    <a:pt x="59" y="2086"/>
                  </a:lnTo>
                  <a:lnTo>
                    <a:pt x="37" y="1981"/>
                  </a:lnTo>
                  <a:lnTo>
                    <a:pt x="15" y="1827"/>
                  </a:lnTo>
                  <a:lnTo>
                    <a:pt x="4" y="1681"/>
                  </a:lnTo>
                  <a:lnTo>
                    <a:pt x="0" y="1540"/>
                  </a:lnTo>
                  <a:lnTo>
                    <a:pt x="6" y="1403"/>
                  </a:lnTo>
                  <a:lnTo>
                    <a:pt x="20" y="1273"/>
                  </a:lnTo>
                  <a:lnTo>
                    <a:pt x="43" y="1147"/>
                  </a:lnTo>
                  <a:lnTo>
                    <a:pt x="74" y="1029"/>
                  </a:lnTo>
                  <a:lnTo>
                    <a:pt x="115" y="916"/>
                  </a:lnTo>
                  <a:lnTo>
                    <a:pt x="163" y="808"/>
                  </a:lnTo>
                  <a:lnTo>
                    <a:pt x="220" y="706"/>
                  </a:lnTo>
                  <a:lnTo>
                    <a:pt x="287" y="610"/>
                  </a:lnTo>
                  <a:lnTo>
                    <a:pt x="355" y="528"/>
                  </a:lnTo>
                  <a:lnTo>
                    <a:pt x="429" y="451"/>
                  </a:lnTo>
                  <a:lnTo>
                    <a:pt x="511" y="380"/>
                  </a:lnTo>
                  <a:lnTo>
                    <a:pt x="598" y="315"/>
                  </a:lnTo>
                  <a:lnTo>
                    <a:pt x="692" y="256"/>
                  </a:lnTo>
                  <a:lnTo>
                    <a:pt x="794" y="204"/>
                  </a:lnTo>
                  <a:lnTo>
                    <a:pt x="901" y="156"/>
                  </a:lnTo>
                  <a:lnTo>
                    <a:pt x="1016" y="115"/>
                  </a:lnTo>
                  <a:lnTo>
                    <a:pt x="1136" y="80"/>
                  </a:lnTo>
                  <a:lnTo>
                    <a:pt x="1264" y="50"/>
                  </a:lnTo>
                  <a:lnTo>
                    <a:pt x="1399" y="26"/>
                  </a:lnTo>
                  <a:lnTo>
                    <a:pt x="1542" y="8"/>
                  </a:lnTo>
                  <a:lnTo>
                    <a:pt x="1616" y="2"/>
                  </a:lnTo>
                  <a:lnTo>
                    <a:pt x="1692"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09" name="Group 108"/>
          <p:cNvGrpSpPr/>
          <p:nvPr/>
        </p:nvGrpSpPr>
        <p:grpSpPr>
          <a:xfrm>
            <a:off x="628652" y="3202602"/>
            <a:ext cx="1551215" cy="403807"/>
            <a:chOff x="838202" y="4270134"/>
            <a:chExt cx="2068286" cy="538409"/>
          </a:xfrm>
        </p:grpSpPr>
        <p:sp>
          <p:nvSpPr>
            <p:cNvPr id="11" name="Rectangle 10"/>
            <p:cNvSpPr/>
            <p:nvPr/>
          </p:nvSpPr>
          <p:spPr>
            <a:xfrm>
              <a:off x="838202" y="4270134"/>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smtClean="0">
                  <a:solidFill>
                    <a:prstClr val="white"/>
                  </a:solidFill>
                  <a:latin typeface="Calibri"/>
                  <a:ea typeface="Heiti TC Light"/>
                  <a:cs typeface="Calibri"/>
                </a:rPr>
                <a:t>娛樂</a:t>
              </a:r>
              <a:r>
                <a:rPr lang="en-US" sz="900" dirty="0" smtClean="0">
                  <a:solidFill>
                    <a:prstClr val="white"/>
                  </a:solidFill>
                  <a:latin typeface="Calibri"/>
                  <a:ea typeface="Heiti TC Light"/>
                  <a:cs typeface="Calibri"/>
                </a:rPr>
                <a:t>Entertainment</a:t>
              </a:r>
              <a:endParaRPr lang="en-US" sz="900" dirty="0">
                <a:solidFill>
                  <a:prstClr val="white"/>
                </a:solidFill>
                <a:latin typeface="Calibri"/>
                <a:ea typeface="Heiti TC Light"/>
                <a:cs typeface="Calibri"/>
              </a:endParaRPr>
            </a:p>
          </p:txBody>
        </p:sp>
        <p:sp>
          <p:nvSpPr>
            <p:cNvPr id="64" name="Freeform 51"/>
            <p:cNvSpPr>
              <a:spLocks noEditPoints="1"/>
            </p:cNvSpPr>
            <p:nvPr/>
          </p:nvSpPr>
          <p:spPr bwMode="auto">
            <a:xfrm>
              <a:off x="1052949" y="4428038"/>
              <a:ext cx="365760" cy="274320"/>
            </a:xfrm>
            <a:custGeom>
              <a:avLst/>
              <a:gdLst>
                <a:gd name="T0" fmla="*/ 2166 w 3216"/>
                <a:gd name="T1" fmla="*/ 2900 h 2900"/>
                <a:gd name="T2" fmla="*/ 2781 w 3216"/>
                <a:gd name="T3" fmla="*/ 2139 h 2900"/>
                <a:gd name="T4" fmla="*/ 2716 w 3216"/>
                <a:gd name="T5" fmla="*/ 2162 h 2900"/>
                <a:gd name="T6" fmla="*/ 2679 w 3216"/>
                <a:gd name="T7" fmla="*/ 2222 h 2900"/>
                <a:gd name="T8" fmla="*/ 2688 w 3216"/>
                <a:gd name="T9" fmla="*/ 2294 h 2900"/>
                <a:gd name="T10" fmla="*/ 2735 w 3216"/>
                <a:gd name="T11" fmla="*/ 2342 h 2900"/>
                <a:gd name="T12" fmla="*/ 2805 w 3216"/>
                <a:gd name="T13" fmla="*/ 2351 h 2900"/>
                <a:gd name="T14" fmla="*/ 2863 w 3216"/>
                <a:gd name="T15" fmla="*/ 2314 h 2900"/>
                <a:gd name="T16" fmla="*/ 2885 w 3216"/>
                <a:gd name="T17" fmla="*/ 2246 h 2900"/>
                <a:gd name="T18" fmla="*/ 2863 w 3216"/>
                <a:gd name="T19" fmla="*/ 2179 h 2900"/>
                <a:gd name="T20" fmla="*/ 2805 w 3216"/>
                <a:gd name="T21" fmla="*/ 2142 h 2900"/>
                <a:gd name="T22" fmla="*/ 2393 w 3216"/>
                <a:gd name="T23" fmla="*/ 1011 h 2900"/>
                <a:gd name="T24" fmla="*/ 2456 w 3216"/>
                <a:gd name="T25" fmla="*/ 1053 h 2900"/>
                <a:gd name="T26" fmla="*/ 2482 w 3216"/>
                <a:gd name="T27" fmla="*/ 1127 h 2900"/>
                <a:gd name="T28" fmla="*/ 2456 w 3216"/>
                <a:gd name="T29" fmla="*/ 1201 h 2900"/>
                <a:gd name="T30" fmla="*/ 2393 w 3216"/>
                <a:gd name="T31" fmla="*/ 1242 h 2900"/>
                <a:gd name="T32" fmla="*/ 2315 w 3216"/>
                <a:gd name="T33" fmla="*/ 1234 h 2900"/>
                <a:gd name="T34" fmla="*/ 2262 w 3216"/>
                <a:gd name="T35" fmla="*/ 1179 h 2900"/>
                <a:gd name="T36" fmla="*/ 2253 w 3216"/>
                <a:gd name="T37" fmla="*/ 1100 h 2900"/>
                <a:gd name="T38" fmla="*/ 2293 w 3216"/>
                <a:gd name="T39" fmla="*/ 1034 h 2900"/>
                <a:gd name="T40" fmla="*/ 2366 w 3216"/>
                <a:gd name="T41" fmla="*/ 1009 h 2900"/>
                <a:gd name="T42" fmla="*/ 1899 w 3216"/>
                <a:gd name="T43" fmla="*/ 1020 h 2900"/>
                <a:gd name="T44" fmla="*/ 1952 w 3216"/>
                <a:gd name="T45" fmla="*/ 1075 h 2900"/>
                <a:gd name="T46" fmla="*/ 1961 w 3216"/>
                <a:gd name="T47" fmla="*/ 1155 h 2900"/>
                <a:gd name="T48" fmla="*/ 1921 w 3216"/>
                <a:gd name="T49" fmla="*/ 1220 h 2900"/>
                <a:gd name="T50" fmla="*/ 1849 w 3216"/>
                <a:gd name="T51" fmla="*/ 1245 h 2900"/>
                <a:gd name="T52" fmla="*/ 1776 w 3216"/>
                <a:gd name="T53" fmla="*/ 1220 h 2900"/>
                <a:gd name="T54" fmla="*/ 1735 w 3216"/>
                <a:gd name="T55" fmla="*/ 1155 h 2900"/>
                <a:gd name="T56" fmla="*/ 1744 w 3216"/>
                <a:gd name="T57" fmla="*/ 1075 h 2900"/>
                <a:gd name="T58" fmla="*/ 1798 w 3216"/>
                <a:gd name="T59" fmla="*/ 1020 h 2900"/>
                <a:gd name="T60" fmla="*/ 1238 w 3216"/>
                <a:gd name="T61" fmla="*/ 682 h 2900"/>
                <a:gd name="T62" fmla="*/ 1178 w 3216"/>
                <a:gd name="T63" fmla="*/ 708 h 2900"/>
                <a:gd name="T64" fmla="*/ 1152 w 3216"/>
                <a:gd name="T65" fmla="*/ 771 h 2900"/>
                <a:gd name="T66" fmla="*/ 1178 w 3216"/>
                <a:gd name="T67" fmla="*/ 832 h 2900"/>
                <a:gd name="T68" fmla="*/ 1238 w 3216"/>
                <a:gd name="T69" fmla="*/ 857 h 2900"/>
                <a:gd name="T70" fmla="*/ 1299 w 3216"/>
                <a:gd name="T71" fmla="*/ 832 h 2900"/>
                <a:gd name="T72" fmla="*/ 1323 w 3216"/>
                <a:gd name="T73" fmla="*/ 771 h 2900"/>
                <a:gd name="T74" fmla="*/ 1299 w 3216"/>
                <a:gd name="T75" fmla="*/ 708 h 2900"/>
                <a:gd name="T76" fmla="*/ 1238 w 3216"/>
                <a:gd name="T77" fmla="*/ 682 h 2900"/>
                <a:gd name="T78" fmla="*/ 1388 w 3216"/>
                <a:gd name="T79" fmla="*/ 510 h 2900"/>
                <a:gd name="T80" fmla="*/ 1547 w 3216"/>
                <a:gd name="T81" fmla="*/ 556 h 2900"/>
                <a:gd name="T82" fmla="*/ 1692 w 3216"/>
                <a:gd name="T83" fmla="*/ 646 h 2900"/>
                <a:gd name="T84" fmla="*/ 1736 w 3216"/>
                <a:gd name="T85" fmla="*/ 1571 h 2900"/>
                <a:gd name="T86" fmla="*/ 1598 w 3216"/>
                <a:gd name="T87" fmla="*/ 1677 h 2900"/>
                <a:gd name="T88" fmla="*/ 1442 w 3216"/>
                <a:gd name="T89" fmla="*/ 1738 h 2900"/>
                <a:gd name="T90" fmla="*/ 1278 w 3216"/>
                <a:gd name="T91" fmla="*/ 1754 h 2900"/>
                <a:gd name="T92" fmla="*/ 1116 w 3216"/>
                <a:gd name="T93" fmla="*/ 1723 h 2900"/>
                <a:gd name="T94" fmla="*/ 965 w 3216"/>
                <a:gd name="T95" fmla="*/ 1646 h 2900"/>
                <a:gd name="T96" fmla="*/ 836 w 3216"/>
                <a:gd name="T97" fmla="*/ 1526 h 2900"/>
                <a:gd name="T98" fmla="*/ 748 w 3216"/>
                <a:gd name="T99" fmla="*/ 1377 h 2900"/>
                <a:gd name="T100" fmla="*/ 703 w 3216"/>
                <a:gd name="T101" fmla="*/ 1214 h 2900"/>
                <a:gd name="T102" fmla="*/ 703 w 3216"/>
                <a:gd name="T103" fmla="*/ 1044 h 2900"/>
                <a:gd name="T104" fmla="*/ 748 w 3216"/>
                <a:gd name="T105" fmla="*/ 881 h 2900"/>
                <a:gd name="T106" fmla="*/ 836 w 3216"/>
                <a:gd name="T107" fmla="*/ 732 h 2900"/>
                <a:gd name="T108" fmla="*/ 965 w 3216"/>
                <a:gd name="T109" fmla="*/ 612 h 2900"/>
                <a:gd name="T110" fmla="*/ 1115 w 3216"/>
                <a:gd name="T111" fmla="*/ 535 h 2900"/>
                <a:gd name="T112" fmla="*/ 1278 w 3216"/>
                <a:gd name="T113" fmla="*/ 504 h 2900"/>
                <a:gd name="T114" fmla="*/ 2954 w 3216"/>
                <a:gd name="T115" fmla="*/ 1980 h 2900"/>
                <a:gd name="T116" fmla="*/ 0 w 3216"/>
                <a:gd name="T117" fmla="*/ 0 h 2900"/>
                <a:gd name="T118" fmla="*/ 0 w 3216"/>
                <a:gd name="T119" fmla="*/ 2494 h 2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6" h="2900">
                  <a:moveTo>
                    <a:pt x="1049" y="2607"/>
                  </a:moveTo>
                  <a:lnTo>
                    <a:pt x="2166" y="2607"/>
                  </a:lnTo>
                  <a:lnTo>
                    <a:pt x="2166" y="2900"/>
                  </a:lnTo>
                  <a:lnTo>
                    <a:pt x="1049" y="2900"/>
                  </a:lnTo>
                  <a:lnTo>
                    <a:pt x="1049" y="2607"/>
                  </a:lnTo>
                  <a:close/>
                  <a:moveTo>
                    <a:pt x="2781" y="2139"/>
                  </a:moveTo>
                  <a:lnTo>
                    <a:pt x="2757" y="2142"/>
                  </a:lnTo>
                  <a:lnTo>
                    <a:pt x="2735" y="2149"/>
                  </a:lnTo>
                  <a:lnTo>
                    <a:pt x="2716" y="2162"/>
                  </a:lnTo>
                  <a:lnTo>
                    <a:pt x="2700" y="2179"/>
                  </a:lnTo>
                  <a:lnTo>
                    <a:pt x="2688" y="2199"/>
                  </a:lnTo>
                  <a:lnTo>
                    <a:pt x="2679" y="2222"/>
                  </a:lnTo>
                  <a:lnTo>
                    <a:pt x="2676" y="2246"/>
                  </a:lnTo>
                  <a:lnTo>
                    <a:pt x="2679" y="2271"/>
                  </a:lnTo>
                  <a:lnTo>
                    <a:pt x="2688" y="2294"/>
                  </a:lnTo>
                  <a:lnTo>
                    <a:pt x="2700" y="2314"/>
                  </a:lnTo>
                  <a:lnTo>
                    <a:pt x="2716" y="2329"/>
                  </a:lnTo>
                  <a:lnTo>
                    <a:pt x="2735" y="2342"/>
                  </a:lnTo>
                  <a:lnTo>
                    <a:pt x="2757" y="2351"/>
                  </a:lnTo>
                  <a:lnTo>
                    <a:pt x="2781" y="2354"/>
                  </a:lnTo>
                  <a:lnTo>
                    <a:pt x="2805" y="2351"/>
                  </a:lnTo>
                  <a:lnTo>
                    <a:pt x="2827" y="2342"/>
                  </a:lnTo>
                  <a:lnTo>
                    <a:pt x="2846" y="2329"/>
                  </a:lnTo>
                  <a:lnTo>
                    <a:pt x="2863" y="2314"/>
                  </a:lnTo>
                  <a:lnTo>
                    <a:pt x="2875" y="2294"/>
                  </a:lnTo>
                  <a:lnTo>
                    <a:pt x="2882" y="2271"/>
                  </a:lnTo>
                  <a:lnTo>
                    <a:pt x="2885" y="2246"/>
                  </a:lnTo>
                  <a:lnTo>
                    <a:pt x="2882" y="2222"/>
                  </a:lnTo>
                  <a:lnTo>
                    <a:pt x="2875" y="2199"/>
                  </a:lnTo>
                  <a:lnTo>
                    <a:pt x="2863" y="2179"/>
                  </a:lnTo>
                  <a:lnTo>
                    <a:pt x="2846" y="2162"/>
                  </a:lnTo>
                  <a:lnTo>
                    <a:pt x="2827" y="2149"/>
                  </a:lnTo>
                  <a:lnTo>
                    <a:pt x="2805" y="2142"/>
                  </a:lnTo>
                  <a:lnTo>
                    <a:pt x="2781" y="2139"/>
                  </a:lnTo>
                  <a:close/>
                  <a:moveTo>
                    <a:pt x="2366" y="1009"/>
                  </a:moveTo>
                  <a:lnTo>
                    <a:pt x="2393" y="1011"/>
                  </a:lnTo>
                  <a:lnTo>
                    <a:pt x="2417" y="1020"/>
                  </a:lnTo>
                  <a:lnTo>
                    <a:pt x="2439" y="1034"/>
                  </a:lnTo>
                  <a:lnTo>
                    <a:pt x="2456" y="1053"/>
                  </a:lnTo>
                  <a:lnTo>
                    <a:pt x="2470" y="1075"/>
                  </a:lnTo>
                  <a:lnTo>
                    <a:pt x="2479" y="1100"/>
                  </a:lnTo>
                  <a:lnTo>
                    <a:pt x="2482" y="1127"/>
                  </a:lnTo>
                  <a:lnTo>
                    <a:pt x="2479" y="1155"/>
                  </a:lnTo>
                  <a:lnTo>
                    <a:pt x="2470" y="1179"/>
                  </a:lnTo>
                  <a:lnTo>
                    <a:pt x="2456" y="1201"/>
                  </a:lnTo>
                  <a:lnTo>
                    <a:pt x="2439" y="1220"/>
                  </a:lnTo>
                  <a:lnTo>
                    <a:pt x="2417" y="1234"/>
                  </a:lnTo>
                  <a:lnTo>
                    <a:pt x="2393" y="1242"/>
                  </a:lnTo>
                  <a:lnTo>
                    <a:pt x="2366" y="1245"/>
                  </a:lnTo>
                  <a:lnTo>
                    <a:pt x="2339" y="1242"/>
                  </a:lnTo>
                  <a:lnTo>
                    <a:pt x="2315" y="1234"/>
                  </a:lnTo>
                  <a:lnTo>
                    <a:pt x="2293" y="1220"/>
                  </a:lnTo>
                  <a:lnTo>
                    <a:pt x="2276" y="1201"/>
                  </a:lnTo>
                  <a:lnTo>
                    <a:pt x="2262" y="1179"/>
                  </a:lnTo>
                  <a:lnTo>
                    <a:pt x="2253" y="1155"/>
                  </a:lnTo>
                  <a:lnTo>
                    <a:pt x="2250" y="1127"/>
                  </a:lnTo>
                  <a:lnTo>
                    <a:pt x="2253" y="1100"/>
                  </a:lnTo>
                  <a:lnTo>
                    <a:pt x="2262" y="1075"/>
                  </a:lnTo>
                  <a:lnTo>
                    <a:pt x="2276" y="1053"/>
                  </a:lnTo>
                  <a:lnTo>
                    <a:pt x="2293" y="1034"/>
                  </a:lnTo>
                  <a:lnTo>
                    <a:pt x="2315" y="1020"/>
                  </a:lnTo>
                  <a:lnTo>
                    <a:pt x="2339" y="1011"/>
                  </a:lnTo>
                  <a:lnTo>
                    <a:pt x="2366" y="1009"/>
                  </a:lnTo>
                  <a:close/>
                  <a:moveTo>
                    <a:pt x="1849" y="1009"/>
                  </a:moveTo>
                  <a:lnTo>
                    <a:pt x="1875" y="1011"/>
                  </a:lnTo>
                  <a:lnTo>
                    <a:pt x="1899" y="1020"/>
                  </a:lnTo>
                  <a:lnTo>
                    <a:pt x="1921" y="1034"/>
                  </a:lnTo>
                  <a:lnTo>
                    <a:pt x="1939" y="1053"/>
                  </a:lnTo>
                  <a:lnTo>
                    <a:pt x="1952" y="1075"/>
                  </a:lnTo>
                  <a:lnTo>
                    <a:pt x="1961" y="1100"/>
                  </a:lnTo>
                  <a:lnTo>
                    <a:pt x="1964" y="1127"/>
                  </a:lnTo>
                  <a:lnTo>
                    <a:pt x="1961" y="1155"/>
                  </a:lnTo>
                  <a:lnTo>
                    <a:pt x="1952" y="1179"/>
                  </a:lnTo>
                  <a:lnTo>
                    <a:pt x="1939" y="1201"/>
                  </a:lnTo>
                  <a:lnTo>
                    <a:pt x="1921" y="1220"/>
                  </a:lnTo>
                  <a:lnTo>
                    <a:pt x="1899" y="1234"/>
                  </a:lnTo>
                  <a:lnTo>
                    <a:pt x="1875" y="1242"/>
                  </a:lnTo>
                  <a:lnTo>
                    <a:pt x="1849" y="1245"/>
                  </a:lnTo>
                  <a:lnTo>
                    <a:pt x="1822" y="1242"/>
                  </a:lnTo>
                  <a:lnTo>
                    <a:pt x="1798" y="1234"/>
                  </a:lnTo>
                  <a:lnTo>
                    <a:pt x="1776" y="1220"/>
                  </a:lnTo>
                  <a:lnTo>
                    <a:pt x="1758" y="1201"/>
                  </a:lnTo>
                  <a:lnTo>
                    <a:pt x="1744" y="1179"/>
                  </a:lnTo>
                  <a:lnTo>
                    <a:pt x="1735" y="1155"/>
                  </a:lnTo>
                  <a:lnTo>
                    <a:pt x="1732" y="1127"/>
                  </a:lnTo>
                  <a:lnTo>
                    <a:pt x="1735" y="1100"/>
                  </a:lnTo>
                  <a:lnTo>
                    <a:pt x="1744" y="1075"/>
                  </a:lnTo>
                  <a:lnTo>
                    <a:pt x="1758" y="1053"/>
                  </a:lnTo>
                  <a:lnTo>
                    <a:pt x="1776" y="1034"/>
                  </a:lnTo>
                  <a:lnTo>
                    <a:pt x="1798" y="1020"/>
                  </a:lnTo>
                  <a:lnTo>
                    <a:pt x="1822" y="1011"/>
                  </a:lnTo>
                  <a:lnTo>
                    <a:pt x="1849" y="1009"/>
                  </a:lnTo>
                  <a:close/>
                  <a:moveTo>
                    <a:pt x="1238" y="682"/>
                  </a:moveTo>
                  <a:lnTo>
                    <a:pt x="1216" y="685"/>
                  </a:lnTo>
                  <a:lnTo>
                    <a:pt x="1195" y="694"/>
                  </a:lnTo>
                  <a:lnTo>
                    <a:pt x="1178" y="708"/>
                  </a:lnTo>
                  <a:lnTo>
                    <a:pt x="1165" y="725"/>
                  </a:lnTo>
                  <a:lnTo>
                    <a:pt x="1155" y="746"/>
                  </a:lnTo>
                  <a:lnTo>
                    <a:pt x="1152" y="771"/>
                  </a:lnTo>
                  <a:lnTo>
                    <a:pt x="1155" y="793"/>
                  </a:lnTo>
                  <a:lnTo>
                    <a:pt x="1165" y="814"/>
                  </a:lnTo>
                  <a:lnTo>
                    <a:pt x="1178" y="832"/>
                  </a:lnTo>
                  <a:lnTo>
                    <a:pt x="1195" y="845"/>
                  </a:lnTo>
                  <a:lnTo>
                    <a:pt x="1216" y="854"/>
                  </a:lnTo>
                  <a:lnTo>
                    <a:pt x="1238" y="857"/>
                  </a:lnTo>
                  <a:lnTo>
                    <a:pt x="1261" y="854"/>
                  </a:lnTo>
                  <a:lnTo>
                    <a:pt x="1281" y="845"/>
                  </a:lnTo>
                  <a:lnTo>
                    <a:pt x="1299" y="832"/>
                  </a:lnTo>
                  <a:lnTo>
                    <a:pt x="1311" y="814"/>
                  </a:lnTo>
                  <a:lnTo>
                    <a:pt x="1320" y="793"/>
                  </a:lnTo>
                  <a:lnTo>
                    <a:pt x="1323" y="771"/>
                  </a:lnTo>
                  <a:lnTo>
                    <a:pt x="1320" y="746"/>
                  </a:lnTo>
                  <a:lnTo>
                    <a:pt x="1311" y="725"/>
                  </a:lnTo>
                  <a:lnTo>
                    <a:pt x="1299" y="708"/>
                  </a:lnTo>
                  <a:lnTo>
                    <a:pt x="1281" y="694"/>
                  </a:lnTo>
                  <a:lnTo>
                    <a:pt x="1261" y="685"/>
                  </a:lnTo>
                  <a:lnTo>
                    <a:pt x="1238" y="682"/>
                  </a:lnTo>
                  <a:close/>
                  <a:moveTo>
                    <a:pt x="1278" y="504"/>
                  </a:moveTo>
                  <a:lnTo>
                    <a:pt x="1333" y="504"/>
                  </a:lnTo>
                  <a:lnTo>
                    <a:pt x="1388" y="510"/>
                  </a:lnTo>
                  <a:lnTo>
                    <a:pt x="1442" y="520"/>
                  </a:lnTo>
                  <a:lnTo>
                    <a:pt x="1495" y="535"/>
                  </a:lnTo>
                  <a:lnTo>
                    <a:pt x="1547" y="556"/>
                  </a:lnTo>
                  <a:lnTo>
                    <a:pt x="1598" y="581"/>
                  </a:lnTo>
                  <a:lnTo>
                    <a:pt x="1646" y="612"/>
                  </a:lnTo>
                  <a:lnTo>
                    <a:pt x="1692" y="646"/>
                  </a:lnTo>
                  <a:lnTo>
                    <a:pt x="1735" y="688"/>
                  </a:lnTo>
                  <a:lnTo>
                    <a:pt x="1306" y="1129"/>
                  </a:lnTo>
                  <a:lnTo>
                    <a:pt x="1736" y="1571"/>
                  </a:lnTo>
                  <a:lnTo>
                    <a:pt x="1692" y="1612"/>
                  </a:lnTo>
                  <a:lnTo>
                    <a:pt x="1646" y="1646"/>
                  </a:lnTo>
                  <a:lnTo>
                    <a:pt x="1598" y="1677"/>
                  </a:lnTo>
                  <a:lnTo>
                    <a:pt x="1548" y="1702"/>
                  </a:lnTo>
                  <a:lnTo>
                    <a:pt x="1495" y="1723"/>
                  </a:lnTo>
                  <a:lnTo>
                    <a:pt x="1442" y="1738"/>
                  </a:lnTo>
                  <a:lnTo>
                    <a:pt x="1388" y="1748"/>
                  </a:lnTo>
                  <a:lnTo>
                    <a:pt x="1334" y="1754"/>
                  </a:lnTo>
                  <a:lnTo>
                    <a:pt x="1278" y="1754"/>
                  </a:lnTo>
                  <a:lnTo>
                    <a:pt x="1224" y="1748"/>
                  </a:lnTo>
                  <a:lnTo>
                    <a:pt x="1170" y="1738"/>
                  </a:lnTo>
                  <a:lnTo>
                    <a:pt x="1116" y="1723"/>
                  </a:lnTo>
                  <a:lnTo>
                    <a:pt x="1064" y="1702"/>
                  </a:lnTo>
                  <a:lnTo>
                    <a:pt x="1014" y="1677"/>
                  </a:lnTo>
                  <a:lnTo>
                    <a:pt x="965" y="1646"/>
                  </a:lnTo>
                  <a:lnTo>
                    <a:pt x="919" y="1612"/>
                  </a:lnTo>
                  <a:lnTo>
                    <a:pt x="876" y="1571"/>
                  </a:lnTo>
                  <a:lnTo>
                    <a:pt x="836" y="1526"/>
                  </a:lnTo>
                  <a:lnTo>
                    <a:pt x="802" y="1479"/>
                  </a:lnTo>
                  <a:lnTo>
                    <a:pt x="772" y="1429"/>
                  </a:lnTo>
                  <a:lnTo>
                    <a:pt x="748" y="1377"/>
                  </a:lnTo>
                  <a:lnTo>
                    <a:pt x="727" y="1324"/>
                  </a:lnTo>
                  <a:lnTo>
                    <a:pt x="713" y="1270"/>
                  </a:lnTo>
                  <a:lnTo>
                    <a:pt x="703" y="1214"/>
                  </a:lnTo>
                  <a:lnTo>
                    <a:pt x="698" y="1157"/>
                  </a:lnTo>
                  <a:lnTo>
                    <a:pt x="698" y="1101"/>
                  </a:lnTo>
                  <a:lnTo>
                    <a:pt x="703" y="1044"/>
                  </a:lnTo>
                  <a:lnTo>
                    <a:pt x="713" y="989"/>
                  </a:lnTo>
                  <a:lnTo>
                    <a:pt x="727" y="934"/>
                  </a:lnTo>
                  <a:lnTo>
                    <a:pt x="748" y="881"/>
                  </a:lnTo>
                  <a:lnTo>
                    <a:pt x="772" y="830"/>
                  </a:lnTo>
                  <a:lnTo>
                    <a:pt x="802" y="779"/>
                  </a:lnTo>
                  <a:lnTo>
                    <a:pt x="836" y="732"/>
                  </a:lnTo>
                  <a:lnTo>
                    <a:pt x="876" y="688"/>
                  </a:lnTo>
                  <a:lnTo>
                    <a:pt x="919" y="646"/>
                  </a:lnTo>
                  <a:lnTo>
                    <a:pt x="965" y="612"/>
                  </a:lnTo>
                  <a:lnTo>
                    <a:pt x="1013" y="581"/>
                  </a:lnTo>
                  <a:lnTo>
                    <a:pt x="1064" y="556"/>
                  </a:lnTo>
                  <a:lnTo>
                    <a:pt x="1115" y="535"/>
                  </a:lnTo>
                  <a:lnTo>
                    <a:pt x="1169" y="520"/>
                  </a:lnTo>
                  <a:lnTo>
                    <a:pt x="1223" y="510"/>
                  </a:lnTo>
                  <a:lnTo>
                    <a:pt x="1278" y="504"/>
                  </a:lnTo>
                  <a:close/>
                  <a:moveTo>
                    <a:pt x="262" y="211"/>
                  </a:moveTo>
                  <a:lnTo>
                    <a:pt x="262" y="1980"/>
                  </a:lnTo>
                  <a:lnTo>
                    <a:pt x="2954" y="1980"/>
                  </a:lnTo>
                  <a:lnTo>
                    <a:pt x="2954" y="211"/>
                  </a:lnTo>
                  <a:lnTo>
                    <a:pt x="262" y="211"/>
                  </a:lnTo>
                  <a:close/>
                  <a:moveTo>
                    <a:pt x="0" y="0"/>
                  </a:moveTo>
                  <a:lnTo>
                    <a:pt x="3216" y="0"/>
                  </a:lnTo>
                  <a:lnTo>
                    <a:pt x="3216" y="2494"/>
                  </a:lnTo>
                  <a:lnTo>
                    <a:pt x="0" y="2494"/>
                  </a:lnTo>
                  <a:lnTo>
                    <a:pt x="0" y="0"/>
                  </a:lnTo>
                  <a:close/>
                </a:path>
              </a:pathLst>
            </a:custGeom>
            <a:solidFill>
              <a:srgbClr val="0CB27C"/>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nvGrpSpPr>
          <p:cNvPr id="108" name="Group 107"/>
          <p:cNvGrpSpPr/>
          <p:nvPr/>
        </p:nvGrpSpPr>
        <p:grpSpPr>
          <a:xfrm>
            <a:off x="628652" y="3606408"/>
            <a:ext cx="1551215" cy="403807"/>
            <a:chOff x="838202" y="4808543"/>
            <a:chExt cx="2068286" cy="538409"/>
          </a:xfrm>
        </p:grpSpPr>
        <p:sp>
          <p:nvSpPr>
            <p:cNvPr id="12" name="Rectangle 11"/>
            <p:cNvSpPr/>
            <p:nvPr/>
          </p:nvSpPr>
          <p:spPr>
            <a:xfrm>
              <a:off x="838202" y="4808543"/>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smtClean="0">
                  <a:solidFill>
                    <a:prstClr val="white"/>
                  </a:solidFill>
                  <a:latin typeface="Calibri"/>
                  <a:ea typeface="Heiti TC Light"/>
                  <a:cs typeface="Calibri"/>
                </a:rPr>
                <a:t>個人護理產品及服務</a:t>
              </a:r>
              <a:r>
                <a:rPr lang="en-US" sz="900" dirty="0" smtClean="0">
                  <a:solidFill>
                    <a:prstClr val="white"/>
                  </a:solidFill>
                  <a:latin typeface="Calibri"/>
                  <a:ea typeface="Heiti TC Light"/>
                  <a:cs typeface="Calibri"/>
                </a:rPr>
                <a:t>Personal </a:t>
              </a:r>
              <a:r>
                <a:rPr lang="en-US" sz="900" dirty="0">
                  <a:solidFill>
                    <a:prstClr val="white"/>
                  </a:solidFill>
                  <a:latin typeface="Calibri"/>
                  <a:ea typeface="Heiti TC Light"/>
                  <a:cs typeface="Calibri"/>
                </a:rPr>
                <a:t>Care Product &amp; Service</a:t>
              </a:r>
            </a:p>
          </p:txBody>
        </p:sp>
        <p:grpSp>
          <p:nvGrpSpPr>
            <p:cNvPr id="66" name="Group 54"/>
            <p:cNvGrpSpPr>
              <a:grpSpLocks noChangeAspect="1"/>
            </p:cNvGrpSpPr>
            <p:nvPr/>
          </p:nvGrpSpPr>
          <p:grpSpPr bwMode="auto">
            <a:xfrm>
              <a:off x="1100270" y="4914728"/>
              <a:ext cx="264526" cy="316495"/>
              <a:chOff x="-351" y="477"/>
              <a:chExt cx="565" cy="676"/>
            </a:xfrm>
            <a:solidFill>
              <a:srgbClr val="0CB27C"/>
            </a:solidFill>
          </p:grpSpPr>
          <p:sp>
            <p:nvSpPr>
              <p:cNvPr id="69" name="Freeform 56"/>
              <p:cNvSpPr>
                <a:spLocks/>
              </p:cNvSpPr>
              <p:nvPr/>
            </p:nvSpPr>
            <p:spPr bwMode="auto">
              <a:xfrm>
                <a:off x="-152" y="866"/>
                <a:ext cx="15" cy="14"/>
              </a:xfrm>
              <a:custGeom>
                <a:avLst/>
                <a:gdLst>
                  <a:gd name="T0" fmla="*/ 73 w 73"/>
                  <a:gd name="T1" fmla="*/ 0 h 74"/>
                  <a:gd name="T2" fmla="*/ 73 w 73"/>
                  <a:gd name="T3" fmla="*/ 3 h 74"/>
                  <a:gd name="T4" fmla="*/ 70 w 73"/>
                  <a:gd name="T5" fmla="*/ 12 h 74"/>
                  <a:gd name="T6" fmla="*/ 66 w 73"/>
                  <a:gd name="T7" fmla="*/ 23 h 74"/>
                  <a:gd name="T8" fmla="*/ 59 w 73"/>
                  <a:gd name="T9" fmla="*/ 37 h 74"/>
                  <a:gd name="T10" fmla="*/ 48 w 73"/>
                  <a:gd name="T11" fmla="*/ 50 h 74"/>
                  <a:gd name="T12" fmla="*/ 35 w 73"/>
                  <a:gd name="T13" fmla="*/ 60 h 74"/>
                  <a:gd name="T14" fmla="*/ 22 w 73"/>
                  <a:gd name="T15" fmla="*/ 67 h 74"/>
                  <a:gd name="T16" fmla="*/ 12 w 73"/>
                  <a:gd name="T17" fmla="*/ 71 h 74"/>
                  <a:gd name="T18" fmla="*/ 3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7 w 73"/>
                  <a:gd name="T33" fmla="*/ 14 h 74"/>
                  <a:gd name="T34" fmla="*/ 50 w 73"/>
                  <a:gd name="T35" fmla="*/ 8 h 74"/>
                  <a:gd name="T36" fmla="*/ 62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3" y="3"/>
                    </a:lnTo>
                    <a:lnTo>
                      <a:pt x="70" y="12"/>
                    </a:lnTo>
                    <a:lnTo>
                      <a:pt x="66" y="23"/>
                    </a:lnTo>
                    <a:lnTo>
                      <a:pt x="59" y="37"/>
                    </a:lnTo>
                    <a:lnTo>
                      <a:pt x="48" y="50"/>
                    </a:lnTo>
                    <a:lnTo>
                      <a:pt x="35" y="60"/>
                    </a:lnTo>
                    <a:lnTo>
                      <a:pt x="22" y="67"/>
                    </a:lnTo>
                    <a:lnTo>
                      <a:pt x="12" y="71"/>
                    </a:lnTo>
                    <a:lnTo>
                      <a:pt x="3" y="74"/>
                    </a:lnTo>
                    <a:lnTo>
                      <a:pt x="0" y="74"/>
                    </a:lnTo>
                    <a:lnTo>
                      <a:pt x="0" y="70"/>
                    </a:lnTo>
                    <a:lnTo>
                      <a:pt x="3" y="63"/>
                    </a:lnTo>
                    <a:lnTo>
                      <a:pt x="7" y="51"/>
                    </a:lnTo>
                    <a:lnTo>
                      <a:pt x="14" y="38"/>
                    </a:lnTo>
                    <a:lnTo>
                      <a:pt x="25" y="25"/>
                    </a:lnTo>
                    <a:lnTo>
                      <a:pt x="37" y="14"/>
                    </a:lnTo>
                    <a:lnTo>
                      <a:pt x="50" y="8"/>
                    </a:lnTo>
                    <a:lnTo>
                      <a:pt x="62"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0" name="Freeform 57"/>
              <p:cNvSpPr>
                <a:spLocks/>
              </p:cNvSpPr>
              <p:nvPr/>
            </p:nvSpPr>
            <p:spPr bwMode="auto">
              <a:xfrm>
                <a:off x="-152" y="888"/>
                <a:ext cx="15" cy="15"/>
              </a:xfrm>
              <a:custGeom>
                <a:avLst/>
                <a:gdLst>
                  <a:gd name="T0" fmla="*/ 0 w 73"/>
                  <a:gd name="T1" fmla="*/ 0 h 75"/>
                  <a:gd name="T2" fmla="*/ 3 w 73"/>
                  <a:gd name="T3" fmla="*/ 1 h 75"/>
                  <a:gd name="T4" fmla="*/ 12 w 73"/>
                  <a:gd name="T5" fmla="*/ 3 h 75"/>
                  <a:gd name="T6" fmla="*/ 22 w 73"/>
                  <a:gd name="T7" fmla="*/ 8 h 75"/>
                  <a:gd name="T8" fmla="*/ 35 w 73"/>
                  <a:gd name="T9" fmla="*/ 14 h 75"/>
                  <a:gd name="T10" fmla="*/ 48 w 73"/>
                  <a:gd name="T11" fmla="*/ 25 h 75"/>
                  <a:gd name="T12" fmla="*/ 59 w 73"/>
                  <a:gd name="T13" fmla="*/ 38 h 75"/>
                  <a:gd name="T14" fmla="*/ 66 w 73"/>
                  <a:gd name="T15" fmla="*/ 51 h 75"/>
                  <a:gd name="T16" fmla="*/ 70 w 73"/>
                  <a:gd name="T17" fmla="*/ 63 h 75"/>
                  <a:gd name="T18" fmla="*/ 73 w 73"/>
                  <a:gd name="T19" fmla="*/ 71 h 75"/>
                  <a:gd name="T20" fmla="*/ 73 w 73"/>
                  <a:gd name="T21" fmla="*/ 75 h 75"/>
                  <a:gd name="T22" fmla="*/ 69 w 73"/>
                  <a:gd name="T23" fmla="*/ 74 h 75"/>
                  <a:gd name="T24" fmla="*/ 62 w 73"/>
                  <a:gd name="T25" fmla="*/ 71 h 75"/>
                  <a:gd name="T26" fmla="*/ 50 w 73"/>
                  <a:gd name="T27" fmla="*/ 67 h 75"/>
                  <a:gd name="T28" fmla="*/ 37 w 73"/>
                  <a:gd name="T29" fmla="*/ 60 h 75"/>
                  <a:gd name="T30" fmla="*/ 25 w 73"/>
                  <a:gd name="T31" fmla="*/ 50 h 75"/>
                  <a:gd name="T32" fmla="*/ 14 w 73"/>
                  <a:gd name="T33" fmla="*/ 37 h 75"/>
                  <a:gd name="T34" fmla="*/ 7 w 73"/>
                  <a:gd name="T35" fmla="*/ 24 h 75"/>
                  <a:gd name="T36" fmla="*/ 3 w 73"/>
                  <a:gd name="T37" fmla="*/ 12 h 75"/>
                  <a:gd name="T38" fmla="*/ 0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2" y="8"/>
                    </a:lnTo>
                    <a:lnTo>
                      <a:pt x="35" y="14"/>
                    </a:lnTo>
                    <a:lnTo>
                      <a:pt x="48" y="25"/>
                    </a:lnTo>
                    <a:lnTo>
                      <a:pt x="59" y="38"/>
                    </a:lnTo>
                    <a:lnTo>
                      <a:pt x="66" y="51"/>
                    </a:lnTo>
                    <a:lnTo>
                      <a:pt x="70" y="63"/>
                    </a:lnTo>
                    <a:lnTo>
                      <a:pt x="73" y="71"/>
                    </a:lnTo>
                    <a:lnTo>
                      <a:pt x="73" y="75"/>
                    </a:lnTo>
                    <a:lnTo>
                      <a:pt x="69" y="74"/>
                    </a:lnTo>
                    <a:lnTo>
                      <a:pt x="62" y="71"/>
                    </a:lnTo>
                    <a:lnTo>
                      <a:pt x="50" y="67"/>
                    </a:lnTo>
                    <a:lnTo>
                      <a:pt x="37" y="60"/>
                    </a:lnTo>
                    <a:lnTo>
                      <a:pt x="25" y="50"/>
                    </a:lnTo>
                    <a:lnTo>
                      <a:pt x="14" y="37"/>
                    </a:lnTo>
                    <a:lnTo>
                      <a:pt x="7" y="24"/>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1" name="Freeform 58"/>
              <p:cNvSpPr>
                <a:spLocks/>
              </p:cNvSpPr>
              <p:nvPr/>
            </p:nvSpPr>
            <p:spPr bwMode="auto">
              <a:xfrm>
                <a:off x="-151" y="881"/>
                <a:ext cx="21" cy="6"/>
              </a:xfrm>
              <a:custGeom>
                <a:avLst/>
                <a:gdLst>
                  <a:gd name="T0" fmla="*/ 52 w 104"/>
                  <a:gd name="T1" fmla="*/ 0 h 34"/>
                  <a:gd name="T2" fmla="*/ 66 w 104"/>
                  <a:gd name="T3" fmla="*/ 1 h 34"/>
                  <a:gd name="T4" fmla="*/ 77 w 104"/>
                  <a:gd name="T5" fmla="*/ 4 h 34"/>
                  <a:gd name="T6" fmla="*/ 88 w 104"/>
                  <a:gd name="T7" fmla="*/ 8 h 34"/>
                  <a:gd name="T8" fmla="*/ 97 w 104"/>
                  <a:gd name="T9" fmla="*/ 13 h 34"/>
                  <a:gd name="T10" fmla="*/ 102 w 104"/>
                  <a:gd name="T11" fmla="*/ 16 h 34"/>
                  <a:gd name="T12" fmla="*/ 104 w 104"/>
                  <a:gd name="T13" fmla="*/ 17 h 34"/>
                  <a:gd name="T14" fmla="*/ 102 w 104"/>
                  <a:gd name="T15" fmla="*/ 19 h 34"/>
                  <a:gd name="T16" fmla="*/ 97 w 104"/>
                  <a:gd name="T17" fmla="*/ 21 h 34"/>
                  <a:gd name="T18" fmla="*/ 88 w 104"/>
                  <a:gd name="T19" fmla="*/ 26 h 34"/>
                  <a:gd name="T20" fmla="*/ 77 w 104"/>
                  <a:gd name="T21" fmla="*/ 30 h 34"/>
                  <a:gd name="T22" fmla="*/ 66 w 104"/>
                  <a:gd name="T23" fmla="*/ 33 h 34"/>
                  <a:gd name="T24" fmla="*/ 52 w 104"/>
                  <a:gd name="T25" fmla="*/ 34 h 34"/>
                  <a:gd name="T26" fmla="*/ 38 w 104"/>
                  <a:gd name="T27" fmla="*/ 33 h 34"/>
                  <a:gd name="T28" fmla="*/ 26 w 104"/>
                  <a:gd name="T29" fmla="*/ 30 h 34"/>
                  <a:gd name="T30" fmla="*/ 15 w 104"/>
                  <a:gd name="T31" fmla="*/ 26 h 34"/>
                  <a:gd name="T32" fmla="*/ 7 w 104"/>
                  <a:gd name="T33" fmla="*/ 21 h 34"/>
                  <a:gd name="T34" fmla="*/ 3 w 104"/>
                  <a:gd name="T35" fmla="*/ 19 h 34"/>
                  <a:gd name="T36" fmla="*/ 0 w 104"/>
                  <a:gd name="T37" fmla="*/ 17 h 34"/>
                  <a:gd name="T38" fmla="*/ 3 w 104"/>
                  <a:gd name="T39" fmla="*/ 16 h 34"/>
                  <a:gd name="T40" fmla="*/ 7 w 104"/>
                  <a:gd name="T41" fmla="*/ 13 h 34"/>
                  <a:gd name="T42" fmla="*/ 15 w 104"/>
                  <a:gd name="T43" fmla="*/ 8 h 34"/>
                  <a:gd name="T44" fmla="*/ 26 w 104"/>
                  <a:gd name="T45" fmla="*/ 4 h 34"/>
                  <a:gd name="T46" fmla="*/ 38 w 104"/>
                  <a:gd name="T47" fmla="*/ 1 h 34"/>
                  <a:gd name="T48" fmla="*/ 52 w 104"/>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34">
                    <a:moveTo>
                      <a:pt x="52" y="0"/>
                    </a:moveTo>
                    <a:lnTo>
                      <a:pt x="66" y="1"/>
                    </a:lnTo>
                    <a:lnTo>
                      <a:pt x="77" y="4"/>
                    </a:lnTo>
                    <a:lnTo>
                      <a:pt x="88" y="8"/>
                    </a:lnTo>
                    <a:lnTo>
                      <a:pt x="97" y="13"/>
                    </a:lnTo>
                    <a:lnTo>
                      <a:pt x="102" y="16"/>
                    </a:lnTo>
                    <a:lnTo>
                      <a:pt x="104" y="17"/>
                    </a:lnTo>
                    <a:lnTo>
                      <a:pt x="102" y="19"/>
                    </a:lnTo>
                    <a:lnTo>
                      <a:pt x="97" y="21"/>
                    </a:lnTo>
                    <a:lnTo>
                      <a:pt x="88" y="26"/>
                    </a:lnTo>
                    <a:lnTo>
                      <a:pt x="77" y="30"/>
                    </a:lnTo>
                    <a:lnTo>
                      <a:pt x="66" y="33"/>
                    </a:lnTo>
                    <a:lnTo>
                      <a:pt x="52" y="34"/>
                    </a:lnTo>
                    <a:lnTo>
                      <a:pt x="38" y="33"/>
                    </a:lnTo>
                    <a:lnTo>
                      <a:pt x="26" y="30"/>
                    </a:lnTo>
                    <a:lnTo>
                      <a:pt x="15" y="26"/>
                    </a:lnTo>
                    <a:lnTo>
                      <a:pt x="7" y="21"/>
                    </a:lnTo>
                    <a:lnTo>
                      <a:pt x="3" y="19"/>
                    </a:lnTo>
                    <a:lnTo>
                      <a:pt x="0" y="17"/>
                    </a:lnTo>
                    <a:lnTo>
                      <a:pt x="3" y="16"/>
                    </a:lnTo>
                    <a:lnTo>
                      <a:pt x="7" y="13"/>
                    </a:lnTo>
                    <a:lnTo>
                      <a:pt x="15" y="8"/>
                    </a:lnTo>
                    <a:lnTo>
                      <a:pt x="26" y="4"/>
                    </a:lnTo>
                    <a:lnTo>
                      <a:pt x="38" y="1"/>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2" name="Freeform 59"/>
              <p:cNvSpPr>
                <a:spLocks noEditPoints="1"/>
              </p:cNvSpPr>
              <p:nvPr/>
            </p:nvSpPr>
            <p:spPr bwMode="auto">
              <a:xfrm>
                <a:off x="-204" y="836"/>
                <a:ext cx="96" cy="96"/>
              </a:xfrm>
              <a:custGeom>
                <a:avLst/>
                <a:gdLst>
                  <a:gd name="T0" fmla="*/ 204 w 480"/>
                  <a:gd name="T1" fmla="*/ 20 h 484"/>
                  <a:gd name="T2" fmla="*/ 137 w 480"/>
                  <a:gd name="T3" fmla="*/ 42 h 484"/>
                  <a:gd name="T4" fmla="*/ 82 w 480"/>
                  <a:gd name="T5" fmla="*/ 83 h 484"/>
                  <a:gd name="T6" fmla="*/ 42 w 480"/>
                  <a:gd name="T7" fmla="*/ 139 h 484"/>
                  <a:gd name="T8" fmla="*/ 20 w 480"/>
                  <a:gd name="T9" fmla="*/ 206 h 484"/>
                  <a:gd name="T10" fmla="*/ 20 w 480"/>
                  <a:gd name="T11" fmla="*/ 279 h 484"/>
                  <a:gd name="T12" fmla="*/ 42 w 480"/>
                  <a:gd name="T13" fmla="*/ 345 h 484"/>
                  <a:gd name="T14" fmla="*/ 82 w 480"/>
                  <a:gd name="T15" fmla="*/ 402 h 484"/>
                  <a:gd name="T16" fmla="*/ 137 w 480"/>
                  <a:gd name="T17" fmla="*/ 441 h 484"/>
                  <a:gd name="T18" fmla="*/ 204 w 480"/>
                  <a:gd name="T19" fmla="*/ 464 h 484"/>
                  <a:gd name="T20" fmla="*/ 276 w 480"/>
                  <a:gd name="T21" fmla="*/ 464 h 484"/>
                  <a:gd name="T22" fmla="*/ 342 w 480"/>
                  <a:gd name="T23" fmla="*/ 441 h 484"/>
                  <a:gd name="T24" fmla="*/ 397 w 480"/>
                  <a:gd name="T25" fmla="*/ 402 h 484"/>
                  <a:gd name="T26" fmla="*/ 437 w 480"/>
                  <a:gd name="T27" fmla="*/ 345 h 484"/>
                  <a:gd name="T28" fmla="*/ 459 w 480"/>
                  <a:gd name="T29" fmla="*/ 279 h 484"/>
                  <a:gd name="T30" fmla="*/ 459 w 480"/>
                  <a:gd name="T31" fmla="*/ 205 h 484"/>
                  <a:gd name="T32" fmla="*/ 437 w 480"/>
                  <a:gd name="T33" fmla="*/ 138 h 484"/>
                  <a:gd name="T34" fmla="*/ 397 w 480"/>
                  <a:gd name="T35" fmla="*/ 83 h 484"/>
                  <a:gd name="T36" fmla="*/ 342 w 480"/>
                  <a:gd name="T37" fmla="*/ 42 h 484"/>
                  <a:gd name="T38" fmla="*/ 276 w 480"/>
                  <a:gd name="T39" fmla="*/ 20 h 484"/>
                  <a:gd name="T40" fmla="*/ 240 w 480"/>
                  <a:gd name="T41" fmla="*/ 0 h 484"/>
                  <a:gd name="T42" fmla="*/ 316 w 480"/>
                  <a:gd name="T43" fmla="*/ 12 h 484"/>
                  <a:gd name="T44" fmla="*/ 382 w 480"/>
                  <a:gd name="T45" fmla="*/ 47 h 484"/>
                  <a:gd name="T46" fmla="*/ 433 w 480"/>
                  <a:gd name="T47" fmla="*/ 100 h 484"/>
                  <a:gd name="T48" fmla="*/ 467 w 480"/>
                  <a:gd name="T49" fmla="*/ 165 h 484"/>
                  <a:gd name="T50" fmla="*/ 480 w 480"/>
                  <a:gd name="T51" fmla="*/ 242 h 484"/>
                  <a:gd name="T52" fmla="*/ 467 w 480"/>
                  <a:gd name="T53" fmla="*/ 318 h 484"/>
                  <a:gd name="T54" fmla="*/ 433 w 480"/>
                  <a:gd name="T55" fmla="*/ 385 h 484"/>
                  <a:gd name="T56" fmla="*/ 382 w 480"/>
                  <a:gd name="T57" fmla="*/ 437 h 484"/>
                  <a:gd name="T58" fmla="*/ 316 w 480"/>
                  <a:gd name="T59" fmla="*/ 472 h 484"/>
                  <a:gd name="T60" fmla="*/ 240 w 480"/>
                  <a:gd name="T61" fmla="*/ 484 h 484"/>
                  <a:gd name="T62" fmla="*/ 164 w 480"/>
                  <a:gd name="T63" fmla="*/ 472 h 484"/>
                  <a:gd name="T64" fmla="*/ 98 w 480"/>
                  <a:gd name="T65" fmla="*/ 437 h 484"/>
                  <a:gd name="T66" fmla="*/ 47 w 480"/>
                  <a:gd name="T67" fmla="*/ 385 h 484"/>
                  <a:gd name="T68" fmla="*/ 12 w 480"/>
                  <a:gd name="T69" fmla="*/ 318 h 484"/>
                  <a:gd name="T70" fmla="*/ 0 w 480"/>
                  <a:gd name="T71" fmla="*/ 242 h 484"/>
                  <a:gd name="T72" fmla="*/ 12 w 480"/>
                  <a:gd name="T73" fmla="*/ 165 h 484"/>
                  <a:gd name="T74" fmla="*/ 47 w 480"/>
                  <a:gd name="T75" fmla="*/ 100 h 484"/>
                  <a:gd name="T76" fmla="*/ 98 w 480"/>
                  <a:gd name="T77" fmla="*/ 47 h 484"/>
                  <a:gd name="T78" fmla="*/ 164 w 480"/>
                  <a:gd name="T79" fmla="*/ 12 h 484"/>
                  <a:gd name="T80" fmla="*/ 240 w 480"/>
                  <a:gd name="T8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0" h="484">
                    <a:moveTo>
                      <a:pt x="240" y="18"/>
                    </a:moveTo>
                    <a:lnTo>
                      <a:pt x="204" y="20"/>
                    </a:lnTo>
                    <a:lnTo>
                      <a:pt x="169" y="28"/>
                    </a:lnTo>
                    <a:lnTo>
                      <a:pt x="137" y="42"/>
                    </a:lnTo>
                    <a:lnTo>
                      <a:pt x="108" y="61"/>
                    </a:lnTo>
                    <a:lnTo>
                      <a:pt x="82" y="83"/>
                    </a:lnTo>
                    <a:lnTo>
                      <a:pt x="59" y="109"/>
                    </a:lnTo>
                    <a:lnTo>
                      <a:pt x="42" y="139"/>
                    </a:lnTo>
                    <a:lnTo>
                      <a:pt x="28" y="171"/>
                    </a:lnTo>
                    <a:lnTo>
                      <a:pt x="20" y="206"/>
                    </a:lnTo>
                    <a:lnTo>
                      <a:pt x="17" y="242"/>
                    </a:lnTo>
                    <a:lnTo>
                      <a:pt x="20" y="279"/>
                    </a:lnTo>
                    <a:lnTo>
                      <a:pt x="28" y="313"/>
                    </a:lnTo>
                    <a:lnTo>
                      <a:pt x="42" y="345"/>
                    </a:lnTo>
                    <a:lnTo>
                      <a:pt x="59" y="375"/>
                    </a:lnTo>
                    <a:lnTo>
                      <a:pt x="82" y="402"/>
                    </a:lnTo>
                    <a:lnTo>
                      <a:pt x="108" y="423"/>
                    </a:lnTo>
                    <a:lnTo>
                      <a:pt x="137" y="441"/>
                    </a:lnTo>
                    <a:lnTo>
                      <a:pt x="169" y="456"/>
                    </a:lnTo>
                    <a:lnTo>
                      <a:pt x="204" y="464"/>
                    </a:lnTo>
                    <a:lnTo>
                      <a:pt x="240" y="467"/>
                    </a:lnTo>
                    <a:lnTo>
                      <a:pt x="276" y="464"/>
                    </a:lnTo>
                    <a:lnTo>
                      <a:pt x="310" y="456"/>
                    </a:lnTo>
                    <a:lnTo>
                      <a:pt x="342" y="441"/>
                    </a:lnTo>
                    <a:lnTo>
                      <a:pt x="371" y="423"/>
                    </a:lnTo>
                    <a:lnTo>
                      <a:pt x="397" y="402"/>
                    </a:lnTo>
                    <a:lnTo>
                      <a:pt x="419" y="375"/>
                    </a:lnTo>
                    <a:lnTo>
                      <a:pt x="437" y="345"/>
                    </a:lnTo>
                    <a:lnTo>
                      <a:pt x="451" y="313"/>
                    </a:lnTo>
                    <a:lnTo>
                      <a:pt x="459" y="279"/>
                    </a:lnTo>
                    <a:lnTo>
                      <a:pt x="462" y="242"/>
                    </a:lnTo>
                    <a:lnTo>
                      <a:pt x="459" y="205"/>
                    </a:lnTo>
                    <a:lnTo>
                      <a:pt x="451" y="171"/>
                    </a:lnTo>
                    <a:lnTo>
                      <a:pt x="437" y="138"/>
                    </a:lnTo>
                    <a:lnTo>
                      <a:pt x="419" y="109"/>
                    </a:lnTo>
                    <a:lnTo>
                      <a:pt x="397" y="83"/>
                    </a:lnTo>
                    <a:lnTo>
                      <a:pt x="371" y="61"/>
                    </a:lnTo>
                    <a:lnTo>
                      <a:pt x="342" y="42"/>
                    </a:lnTo>
                    <a:lnTo>
                      <a:pt x="310" y="28"/>
                    </a:lnTo>
                    <a:lnTo>
                      <a:pt x="276" y="20"/>
                    </a:lnTo>
                    <a:lnTo>
                      <a:pt x="240" y="18"/>
                    </a:lnTo>
                    <a:close/>
                    <a:moveTo>
                      <a:pt x="240" y="0"/>
                    </a:moveTo>
                    <a:lnTo>
                      <a:pt x="278" y="3"/>
                    </a:lnTo>
                    <a:lnTo>
                      <a:pt x="316" y="12"/>
                    </a:lnTo>
                    <a:lnTo>
                      <a:pt x="350" y="27"/>
                    </a:lnTo>
                    <a:lnTo>
                      <a:pt x="382" y="47"/>
                    </a:lnTo>
                    <a:lnTo>
                      <a:pt x="410" y="71"/>
                    </a:lnTo>
                    <a:lnTo>
                      <a:pt x="433" y="100"/>
                    </a:lnTo>
                    <a:lnTo>
                      <a:pt x="452" y="131"/>
                    </a:lnTo>
                    <a:lnTo>
                      <a:pt x="467" y="165"/>
                    </a:lnTo>
                    <a:lnTo>
                      <a:pt x="477" y="203"/>
                    </a:lnTo>
                    <a:lnTo>
                      <a:pt x="480" y="242"/>
                    </a:lnTo>
                    <a:lnTo>
                      <a:pt x="477" y="282"/>
                    </a:lnTo>
                    <a:lnTo>
                      <a:pt x="467" y="318"/>
                    </a:lnTo>
                    <a:lnTo>
                      <a:pt x="452" y="353"/>
                    </a:lnTo>
                    <a:lnTo>
                      <a:pt x="433" y="385"/>
                    </a:lnTo>
                    <a:lnTo>
                      <a:pt x="410" y="413"/>
                    </a:lnTo>
                    <a:lnTo>
                      <a:pt x="382" y="437"/>
                    </a:lnTo>
                    <a:lnTo>
                      <a:pt x="350" y="457"/>
                    </a:lnTo>
                    <a:lnTo>
                      <a:pt x="316" y="472"/>
                    </a:lnTo>
                    <a:lnTo>
                      <a:pt x="278" y="481"/>
                    </a:lnTo>
                    <a:lnTo>
                      <a:pt x="240" y="484"/>
                    </a:lnTo>
                    <a:lnTo>
                      <a:pt x="201" y="481"/>
                    </a:lnTo>
                    <a:lnTo>
                      <a:pt x="164" y="472"/>
                    </a:lnTo>
                    <a:lnTo>
                      <a:pt x="130" y="457"/>
                    </a:lnTo>
                    <a:lnTo>
                      <a:pt x="98" y="437"/>
                    </a:lnTo>
                    <a:lnTo>
                      <a:pt x="70" y="413"/>
                    </a:lnTo>
                    <a:lnTo>
                      <a:pt x="47" y="385"/>
                    </a:lnTo>
                    <a:lnTo>
                      <a:pt x="26" y="353"/>
                    </a:lnTo>
                    <a:lnTo>
                      <a:pt x="12" y="318"/>
                    </a:lnTo>
                    <a:lnTo>
                      <a:pt x="3" y="282"/>
                    </a:lnTo>
                    <a:lnTo>
                      <a:pt x="0" y="242"/>
                    </a:lnTo>
                    <a:lnTo>
                      <a:pt x="3" y="203"/>
                    </a:lnTo>
                    <a:lnTo>
                      <a:pt x="12" y="165"/>
                    </a:lnTo>
                    <a:lnTo>
                      <a:pt x="26" y="131"/>
                    </a:lnTo>
                    <a:lnTo>
                      <a:pt x="47" y="100"/>
                    </a:lnTo>
                    <a:lnTo>
                      <a:pt x="70" y="71"/>
                    </a:lnTo>
                    <a:lnTo>
                      <a:pt x="98" y="47"/>
                    </a:lnTo>
                    <a:lnTo>
                      <a:pt x="130" y="27"/>
                    </a:lnTo>
                    <a:lnTo>
                      <a:pt x="164" y="12"/>
                    </a:lnTo>
                    <a:lnTo>
                      <a:pt x="201" y="3"/>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3" name="Freeform 60"/>
              <p:cNvSpPr>
                <a:spLocks/>
              </p:cNvSpPr>
              <p:nvPr/>
            </p:nvSpPr>
            <p:spPr bwMode="auto">
              <a:xfrm>
                <a:off x="-174" y="866"/>
                <a:ext cx="15" cy="14"/>
              </a:xfrm>
              <a:custGeom>
                <a:avLst/>
                <a:gdLst>
                  <a:gd name="T0" fmla="*/ 0 w 73"/>
                  <a:gd name="T1" fmla="*/ 0 h 74"/>
                  <a:gd name="T2" fmla="*/ 3 w 73"/>
                  <a:gd name="T3" fmla="*/ 1 h 74"/>
                  <a:gd name="T4" fmla="*/ 11 w 73"/>
                  <a:gd name="T5" fmla="*/ 3 h 74"/>
                  <a:gd name="T6" fmla="*/ 22 w 73"/>
                  <a:gd name="T7" fmla="*/ 8 h 74"/>
                  <a:gd name="T8" fmla="*/ 35 w 73"/>
                  <a:gd name="T9" fmla="*/ 14 h 74"/>
                  <a:gd name="T10" fmla="*/ 48 w 73"/>
                  <a:gd name="T11" fmla="*/ 25 h 74"/>
                  <a:gd name="T12" fmla="*/ 59 w 73"/>
                  <a:gd name="T13" fmla="*/ 38 h 74"/>
                  <a:gd name="T14" fmla="*/ 65 w 73"/>
                  <a:gd name="T15" fmla="*/ 51 h 74"/>
                  <a:gd name="T16" fmla="*/ 69 w 73"/>
                  <a:gd name="T17" fmla="*/ 63 h 74"/>
                  <a:gd name="T18" fmla="*/ 72 w 73"/>
                  <a:gd name="T19" fmla="*/ 70 h 74"/>
                  <a:gd name="T20" fmla="*/ 73 w 73"/>
                  <a:gd name="T21" fmla="*/ 74 h 74"/>
                  <a:gd name="T22" fmla="*/ 69 w 73"/>
                  <a:gd name="T23" fmla="*/ 74 h 74"/>
                  <a:gd name="T24" fmla="*/ 61 w 73"/>
                  <a:gd name="T25" fmla="*/ 71 h 74"/>
                  <a:gd name="T26" fmla="*/ 50 w 73"/>
                  <a:gd name="T27" fmla="*/ 67 h 74"/>
                  <a:gd name="T28" fmla="*/ 37 w 73"/>
                  <a:gd name="T29" fmla="*/ 60 h 74"/>
                  <a:gd name="T30" fmla="*/ 25 w 73"/>
                  <a:gd name="T31" fmla="*/ 50 h 74"/>
                  <a:gd name="T32" fmla="*/ 14 w 73"/>
                  <a:gd name="T33" fmla="*/ 37 h 74"/>
                  <a:gd name="T34" fmla="*/ 6 w 73"/>
                  <a:gd name="T35" fmla="*/ 23 h 74"/>
                  <a:gd name="T36" fmla="*/ 2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3" y="1"/>
                    </a:lnTo>
                    <a:lnTo>
                      <a:pt x="11" y="3"/>
                    </a:lnTo>
                    <a:lnTo>
                      <a:pt x="22" y="8"/>
                    </a:lnTo>
                    <a:lnTo>
                      <a:pt x="35" y="14"/>
                    </a:lnTo>
                    <a:lnTo>
                      <a:pt x="48" y="25"/>
                    </a:lnTo>
                    <a:lnTo>
                      <a:pt x="59" y="38"/>
                    </a:lnTo>
                    <a:lnTo>
                      <a:pt x="65" y="51"/>
                    </a:lnTo>
                    <a:lnTo>
                      <a:pt x="69" y="63"/>
                    </a:lnTo>
                    <a:lnTo>
                      <a:pt x="72" y="70"/>
                    </a:lnTo>
                    <a:lnTo>
                      <a:pt x="73" y="74"/>
                    </a:lnTo>
                    <a:lnTo>
                      <a:pt x="69" y="74"/>
                    </a:lnTo>
                    <a:lnTo>
                      <a:pt x="61" y="71"/>
                    </a:lnTo>
                    <a:lnTo>
                      <a:pt x="50" y="67"/>
                    </a:lnTo>
                    <a:lnTo>
                      <a:pt x="37" y="60"/>
                    </a:lnTo>
                    <a:lnTo>
                      <a:pt x="25" y="50"/>
                    </a:lnTo>
                    <a:lnTo>
                      <a:pt x="14" y="37"/>
                    </a:lnTo>
                    <a:lnTo>
                      <a:pt x="6" y="23"/>
                    </a:lnTo>
                    <a:lnTo>
                      <a:pt x="2"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4" name="Freeform 61"/>
              <p:cNvSpPr>
                <a:spLocks/>
              </p:cNvSpPr>
              <p:nvPr/>
            </p:nvSpPr>
            <p:spPr bwMode="auto">
              <a:xfrm>
                <a:off x="-174" y="888"/>
                <a:ext cx="15" cy="14"/>
              </a:xfrm>
              <a:custGeom>
                <a:avLst/>
                <a:gdLst>
                  <a:gd name="T0" fmla="*/ 73 w 73"/>
                  <a:gd name="T1" fmla="*/ 0 h 74"/>
                  <a:gd name="T2" fmla="*/ 72 w 73"/>
                  <a:gd name="T3" fmla="*/ 3 h 74"/>
                  <a:gd name="T4" fmla="*/ 69 w 73"/>
                  <a:gd name="T5" fmla="*/ 12 h 74"/>
                  <a:gd name="T6" fmla="*/ 65 w 73"/>
                  <a:gd name="T7" fmla="*/ 24 h 74"/>
                  <a:gd name="T8" fmla="*/ 59 w 73"/>
                  <a:gd name="T9" fmla="*/ 37 h 74"/>
                  <a:gd name="T10" fmla="*/ 48 w 73"/>
                  <a:gd name="T11" fmla="*/ 50 h 74"/>
                  <a:gd name="T12" fmla="*/ 35 w 73"/>
                  <a:gd name="T13" fmla="*/ 60 h 74"/>
                  <a:gd name="T14" fmla="*/ 22 w 73"/>
                  <a:gd name="T15" fmla="*/ 67 h 74"/>
                  <a:gd name="T16" fmla="*/ 11 w 73"/>
                  <a:gd name="T17" fmla="*/ 71 h 74"/>
                  <a:gd name="T18" fmla="*/ 3 w 73"/>
                  <a:gd name="T19" fmla="*/ 74 h 74"/>
                  <a:gd name="T20" fmla="*/ 0 w 73"/>
                  <a:gd name="T21" fmla="*/ 74 h 74"/>
                  <a:gd name="T22" fmla="*/ 0 w 73"/>
                  <a:gd name="T23" fmla="*/ 70 h 74"/>
                  <a:gd name="T24" fmla="*/ 2 w 73"/>
                  <a:gd name="T25" fmla="*/ 63 h 74"/>
                  <a:gd name="T26" fmla="*/ 6 w 73"/>
                  <a:gd name="T27" fmla="*/ 51 h 74"/>
                  <a:gd name="T28" fmla="*/ 14 w 73"/>
                  <a:gd name="T29" fmla="*/ 38 h 74"/>
                  <a:gd name="T30" fmla="*/ 25 w 73"/>
                  <a:gd name="T31" fmla="*/ 25 h 74"/>
                  <a:gd name="T32" fmla="*/ 37 w 73"/>
                  <a:gd name="T33" fmla="*/ 14 h 74"/>
                  <a:gd name="T34" fmla="*/ 50 w 73"/>
                  <a:gd name="T35" fmla="*/ 8 h 74"/>
                  <a:gd name="T36" fmla="*/ 61 w 73"/>
                  <a:gd name="T37" fmla="*/ 3 h 74"/>
                  <a:gd name="T38" fmla="*/ 69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69" y="12"/>
                    </a:lnTo>
                    <a:lnTo>
                      <a:pt x="65" y="24"/>
                    </a:lnTo>
                    <a:lnTo>
                      <a:pt x="59" y="37"/>
                    </a:lnTo>
                    <a:lnTo>
                      <a:pt x="48" y="50"/>
                    </a:lnTo>
                    <a:lnTo>
                      <a:pt x="35" y="60"/>
                    </a:lnTo>
                    <a:lnTo>
                      <a:pt x="22" y="67"/>
                    </a:lnTo>
                    <a:lnTo>
                      <a:pt x="11" y="71"/>
                    </a:lnTo>
                    <a:lnTo>
                      <a:pt x="3" y="74"/>
                    </a:lnTo>
                    <a:lnTo>
                      <a:pt x="0" y="74"/>
                    </a:lnTo>
                    <a:lnTo>
                      <a:pt x="0" y="70"/>
                    </a:lnTo>
                    <a:lnTo>
                      <a:pt x="2" y="63"/>
                    </a:lnTo>
                    <a:lnTo>
                      <a:pt x="6" y="51"/>
                    </a:lnTo>
                    <a:lnTo>
                      <a:pt x="14" y="38"/>
                    </a:lnTo>
                    <a:lnTo>
                      <a:pt x="25" y="25"/>
                    </a:lnTo>
                    <a:lnTo>
                      <a:pt x="37" y="14"/>
                    </a:lnTo>
                    <a:lnTo>
                      <a:pt x="50" y="8"/>
                    </a:lnTo>
                    <a:lnTo>
                      <a:pt x="61" y="3"/>
                    </a:lnTo>
                    <a:lnTo>
                      <a:pt x="69"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5" name="Freeform 62"/>
              <p:cNvSpPr>
                <a:spLocks/>
              </p:cNvSpPr>
              <p:nvPr/>
            </p:nvSpPr>
            <p:spPr bwMode="auto">
              <a:xfrm>
                <a:off x="-181" y="881"/>
                <a:ext cx="20" cy="6"/>
              </a:xfrm>
              <a:custGeom>
                <a:avLst/>
                <a:gdLst>
                  <a:gd name="T0" fmla="*/ 51 w 102"/>
                  <a:gd name="T1" fmla="*/ 0 h 34"/>
                  <a:gd name="T2" fmla="*/ 65 w 102"/>
                  <a:gd name="T3" fmla="*/ 1 h 34"/>
                  <a:gd name="T4" fmla="*/ 77 w 102"/>
                  <a:gd name="T5" fmla="*/ 4 h 34"/>
                  <a:gd name="T6" fmla="*/ 87 w 102"/>
                  <a:gd name="T7" fmla="*/ 8 h 34"/>
                  <a:gd name="T8" fmla="*/ 95 w 102"/>
                  <a:gd name="T9" fmla="*/ 13 h 34"/>
                  <a:gd name="T10" fmla="*/ 100 w 102"/>
                  <a:gd name="T11" fmla="*/ 16 h 34"/>
                  <a:gd name="T12" fmla="*/ 102 w 102"/>
                  <a:gd name="T13" fmla="*/ 17 h 34"/>
                  <a:gd name="T14" fmla="*/ 100 w 102"/>
                  <a:gd name="T15" fmla="*/ 19 h 34"/>
                  <a:gd name="T16" fmla="*/ 95 w 102"/>
                  <a:gd name="T17" fmla="*/ 21 h 34"/>
                  <a:gd name="T18" fmla="*/ 87 w 102"/>
                  <a:gd name="T19" fmla="*/ 26 h 34"/>
                  <a:gd name="T20" fmla="*/ 77 w 102"/>
                  <a:gd name="T21" fmla="*/ 30 h 34"/>
                  <a:gd name="T22" fmla="*/ 65 w 102"/>
                  <a:gd name="T23" fmla="*/ 33 h 34"/>
                  <a:gd name="T24" fmla="*/ 51 w 102"/>
                  <a:gd name="T25" fmla="*/ 34 h 34"/>
                  <a:gd name="T26" fmla="*/ 37 w 102"/>
                  <a:gd name="T27" fmla="*/ 33 h 34"/>
                  <a:gd name="T28" fmla="*/ 24 w 102"/>
                  <a:gd name="T29" fmla="*/ 30 h 34"/>
                  <a:gd name="T30" fmla="*/ 15 w 102"/>
                  <a:gd name="T31" fmla="*/ 26 h 34"/>
                  <a:gd name="T32" fmla="*/ 6 w 102"/>
                  <a:gd name="T33" fmla="*/ 21 h 34"/>
                  <a:gd name="T34" fmla="*/ 1 w 102"/>
                  <a:gd name="T35" fmla="*/ 19 h 34"/>
                  <a:gd name="T36" fmla="*/ 0 w 102"/>
                  <a:gd name="T37" fmla="*/ 17 h 34"/>
                  <a:gd name="T38" fmla="*/ 1 w 102"/>
                  <a:gd name="T39" fmla="*/ 16 h 34"/>
                  <a:gd name="T40" fmla="*/ 6 w 102"/>
                  <a:gd name="T41" fmla="*/ 13 h 34"/>
                  <a:gd name="T42" fmla="*/ 15 w 102"/>
                  <a:gd name="T43" fmla="*/ 8 h 34"/>
                  <a:gd name="T44" fmla="*/ 24 w 102"/>
                  <a:gd name="T45" fmla="*/ 4 h 34"/>
                  <a:gd name="T46" fmla="*/ 37 w 102"/>
                  <a:gd name="T47" fmla="*/ 1 h 34"/>
                  <a:gd name="T48" fmla="*/ 51 w 102"/>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34">
                    <a:moveTo>
                      <a:pt x="51" y="0"/>
                    </a:moveTo>
                    <a:lnTo>
                      <a:pt x="65" y="1"/>
                    </a:lnTo>
                    <a:lnTo>
                      <a:pt x="77" y="4"/>
                    </a:lnTo>
                    <a:lnTo>
                      <a:pt x="87" y="8"/>
                    </a:lnTo>
                    <a:lnTo>
                      <a:pt x="95" y="13"/>
                    </a:lnTo>
                    <a:lnTo>
                      <a:pt x="100" y="16"/>
                    </a:lnTo>
                    <a:lnTo>
                      <a:pt x="102" y="17"/>
                    </a:lnTo>
                    <a:lnTo>
                      <a:pt x="100" y="19"/>
                    </a:lnTo>
                    <a:lnTo>
                      <a:pt x="95" y="21"/>
                    </a:lnTo>
                    <a:lnTo>
                      <a:pt x="87" y="26"/>
                    </a:lnTo>
                    <a:lnTo>
                      <a:pt x="77" y="30"/>
                    </a:lnTo>
                    <a:lnTo>
                      <a:pt x="65" y="33"/>
                    </a:lnTo>
                    <a:lnTo>
                      <a:pt x="51" y="34"/>
                    </a:lnTo>
                    <a:lnTo>
                      <a:pt x="37" y="33"/>
                    </a:lnTo>
                    <a:lnTo>
                      <a:pt x="24" y="30"/>
                    </a:lnTo>
                    <a:lnTo>
                      <a:pt x="15" y="26"/>
                    </a:lnTo>
                    <a:lnTo>
                      <a:pt x="6" y="21"/>
                    </a:lnTo>
                    <a:lnTo>
                      <a:pt x="1" y="19"/>
                    </a:lnTo>
                    <a:lnTo>
                      <a:pt x="0" y="17"/>
                    </a:lnTo>
                    <a:lnTo>
                      <a:pt x="1" y="16"/>
                    </a:lnTo>
                    <a:lnTo>
                      <a:pt x="6" y="13"/>
                    </a:lnTo>
                    <a:lnTo>
                      <a:pt x="15" y="8"/>
                    </a:lnTo>
                    <a:lnTo>
                      <a:pt x="24"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6" name="Freeform 63"/>
              <p:cNvSpPr>
                <a:spLocks/>
              </p:cNvSpPr>
              <p:nvPr/>
            </p:nvSpPr>
            <p:spPr bwMode="auto">
              <a:xfrm>
                <a:off x="-159" y="889"/>
                <a:ext cx="7" cy="21"/>
              </a:xfrm>
              <a:custGeom>
                <a:avLst/>
                <a:gdLst>
                  <a:gd name="T0" fmla="*/ 17 w 34"/>
                  <a:gd name="T1" fmla="*/ 0 h 104"/>
                  <a:gd name="T2" fmla="*/ 18 w 34"/>
                  <a:gd name="T3" fmla="*/ 2 h 104"/>
                  <a:gd name="T4" fmla="*/ 21 w 34"/>
                  <a:gd name="T5" fmla="*/ 7 h 104"/>
                  <a:gd name="T6" fmla="*/ 25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5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8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8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5" y="15"/>
                    </a:lnTo>
                    <a:lnTo>
                      <a:pt x="30" y="26"/>
                    </a:lnTo>
                    <a:lnTo>
                      <a:pt x="33" y="39"/>
                    </a:lnTo>
                    <a:lnTo>
                      <a:pt x="34" y="52"/>
                    </a:lnTo>
                    <a:lnTo>
                      <a:pt x="33" y="66"/>
                    </a:lnTo>
                    <a:lnTo>
                      <a:pt x="30" y="79"/>
                    </a:lnTo>
                    <a:lnTo>
                      <a:pt x="25" y="89"/>
                    </a:lnTo>
                    <a:lnTo>
                      <a:pt x="21" y="97"/>
                    </a:lnTo>
                    <a:lnTo>
                      <a:pt x="18" y="102"/>
                    </a:lnTo>
                    <a:lnTo>
                      <a:pt x="17" y="104"/>
                    </a:lnTo>
                    <a:lnTo>
                      <a:pt x="16" y="102"/>
                    </a:lnTo>
                    <a:lnTo>
                      <a:pt x="13" y="97"/>
                    </a:lnTo>
                    <a:lnTo>
                      <a:pt x="8" y="89"/>
                    </a:lnTo>
                    <a:lnTo>
                      <a:pt x="4" y="79"/>
                    </a:lnTo>
                    <a:lnTo>
                      <a:pt x="1" y="66"/>
                    </a:lnTo>
                    <a:lnTo>
                      <a:pt x="0" y="52"/>
                    </a:lnTo>
                    <a:lnTo>
                      <a:pt x="1" y="39"/>
                    </a:lnTo>
                    <a:lnTo>
                      <a:pt x="4" y="26"/>
                    </a:lnTo>
                    <a:lnTo>
                      <a:pt x="8"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7" name="Freeform 64"/>
              <p:cNvSpPr>
                <a:spLocks/>
              </p:cNvSpPr>
              <p:nvPr/>
            </p:nvSpPr>
            <p:spPr bwMode="auto">
              <a:xfrm>
                <a:off x="-151" y="1022"/>
                <a:ext cx="153" cy="19"/>
              </a:xfrm>
              <a:custGeom>
                <a:avLst/>
                <a:gdLst>
                  <a:gd name="T0" fmla="*/ 261 w 767"/>
                  <a:gd name="T1" fmla="*/ 1 h 96"/>
                  <a:gd name="T2" fmla="*/ 306 w 767"/>
                  <a:gd name="T3" fmla="*/ 11 h 96"/>
                  <a:gd name="T4" fmla="*/ 344 w 767"/>
                  <a:gd name="T5" fmla="*/ 23 h 96"/>
                  <a:gd name="T6" fmla="*/ 373 w 767"/>
                  <a:gd name="T7" fmla="*/ 32 h 96"/>
                  <a:gd name="T8" fmla="*/ 395 w 767"/>
                  <a:gd name="T9" fmla="*/ 32 h 96"/>
                  <a:gd name="T10" fmla="*/ 432 w 767"/>
                  <a:gd name="T11" fmla="*/ 24 h 96"/>
                  <a:gd name="T12" fmla="*/ 478 w 767"/>
                  <a:gd name="T13" fmla="*/ 14 h 96"/>
                  <a:gd name="T14" fmla="*/ 534 w 767"/>
                  <a:gd name="T15" fmla="*/ 6 h 96"/>
                  <a:gd name="T16" fmla="*/ 593 w 767"/>
                  <a:gd name="T17" fmla="*/ 6 h 96"/>
                  <a:gd name="T18" fmla="*/ 650 w 767"/>
                  <a:gd name="T19" fmla="*/ 11 h 96"/>
                  <a:gd name="T20" fmla="*/ 702 w 767"/>
                  <a:gd name="T21" fmla="*/ 19 h 96"/>
                  <a:gd name="T22" fmla="*/ 741 w 767"/>
                  <a:gd name="T23" fmla="*/ 27 h 96"/>
                  <a:gd name="T24" fmla="*/ 764 w 767"/>
                  <a:gd name="T25" fmla="*/ 33 h 96"/>
                  <a:gd name="T26" fmla="*/ 764 w 767"/>
                  <a:gd name="T27" fmla="*/ 35 h 96"/>
                  <a:gd name="T28" fmla="*/ 744 w 767"/>
                  <a:gd name="T29" fmla="*/ 45 h 96"/>
                  <a:gd name="T30" fmla="*/ 708 w 767"/>
                  <a:gd name="T31" fmla="*/ 60 h 96"/>
                  <a:gd name="T32" fmla="*/ 657 w 767"/>
                  <a:gd name="T33" fmla="*/ 76 h 96"/>
                  <a:gd name="T34" fmla="*/ 593 w 767"/>
                  <a:gd name="T35" fmla="*/ 89 h 96"/>
                  <a:gd name="T36" fmla="*/ 516 w 767"/>
                  <a:gd name="T37" fmla="*/ 92 h 96"/>
                  <a:gd name="T38" fmla="*/ 429 w 767"/>
                  <a:gd name="T39" fmla="*/ 87 h 96"/>
                  <a:gd name="T40" fmla="*/ 353 w 767"/>
                  <a:gd name="T41" fmla="*/ 87 h 96"/>
                  <a:gd name="T42" fmla="*/ 292 w 767"/>
                  <a:gd name="T43" fmla="*/ 93 h 96"/>
                  <a:gd name="T44" fmla="*/ 235 w 767"/>
                  <a:gd name="T45" fmla="*/ 96 h 96"/>
                  <a:gd name="T46" fmla="*/ 164 w 767"/>
                  <a:gd name="T47" fmla="*/ 89 h 96"/>
                  <a:gd name="T48" fmla="*/ 103 w 767"/>
                  <a:gd name="T49" fmla="*/ 75 h 96"/>
                  <a:gd name="T50" fmla="*/ 55 w 767"/>
                  <a:gd name="T51" fmla="*/ 59 h 96"/>
                  <a:gd name="T52" fmla="*/ 21 w 767"/>
                  <a:gd name="T53" fmla="*/ 43 h 96"/>
                  <a:gd name="T54" fmla="*/ 2 w 767"/>
                  <a:gd name="T55" fmla="*/ 34 h 96"/>
                  <a:gd name="T56" fmla="*/ 3 w 767"/>
                  <a:gd name="T57" fmla="*/ 33 h 96"/>
                  <a:gd name="T58" fmla="*/ 26 w 767"/>
                  <a:gd name="T59" fmla="*/ 27 h 96"/>
                  <a:gd name="T60" fmla="*/ 65 w 767"/>
                  <a:gd name="T61" fmla="*/ 19 h 96"/>
                  <a:gd name="T62" fmla="*/ 117 w 767"/>
                  <a:gd name="T63" fmla="*/ 10 h 96"/>
                  <a:gd name="T64" fmla="*/ 176 w 767"/>
                  <a:gd name="T65" fmla="*/ 4 h 96"/>
                  <a:gd name="T66" fmla="*/ 237 w 767"/>
                  <a:gd name="T6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7" h="96">
                    <a:moveTo>
                      <a:pt x="237" y="0"/>
                    </a:moveTo>
                    <a:lnTo>
                      <a:pt x="261" y="1"/>
                    </a:lnTo>
                    <a:lnTo>
                      <a:pt x="283" y="6"/>
                    </a:lnTo>
                    <a:lnTo>
                      <a:pt x="306" y="11"/>
                    </a:lnTo>
                    <a:lnTo>
                      <a:pt x="326" y="17"/>
                    </a:lnTo>
                    <a:lnTo>
                      <a:pt x="344" y="23"/>
                    </a:lnTo>
                    <a:lnTo>
                      <a:pt x="360" y="28"/>
                    </a:lnTo>
                    <a:lnTo>
                      <a:pt x="373" y="32"/>
                    </a:lnTo>
                    <a:lnTo>
                      <a:pt x="383" y="33"/>
                    </a:lnTo>
                    <a:lnTo>
                      <a:pt x="395" y="32"/>
                    </a:lnTo>
                    <a:lnTo>
                      <a:pt x="412" y="28"/>
                    </a:lnTo>
                    <a:lnTo>
                      <a:pt x="432" y="24"/>
                    </a:lnTo>
                    <a:lnTo>
                      <a:pt x="454" y="19"/>
                    </a:lnTo>
                    <a:lnTo>
                      <a:pt x="478" y="14"/>
                    </a:lnTo>
                    <a:lnTo>
                      <a:pt x="505" y="9"/>
                    </a:lnTo>
                    <a:lnTo>
                      <a:pt x="534" y="6"/>
                    </a:lnTo>
                    <a:lnTo>
                      <a:pt x="563" y="5"/>
                    </a:lnTo>
                    <a:lnTo>
                      <a:pt x="593" y="6"/>
                    </a:lnTo>
                    <a:lnTo>
                      <a:pt x="623" y="8"/>
                    </a:lnTo>
                    <a:lnTo>
                      <a:pt x="650" y="11"/>
                    </a:lnTo>
                    <a:lnTo>
                      <a:pt x="677" y="14"/>
                    </a:lnTo>
                    <a:lnTo>
                      <a:pt x="702" y="19"/>
                    </a:lnTo>
                    <a:lnTo>
                      <a:pt x="723" y="23"/>
                    </a:lnTo>
                    <a:lnTo>
                      <a:pt x="741" y="27"/>
                    </a:lnTo>
                    <a:lnTo>
                      <a:pt x="755" y="31"/>
                    </a:lnTo>
                    <a:lnTo>
                      <a:pt x="764" y="33"/>
                    </a:lnTo>
                    <a:lnTo>
                      <a:pt x="767" y="33"/>
                    </a:lnTo>
                    <a:lnTo>
                      <a:pt x="764" y="35"/>
                    </a:lnTo>
                    <a:lnTo>
                      <a:pt x="757" y="38"/>
                    </a:lnTo>
                    <a:lnTo>
                      <a:pt x="744" y="45"/>
                    </a:lnTo>
                    <a:lnTo>
                      <a:pt x="728" y="52"/>
                    </a:lnTo>
                    <a:lnTo>
                      <a:pt x="708" y="60"/>
                    </a:lnTo>
                    <a:lnTo>
                      <a:pt x="685" y="68"/>
                    </a:lnTo>
                    <a:lnTo>
                      <a:pt x="657" y="76"/>
                    </a:lnTo>
                    <a:lnTo>
                      <a:pt x="626" y="83"/>
                    </a:lnTo>
                    <a:lnTo>
                      <a:pt x="593" y="89"/>
                    </a:lnTo>
                    <a:lnTo>
                      <a:pt x="556" y="92"/>
                    </a:lnTo>
                    <a:lnTo>
                      <a:pt x="516" y="92"/>
                    </a:lnTo>
                    <a:lnTo>
                      <a:pt x="474" y="90"/>
                    </a:lnTo>
                    <a:lnTo>
                      <a:pt x="429" y="87"/>
                    </a:lnTo>
                    <a:lnTo>
                      <a:pt x="383" y="84"/>
                    </a:lnTo>
                    <a:lnTo>
                      <a:pt x="353" y="87"/>
                    </a:lnTo>
                    <a:lnTo>
                      <a:pt x="322" y="90"/>
                    </a:lnTo>
                    <a:lnTo>
                      <a:pt x="292" y="93"/>
                    </a:lnTo>
                    <a:lnTo>
                      <a:pt x="263" y="96"/>
                    </a:lnTo>
                    <a:lnTo>
                      <a:pt x="235" y="96"/>
                    </a:lnTo>
                    <a:lnTo>
                      <a:pt x="198" y="93"/>
                    </a:lnTo>
                    <a:lnTo>
                      <a:pt x="164" y="89"/>
                    </a:lnTo>
                    <a:lnTo>
                      <a:pt x="132" y="82"/>
                    </a:lnTo>
                    <a:lnTo>
                      <a:pt x="103" y="75"/>
                    </a:lnTo>
                    <a:lnTo>
                      <a:pt x="77" y="66"/>
                    </a:lnTo>
                    <a:lnTo>
                      <a:pt x="55" y="59"/>
                    </a:lnTo>
                    <a:lnTo>
                      <a:pt x="35" y="50"/>
                    </a:lnTo>
                    <a:lnTo>
                      <a:pt x="21" y="43"/>
                    </a:lnTo>
                    <a:lnTo>
                      <a:pt x="9" y="38"/>
                    </a:lnTo>
                    <a:lnTo>
                      <a:pt x="2" y="34"/>
                    </a:lnTo>
                    <a:lnTo>
                      <a:pt x="0" y="33"/>
                    </a:lnTo>
                    <a:lnTo>
                      <a:pt x="3" y="33"/>
                    </a:lnTo>
                    <a:lnTo>
                      <a:pt x="12" y="31"/>
                    </a:lnTo>
                    <a:lnTo>
                      <a:pt x="26" y="27"/>
                    </a:lnTo>
                    <a:lnTo>
                      <a:pt x="43" y="23"/>
                    </a:lnTo>
                    <a:lnTo>
                      <a:pt x="65" y="19"/>
                    </a:lnTo>
                    <a:lnTo>
                      <a:pt x="90" y="14"/>
                    </a:lnTo>
                    <a:lnTo>
                      <a:pt x="117" y="10"/>
                    </a:lnTo>
                    <a:lnTo>
                      <a:pt x="146" y="7"/>
                    </a:lnTo>
                    <a:lnTo>
                      <a:pt x="176" y="4"/>
                    </a:lnTo>
                    <a:lnTo>
                      <a:pt x="206" y="1"/>
                    </a:lnTo>
                    <a:lnTo>
                      <a:pt x="2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8" name="Freeform 65"/>
              <p:cNvSpPr>
                <a:spLocks/>
              </p:cNvSpPr>
              <p:nvPr/>
            </p:nvSpPr>
            <p:spPr bwMode="auto">
              <a:xfrm>
                <a:off x="-159" y="858"/>
                <a:ext cx="7" cy="21"/>
              </a:xfrm>
              <a:custGeom>
                <a:avLst/>
                <a:gdLst>
                  <a:gd name="T0" fmla="*/ 17 w 34"/>
                  <a:gd name="T1" fmla="*/ 0 h 104"/>
                  <a:gd name="T2" fmla="*/ 18 w 34"/>
                  <a:gd name="T3" fmla="*/ 3 h 104"/>
                  <a:gd name="T4" fmla="*/ 21 w 34"/>
                  <a:gd name="T5" fmla="*/ 8 h 104"/>
                  <a:gd name="T6" fmla="*/ 25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5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8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8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5" y="16"/>
                    </a:lnTo>
                    <a:lnTo>
                      <a:pt x="30" y="26"/>
                    </a:lnTo>
                    <a:lnTo>
                      <a:pt x="33" y="38"/>
                    </a:lnTo>
                    <a:lnTo>
                      <a:pt x="34" y="52"/>
                    </a:lnTo>
                    <a:lnTo>
                      <a:pt x="33" y="66"/>
                    </a:lnTo>
                    <a:lnTo>
                      <a:pt x="30" y="78"/>
                    </a:lnTo>
                    <a:lnTo>
                      <a:pt x="25" y="89"/>
                    </a:lnTo>
                    <a:lnTo>
                      <a:pt x="21" y="98"/>
                    </a:lnTo>
                    <a:lnTo>
                      <a:pt x="18" y="102"/>
                    </a:lnTo>
                    <a:lnTo>
                      <a:pt x="17" y="104"/>
                    </a:lnTo>
                    <a:lnTo>
                      <a:pt x="16" y="102"/>
                    </a:lnTo>
                    <a:lnTo>
                      <a:pt x="13" y="98"/>
                    </a:lnTo>
                    <a:lnTo>
                      <a:pt x="8" y="89"/>
                    </a:lnTo>
                    <a:lnTo>
                      <a:pt x="4" y="78"/>
                    </a:lnTo>
                    <a:lnTo>
                      <a:pt x="1" y="66"/>
                    </a:lnTo>
                    <a:lnTo>
                      <a:pt x="0" y="52"/>
                    </a:lnTo>
                    <a:lnTo>
                      <a:pt x="1" y="38"/>
                    </a:lnTo>
                    <a:lnTo>
                      <a:pt x="4" y="26"/>
                    </a:lnTo>
                    <a:lnTo>
                      <a:pt x="8"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79" name="Freeform 66"/>
              <p:cNvSpPr>
                <a:spLocks/>
              </p:cNvSpPr>
              <p:nvPr/>
            </p:nvSpPr>
            <p:spPr bwMode="auto">
              <a:xfrm>
                <a:off x="-12" y="866"/>
                <a:ext cx="15" cy="14"/>
              </a:xfrm>
              <a:custGeom>
                <a:avLst/>
                <a:gdLst>
                  <a:gd name="T0" fmla="*/ 0 w 73"/>
                  <a:gd name="T1" fmla="*/ 0 h 74"/>
                  <a:gd name="T2" fmla="*/ 4 w 73"/>
                  <a:gd name="T3" fmla="*/ 1 h 74"/>
                  <a:gd name="T4" fmla="*/ 11 w 73"/>
                  <a:gd name="T5" fmla="*/ 3 h 74"/>
                  <a:gd name="T6" fmla="*/ 23 w 73"/>
                  <a:gd name="T7" fmla="*/ 8 h 74"/>
                  <a:gd name="T8" fmla="*/ 36 w 73"/>
                  <a:gd name="T9" fmla="*/ 14 h 74"/>
                  <a:gd name="T10" fmla="*/ 48 w 73"/>
                  <a:gd name="T11" fmla="*/ 25 h 74"/>
                  <a:gd name="T12" fmla="*/ 59 w 73"/>
                  <a:gd name="T13" fmla="*/ 38 h 74"/>
                  <a:gd name="T14" fmla="*/ 66 w 73"/>
                  <a:gd name="T15" fmla="*/ 51 h 74"/>
                  <a:gd name="T16" fmla="*/ 70 w 73"/>
                  <a:gd name="T17" fmla="*/ 63 h 74"/>
                  <a:gd name="T18" fmla="*/ 72 w 73"/>
                  <a:gd name="T19" fmla="*/ 70 h 74"/>
                  <a:gd name="T20" fmla="*/ 73 w 73"/>
                  <a:gd name="T21" fmla="*/ 74 h 74"/>
                  <a:gd name="T22" fmla="*/ 70 w 73"/>
                  <a:gd name="T23" fmla="*/ 74 h 74"/>
                  <a:gd name="T24" fmla="*/ 61 w 73"/>
                  <a:gd name="T25" fmla="*/ 71 h 74"/>
                  <a:gd name="T26" fmla="*/ 51 w 73"/>
                  <a:gd name="T27" fmla="*/ 67 h 74"/>
                  <a:gd name="T28" fmla="*/ 38 w 73"/>
                  <a:gd name="T29" fmla="*/ 60 h 74"/>
                  <a:gd name="T30" fmla="*/ 25 w 73"/>
                  <a:gd name="T31" fmla="*/ 50 h 74"/>
                  <a:gd name="T32" fmla="*/ 14 w 73"/>
                  <a:gd name="T33" fmla="*/ 37 h 74"/>
                  <a:gd name="T34" fmla="*/ 7 w 73"/>
                  <a:gd name="T35" fmla="*/ 23 h 74"/>
                  <a:gd name="T36" fmla="*/ 3 w 73"/>
                  <a:gd name="T37" fmla="*/ 12 h 74"/>
                  <a:gd name="T38" fmla="*/ 0 w 73"/>
                  <a:gd name="T39" fmla="*/ 3 h 74"/>
                  <a:gd name="T40" fmla="*/ 0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0" y="0"/>
                    </a:moveTo>
                    <a:lnTo>
                      <a:pt x="4" y="1"/>
                    </a:lnTo>
                    <a:lnTo>
                      <a:pt x="11" y="3"/>
                    </a:lnTo>
                    <a:lnTo>
                      <a:pt x="23" y="8"/>
                    </a:lnTo>
                    <a:lnTo>
                      <a:pt x="36" y="14"/>
                    </a:lnTo>
                    <a:lnTo>
                      <a:pt x="48" y="25"/>
                    </a:lnTo>
                    <a:lnTo>
                      <a:pt x="59" y="38"/>
                    </a:lnTo>
                    <a:lnTo>
                      <a:pt x="66" y="51"/>
                    </a:lnTo>
                    <a:lnTo>
                      <a:pt x="70" y="63"/>
                    </a:lnTo>
                    <a:lnTo>
                      <a:pt x="72" y="70"/>
                    </a:lnTo>
                    <a:lnTo>
                      <a:pt x="73" y="74"/>
                    </a:lnTo>
                    <a:lnTo>
                      <a:pt x="70" y="74"/>
                    </a:lnTo>
                    <a:lnTo>
                      <a:pt x="61" y="71"/>
                    </a:lnTo>
                    <a:lnTo>
                      <a:pt x="51" y="67"/>
                    </a:lnTo>
                    <a:lnTo>
                      <a:pt x="38" y="60"/>
                    </a:lnTo>
                    <a:lnTo>
                      <a:pt x="25" y="50"/>
                    </a:lnTo>
                    <a:lnTo>
                      <a:pt x="14" y="37"/>
                    </a:lnTo>
                    <a:lnTo>
                      <a:pt x="7" y="23"/>
                    </a:lnTo>
                    <a:lnTo>
                      <a:pt x="3" y="1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0" name="Freeform 67"/>
              <p:cNvSpPr>
                <a:spLocks/>
              </p:cNvSpPr>
              <p:nvPr/>
            </p:nvSpPr>
            <p:spPr bwMode="auto">
              <a:xfrm>
                <a:off x="10" y="888"/>
                <a:ext cx="15" cy="15"/>
              </a:xfrm>
              <a:custGeom>
                <a:avLst/>
                <a:gdLst>
                  <a:gd name="T0" fmla="*/ 0 w 73"/>
                  <a:gd name="T1" fmla="*/ 0 h 75"/>
                  <a:gd name="T2" fmla="*/ 3 w 73"/>
                  <a:gd name="T3" fmla="*/ 1 h 75"/>
                  <a:gd name="T4" fmla="*/ 12 w 73"/>
                  <a:gd name="T5" fmla="*/ 3 h 75"/>
                  <a:gd name="T6" fmla="*/ 23 w 73"/>
                  <a:gd name="T7" fmla="*/ 8 h 75"/>
                  <a:gd name="T8" fmla="*/ 36 w 73"/>
                  <a:gd name="T9" fmla="*/ 14 h 75"/>
                  <a:gd name="T10" fmla="*/ 48 w 73"/>
                  <a:gd name="T11" fmla="*/ 25 h 75"/>
                  <a:gd name="T12" fmla="*/ 59 w 73"/>
                  <a:gd name="T13" fmla="*/ 38 h 75"/>
                  <a:gd name="T14" fmla="*/ 65 w 73"/>
                  <a:gd name="T15" fmla="*/ 51 h 75"/>
                  <a:gd name="T16" fmla="*/ 70 w 73"/>
                  <a:gd name="T17" fmla="*/ 63 h 75"/>
                  <a:gd name="T18" fmla="*/ 72 w 73"/>
                  <a:gd name="T19" fmla="*/ 71 h 75"/>
                  <a:gd name="T20" fmla="*/ 73 w 73"/>
                  <a:gd name="T21" fmla="*/ 75 h 75"/>
                  <a:gd name="T22" fmla="*/ 70 w 73"/>
                  <a:gd name="T23" fmla="*/ 74 h 75"/>
                  <a:gd name="T24" fmla="*/ 61 w 73"/>
                  <a:gd name="T25" fmla="*/ 71 h 75"/>
                  <a:gd name="T26" fmla="*/ 50 w 73"/>
                  <a:gd name="T27" fmla="*/ 67 h 75"/>
                  <a:gd name="T28" fmla="*/ 38 w 73"/>
                  <a:gd name="T29" fmla="*/ 60 h 75"/>
                  <a:gd name="T30" fmla="*/ 25 w 73"/>
                  <a:gd name="T31" fmla="*/ 50 h 75"/>
                  <a:gd name="T32" fmla="*/ 14 w 73"/>
                  <a:gd name="T33" fmla="*/ 37 h 75"/>
                  <a:gd name="T34" fmla="*/ 8 w 73"/>
                  <a:gd name="T35" fmla="*/ 24 h 75"/>
                  <a:gd name="T36" fmla="*/ 3 w 73"/>
                  <a:gd name="T37" fmla="*/ 12 h 75"/>
                  <a:gd name="T38" fmla="*/ 1 w 73"/>
                  <a:gd name="T39" fmla="*/ 3 h 75"/>
                  <a:gd name="T40" fmla="*/ 0 w 73"/>
                  <a:gd name="T4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5">
                    <a:moveTo>
                      <a:pt x="0" y="0"/>
                    </a:moveTo>
                    <a:lnTo>
                      <a:pt x="3" y="1"/>
                    </a:lnTo>
                    <a:lnTo>
                      <a:pt x="12" y="3"/>
                    </a:lnTo>
                    <a:lnTo>
                      <a:pt x="23" y="8"/>
                    </a:lnTo>
                    <a:lnTo>
                      <a:pt x="36" y="14"/>
                    </a:lnTo>
                    <a:lnTo>
                      <a:pt x="48" y="25"/>
                    </a:lnTo>
                    <a:lnTo>
                      <a:pt x="59" y="38"/>
                    </a:lnTo>
                    <a:lnTo>
                      <a:pt x="65" y="51"/>
                    </a:lnTo>
                    <a:lnTo>
                      <a:pt x="70" y="63"/>
                    </a:lnTo>
                    <a:lnTo>
                      <a:pt x="72" y="71"/>
                    </a:lnTo>
                    <a:lnTo>
                      <a:pt x="73" y="75"/>
                    </a:lnTo>
                    <a:lnTo>
                      <a:pt x="70" y="74"/>
                    </a:lnTo>
                    <a:lnTo>
                      <a:pt x="61" y="71"/>
                    </a:lnTo>
                    <a:lnTo>
                      <a:pt x="50" y="67"/>
                    </a:lnTo>
                    <a:lnTo>
                      <a:pt x="38" y="60"/>
                    </a:lnTo>
                    <a:lnTo>
                      <a:pt x="25" y="50"/>
                    </a:lnTo>
                    <a:lnTo>
                      <a:pt x="14" y="37"/>
                    </a:lnTo>
                    <a:lnTo>
                      <a:pt x="8" y="24"/>
                    </a:lnTo>
                    <a:lnTo>
                      <a:pt x="3" y="12"/>
                    </a:lnTo>
                    <a:lnTo>
                      <a:pt x="1"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1" name="Freeform 68"/>
              <p:cNvSpPr>
                <a:spLocks/>
              </p:cNvSpPr>
              <p:nvPr/>
            </p:nvSpPr>
            <p:spPr bwMode="auto">
              <a:xfrm>
                <a:off x="3" y="889"/>
                <a:ext cx="7" cy="21"/>
              </a:xfrm>
              <a:custGeom>
                <a:avLst/>
                <a:gdLst>
                  <a:gd name="T0" fmla="*/ 17 w 34"/>
                  <a:gd name="T1" fmla="*/ 0 h 104"/>
                  <a:gd name="T2" fmla="*/ 18 w 34"/>
                  <a:gd name="T3" fmla="*/ 2 h 104"/>
                  <a:gd name="T4" fmla="*/ 21 w 34"/>
                  <a:gd name="T5" fmla="*/ 7 h 104"/>
                  <a:gd name="T6" fmla="*/ 26 w 34"/>
                  <a:gd name="T7" fmla="*/ 15 h 104"/>
                  <a:gd name="T8" fmla="*/ 30 w 34"/>
                  <a:gd name="T9" fmla="*/ 26 h 104"/>
                  <a:gd name="T10" fmla="*/ 33 w 34"/>
                  <a:gd name="T11" fmla="*/ 39 h 104"/>
                  <a:gd name="T12" fmla="*/ 34 w 34"/>
                  <a:gd name="T13" fmla="*/ 52 h 104"/>
                  <a:gd name="T14" fmla="*/ 33 w 34"/>
                  <a:gd name="T15" fmla="*/ 66 h 104"/>
                  <a:gd name="T16" fmla="*/ 30 w 34"/>
                  <a:gd name="T17" fmla="*/ 79 h 104"/>
                  <a:gd name="T18" fmla="*/ 26 w 34"/>
                  <a:gd name="T19" fmla="*/ 89 h 104"/>
                  <a:gd name="T20" fmla="*/ 21 w 34"/>
                  <a:gd name="T21" fmla="*/ 97 h 104"/>
                  <a:gd name="T22" fmla="*/ 18 w 34"/>
                  <a:gd name="T23" fmla="*/ 102 h 104"/>
                  <a:gd name="T24" fmla="*/ 17 w 34"/>
                  <a:gd name="T25" fmla="*/ 104 h 104"/>
                  <a:gd name="T26" fmla="*/ 16 w 34"/>
                  <a:gd name="T27" fmla="*/ 102 h 104"/>
                  <a:gd name="T28" fmla="*/ 13 w 34"/>
                  <a:gd name="T29" fmla="*/ 97 h 104"/>
                  <a:gd name="T30" fmla="*/ 9 w 34"/>
                  <a:gd name="T31" fmla="*/ 89 h 104"/>
                  <a:gd name="T32" fmla="*/ 4 w 34"/>
                  <a:gd name="T33" fmla="*/ 79 h 104"/>
                  <a:gd name="T34" fmla="*/ 1 w 34"/>
                  <a:gd name="T35" fmla="*/ 66 h 104"/>
                  <a:gd name="T36" fmla="*/ 0 w 34"/>
                  <a:gd name="T37" fmla="*/ 52 h 104"/>
                  <a:gd name="T38" fmla="*/ 1 w 34"/>
                  <a:gd name="T39" fmla="*/ 39 h 104"/>
                  <a:gd name="T40" fmla="*/ 4 w 34"/>
                  <a:gd name="T41" fmla="*/ 26 h 104"/>
                  <a:gd name="T42" fmla="*/ 9 w 34"/>
                  <a:gd name="T43" fmla="*/ 15 h 104"/>
                  <a:gd name="T44" fmla="*/ 13 w 34"/>
                  <a:gd name="T45" fmla="*/ 7 h 104"/>
                  <a:gd name="T46" fmla="*/ 16 w 34"/>
                  <a:gd name="T47" fmla="*/ 2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2"/>
                    </a:lnTo>
                    <a:lnTo>
                      <a:pt x="21" y="7"/>
                    </a:lnTo>
                    <a:lnTo>
                      <a:pt x="26" y="15"/>
                    </a:lnTo>
                    <a:lnTo>
                      <a:pt x="30" y="26"/>
                    </a:lnTo>
                    <a:lnTo>
                      <a:pt x="33" y="39"/>
                    </a:lnTo>
                    <a:lnTo>
                      <a:pt x="34" y="52"/>
                    </a:lnTo>
                    <a:lnTo>
                      <a:pt x="33" y="66"/>
                    </a:lnTo>
                    <a:lnTo>
                      <a:pt x="30" y="79"/>
                    </a:lnTo>
                    <a:lnTo>
                      <a:pt x="26" y="89"/>
                    </a:lnTo>
                    <a:lnTo>
                      <a:pt x="21" y="97"/>
                    </a:lnTo>
                    <a:lnTo>
                      <a:pt x="18" y="102"/>
                    </a:lnTo>
                    <a:lnTo>
                      <a:pt x="17" y="104"/>
                    </a:lnTo>
                    <a:lnTo>
                      <a:pt x="16" y="102"/>
                    </a:lnTo>
                    <a:lnTo>
                      <a:pt x="13" y="97"/>
                    </a:lnTo>
                    <a:lnTo>
                      <a:pt x="9" y="89"/>
                    </a:lnTo>
                    <a:lnTo>
                      <a:pt x="4" y="79"/>
                    </a:lnTo>
                    <a:lnTo>
                      <a:pt x="1" y="66"/>
                    </a:lnTo>
                    <a:lnTo>
                      <a:pt x="0" y="52"/>
                    </a:lnTo>
                    <a:lnTo>
                      <a:pt x="1" y="39"/>
                    </a:lnTo>
                    <a:lnTo>
                      <a:pt x="4" y="26"/>
                    </a:lnTo>
                    <a:lnTo>
                      <a:pt x="9" y="15"/>
                    </a:lnTo>
                    <a:lnTo>
                      <a:pt x="13" y="7"/>
                    </a:lnTo>
                    <a:lnTo>
                      <a:pt x="16" y="2"/>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2" name="Freeform 69"/>
              <p:cNvSpPr>
                <a:spLocks/>
              </p:cNvSpPr>
              <p:nvPr/>
            </p:nvSpPr>
            <p:spPr bwMode="auto">
              <a:xfrm>
                <a:off x="10" y="866"/>
                <a:ext cx="15" cy="14"/>
              </a:xfrm>
              <a:custGeom>
                <a:avLst/>
                <a:gdLst>
                  <a:gd name="T0" fmla="*/ 73 w 73"/>
                  <a:gd name="T1" fmla="*/ 0 h 74"/>
                  <a:gd name="T2" fmla="*/ 72 w 73"/>
                  <a:gd name="T3" fmla="*/ 3 h 74"/>
                  <a:gd name="T4" fmla="*/ 70 w 73"/>
                  <a:gd name="T5" fmla="*/ 12 h 74"/>
                  <a:gd name="T6" fmla="*/ 65 w 73"/>
                  <a:gd name="T7" fmla="*/ 23 h 74"/>
                  <a:gd name="T8" fmla="*/ 59 w 73"/>
                  <a:gd name="T9" fmla="*/ 37 h 74"/>
                  <a:gd name="T10" fmla="*/ 48 w 73"/>
                  <a:gd name="T11" fmla="*/ 50 h 74"/>
                  <a:gd name="T12" fmla="*/ 36 w 73"/>
                  <a:gd name="T13" fmla="*/ 60 h 74"/>
                  <a:gd name="T14" fmla="*/ 23 w 73"/>
                  <a:gd name="T15" fmla="*/ 67 h 74"/>
                  <a:gd name="T16" fmla="*/ 12 w 73"/>
                  <a:gd name="T17" fmla="*/ 71 h 74"/>
                  <a:gd name="T18" fmla="*/ 3 w 73"/>
                  <a:gd name="T19" fmla="*/ 74 h 74"/>
                  <a:gd name="T20" fmla="*/ 0 w 73"/>
                  <a:gd name="T21" fmla="*/ 74 h 74"/>
                  <a:gd name="T22" fmla="*/ 1 w 73"/>
                  <a:gd name="T23" fmla="*/ 70 h 74"/>
                  <a:gd name="T24" fmla="*/ 3 w 73"/>
                  <a:gd name="T25" fmla="*/ 63 h 74"/>
                  <a:gd name="T26" fmla="*/ 8 w 73"/>
                  <a:gd name="T27" fmla="*/ 51 h 74"/>
                  <a:gd name="T28" fmla="*/ 14 w 73"/>
                  <a:gd name="T29" fmla="*/ 38 h 74"/>
                  <a:gd name="T30" fmla="*/ 25 w 73"/>
                  <a:gd name="T31" fmla="*/ 25 h 74"/>
                  <a:gd name="T32" fmla="*/ 38 w 73"/>
                  <a:gd name="T33" fmla="*/ 14 h 74"/>
                  <a:gd name="T34" fmla="*/ 50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5" y="23"/>
                    </a:lnTo>
                    <a:lnTo>
                      <a:pt x="59" y="37"/>
                    </a:lnTo>
                    <a:lnTo>
                      <a:pt x="48" y="50"/>
                    </a:lnTo>
                    <a:lnTo>
                      <a:pt x="36" y="60"/>
                    </a:lnTo>
                    <a:lnTo>
                      <a:pt x="23" y="67"/>
                    </a:lnTo>
                    <a:lnTo>
                      <a:pt x="12" y="71"/>
                    </a:lnTo>
                    <a:lnTo>
                      <a:pt x="3" y="74"/>
                    </a:lnTo>
                    <a:lnTo>
                      <a:pt x="0" y="74"/>
                    </a:lnTo>
                    <a:lnTo>
                      <a:pt x="1" y="70"/>
                    </a:lnTo>
                    <a:lnTo>
                      <a:pt x="3" y="63"/>
                    </a:lnTo>
                    <a:lnTo>
                      <a:pt x="8" y="51"/>
                    </a:lnTo>
                    <a:lnTo>
                      <a:pt x="14" y="38"/>
                    </a:lnTo>
                    <a:lnTo>
                      <a:pt x="25" y="25"/>
                    </a:lnTo>
                    <a:lnTo>
                      <a:pt x="38" y="14"/>
                    </a:lnTo>
                    <a:lnTo>
                      <a:pt x="50"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3" name="Freeform 70"/>
              <p:cNvSpPr>
                <a:spLocks/>
              </p:cNvSpPr>
              <p:nvPr/>
            </p:nvSpPr>
            <p:spPr bwMode="auto">
              <a:xfrm>
                <a:off x="12" y="881"/>
                <a:ext cx="20" cy="6"/>
              </a:xfrm>
              <a:custGeom>
                <a:avLst/>
                <a:gdLst>
                  <a:gd name="T0" fmla="*/ 51 w 103"/>
                  <a:gd name="T1" fmla="*/ 0 h 34"/>
                  <a:gd name="T2" fmla="*/ 65 w 103"/>
                  <a:gd name="T3" fmla="*/ 1 h 34"/>
                  <a:gd name="T4" fmla="*/ 77 w 103"/>
                  <a:gd name="T5" fmla="*/ 4 h 34"/>
                  <a:gd name="T6" fmla="*/ 87 w 103"/>
                  <a:gd name="T7" fmla="*/ 8 h 34"/>
                  <a:gd name="T8" fmla="*/ 96 w 103"/>
                  <a:gd name="T9" fmla="*/ 13 h 34"/>
                  <a:gd name="T10" fmla="*/ 101 w 103"/>
                  <a:gd name="T11" fmla="*/ 16 h 34"/>
                  <a:gd name="T12" fmla="*/ 103 w 103"/>
                  <a:gd name="T13" fmla="*/ 17 h 34"/>
                  <a:gd name="T14" fmla="*/ 101 w 103"/>
                  <a:gd name="T15" fmla="*/ 19 h 34"/>
                  <a:gd name="T16" fmla="*/ 96 w 103"/>
                  <a:gd name="T17" fmla="*/ 21 h 34"/>
                  <a:gd name="T18" fmla="*/ 87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7 w 103"/>
                  <a:gd name="T33" fmla="*/ 21 h 34"/>
                  <a:gd name="T34" fmla="*/ 2 w 103"/>
                  <a:gd name="T35" fmla="*/ 19 h 34"/>
                  <a:gd name="T36" fmla="*/ 0 w 103"/>
                  <a:gd name="T37" fmla="*/ 17 h 34"/>
                  <a:gd name="T38" fmla="*/ 2 w 103"/>
                  <a:gd name="T39" fmla="*/ 16 h 34"/>
                  <a:gd name="T40" fmla="*/ 7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7" y="8"/>
                    </a:lnTo>
                    <a:lnTo>
                      <a:pt x="96" y="13"/>
                    </a:lnTo>
                    <a:lnTo>
                      <a:pt x="101" y="16"/>
                    </a:lnTo>
                    <a:lnTo>
                      <a:pt x="103" y="17"/>
                    </a:lnTo>
                    <a:lnTo>
                      <a:pt x="101" y="19"/>
                    </a:lnTo>
                    <a:lnTo>
                      <a:pt x="96" y="21"/>
                    </a:lnTo>
                    <a:lnTo>
                      <a:pt x="87" y="26"/>
                    </a:lnTo>
                    <a:lnTo>
                      <a:pt x="77" y="30"/>
                    </a:lnTo>
                    <a:lnTo>
                      <a:pt x="65" y="33"/>
                    </a:lnTo>
                    <a:lnTo>
                      <a:pt x="51" y="34"/>
                    </a:lnTo>
                    <a:lnTo>
                      <a:pt x="37" y="33"/>
                    </a:lnTo>
                    <a:lnTo>
                      <a:pt x="25" y="30"/>
                    </a:lnTo>
                    <a:lnTo>
                      <a:pt x="15" y="26"/>
                    </a:lnTo>
                    <a:lnTo>
                      <a:pt x="7" y="21"/>
                    </a:lnTo>
                    <a:lnTo>
                      <a:pt x="2" y="19"/>
                    </a:lnTo>
                    <a:lnTo>
                      <a:pt x="0" y="17"/>
                    </a:lnTo>
                    <a:lnTo>
                      <a:pt x="2" y="16"/>
                    </a:lnTo>
                    <a:lnTo>
                      <a:pt x="7"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4" name="Freeform 71"/>
              <p:cNvSpPr>
                <a:spLocks/>
              </p:cNvSpPr>
              <p:nvPr/>
            </p:nvSpPr>
            <p:spPr bwMode="auto">
              <a:xfrm>
                <a:off x="3" y="858"/>
                <a:ext cx="7" cy="21"/>
              </a:xfrm>
              <a:custGeom>
                <a:avLst/>
                <a:gdLst>
                  <a:gd name="T0" fmla="*/ 17 w 34"/>
                  <a:gd name="T1" fmla="*/ 0 h 104"/>
                  <a:gd name="T2" fmla="*/ 18 w 34"/>
                  <a:gd name="T3" fmla="*/ 3 h 104"/>
                  <a:gd name="T4" fmla="*/ 21 w 34"/>
                  <a:gd name="T5" fmla="*/ 8 h 104"/>
                  <a:gd name="T6" fmla="*/ 26 w 34"/>
                  <a:gd name="T7" fmla="*/ 16 h 104"/>
                  <a:gd name="T8" fmla="*/ 30 w 34"/>
                  <a:gd name="T9" fmla="*/ 26 h 104"/>
                  <a:gd name="T10" fmla="*/ 33 w 34"/>
                  <a:gd name="T11" fmla="*/ 38 h 104"/>
                  <a:gd name="T12" fmla="*/ 34 w 34"/>
                  <a:gd name="T13" fmla="*/ 52 h 104"/>
                  <a:gd name="T14" fmla="*/ 33 w 34"/>
                  <a:gd name="T15" fmla="*/ 66 h 104"/>
                  <a:gd name="T16" fmla="*/ 30 w 34"/>
                  <a:gd name="T17" fmla="*/ 78 h 104"/>
                  <a:gd name="T18" fmla="*/ 26 w 34"/>
                  <a:gd name="T19" fmla="*/ 89 h 104"/>
                  <a:gd name="T20" fmla="*/ 21 w 34"/>
                  <a:gd name="T21" fmla="*/ 98 h 104"/>
                  <a:gd name="T22" fmla="*/ 18 w 34"/>
                  <a:gd name="T23" fmla="*/ 102 h 104"/>
                  <a:gd name="T24" fmla="*/ 17 w 34"/>
                  <a:gd name="T25" fmla="*/ 104 h 104"/>
                  <a:gd name="T26" fmla="*/ 16 w 34"/>
                  <a:gd name="T27" fmla="*/ 102 h 104"/>
                  <a:gd name="T28" fmla="*/ 13 w 34"/>
                  <a:gd name="T29" fmla="*/ 98 h 104"/>
                  <a:gd name="T30" fmla="*/ 9 w 34"/>
                  <a:gd name="T31" fmla="*/ 89 h 104"/>
                  <a:gd name="T32" fmla="*/ 4 w 34"/>
                  <a:gd name="T33" fmla="*/ 78 h 104"/>
                  <a:gd name="T34" fmla="*/ 1 w 34"/>
                  <a:gd name="T35" fmla="*/ 66 h 104"/>
                  <a:gd name="T36" fmla="*/ 0 w 34"/>
                  <a:gd name="T37" fmla="*/ 52 h 104"/>
                  <a:gd name="T38" fmla="*/ 1 w 34"/>
                  <a:gd name="T39" fmla="*/ 38 h 104"/>
                  <a:gd name="T40" fmla="*/ 4 w 34"/>
                  <a:gd name="T41" fmla="*/ 26 h 104"/>
                  <a:gd name="T42" fmla="*/ 9 w 34"/>
                  <a:gd name="T43" fmla="*/ 16 h 104"/>
                  <a:gd name="T44" fmla="*/ 13 w 34"/>
                  <a:gd name="T45" fmla="*/ 8 h 104"/>
                  <a:gd name="T46" fmla="*/ 16 w 34"/>
                  <a:gd name="T47" fmla="*/ 3 h 104"/>
                  <a:gd name="T48" fmla="*/ 17 w 34"/>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4">
                    <a:moveTo>
                      <a:pt x="17" y="0"/>
                    </a:moveTo>
                    <a:lnTo>
                      <a:pt x="18" y="3"/>
                    </a:lnTo>
                    <a:lnTo>
                      <a:pt x="21" y="8"/>
                    </a:lnTo>
                    <a:lnTo>
                      <a:pt x="26" y="16"/>
                    </a:lnTo>
                    <a:lnTo>
                      <a:pt x="30" y="26"/>
                    </a:lnTo>
                    <a:lnTo>
                      <a:pt x="33" y="38"/>
                    </a:lnTo>
                    <a:lnTo>
                      <a:pt x="34" y="52"/>
                    </a:lnTo>
                    <a:lnTo>
                      <a:pt x="33" y="66"/>
                    </a:lnTo>
                    <a:lnTo>
                      <a:pt x="30" y="78"/>
                    </a:lnTo>
                    <a:lnTo>
                      <a:pt x="26" y="89"/>
                    </a:lnTo>
                    <a:lnTo>
                      <a:pt x="21" y="98"/>
                    </a:lnTo>
                    <a:lnTo>
                      <a:pt x="18" y="102"/>
                    </a:lnTo>
                    <a:lnTo>
                      <a:pt x="17" y="104"/>
                    </a:lnTo>
                    <a:lnTo>
                      <a:pt x="16" y="102"/>
                    </a:lnTo>
                    <a:lnTo>
                      <a:pt x="13" y="98"/>
                    </a:lnTo>
                    <a:lnTo>
                      <a:pt x="9" y="89"/>
                    </a:lnTo>
                    <a:lnTo>
                      <a:pt x="4" y="78"/>
                    </a:lnTo>
                    <a:lnTo>
                      <a:pt x="1" y="66"/>
                    </a:lnTo>
                    <a:lnTo>
                      <a:pt x="0" y="52"/>
                    </a:lnTo>
                    <a:lnTo>
                      <a:pt x="1" y="38"/>
                    </a:lnTo>
                    <a:lnTo>
                      <a:pt x="4" y="26"/>
                    </a:lnTo>
                    <a:lnTo>
                      <a:pt x="9" y="16"/>
                    </a:lnTo>
                    <a:lnTo>
                      <a:pt x="13" y="8"/>
                    </a:lnTo>
                    <a:lnTo>
                      <a:pt x="16" y="3"/>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5" name="Freeform 72"/>
              <p:cNvSpPr>
                <a:spLocks/>
              </p:cNvSpPr>
              <p:nvPr/>
            </p:nvSpPr>
            <p:spPr bwMode="auto">
              <a:xfrm>
                <a:off x="-12" y="888"/>
                <a:ext cx="15" cy="14"/>
              </a:xfrm>
              <a:custGeom>
                <a:avLst/>
                <a:gdLst>
                  <a:gd name="T0" fmla="*/ 73 w 73"/>
                  <a:gd name="T1" fmla="*/ 0 h 74"/>
                  <a:gd name="T2" fmla="*/ 72 w 73"/>
                  <a:gd name="T3" fmla="*/ 3 h 74"/>
                  <a:gd name="T4" fmla="*/ 70 w 73"/>
                  <a:gd name="T5" fmla="*/ 12 h 74"/>
                  <a:gd name="T6" fmla="*/ 66 w 73"/>
                  <a:gd name="T7" fmla="*/ 24 h 74"/>
                  <a:gd name="T8" fmla="*/ 59 w 73"/>
                  <a:gd name="T9" fmla="*/ 37 h 74"/>
                  <a:gd name="T10" fmla="*/ 48 w 73"/>
                  <a:gd name="T11" fmla="*/ 50 h 74"/>
                  <a:gd name="T12" fmla="*/ 36 w 73"/>
                  <a:gd name="T13" fmla="*/ 60 h 74"/>
                  <a:gd name="T14" fmla="*/ 23 w 73"/>
                  <a:gd name="T15" fmla="*/ 67 h 74"/>
                  <a:gd name="T16" fmla="*/ 11 w 73"/>
                  <a:gd name="T17" fmla="*/ 71 h 74"/>
                  <a:gd name="T18" fmla="*/ 4 w 73"/>
                  <a:gd name="T19" fmla="*/ 74 h 74"/>
                  <a:gd name="T20" fmla="*/ 0 w 73"/>
                  <a:gd name="T21" fmla="*/ 74 h 74"/>
                  <a:gd name="T22" fmla="*/ 0 w 73"/>
                  <a:gd name="T23" fmla="*/ 70 h 74"/>
                  <a:gd name="T24" fmla="*/ 3 w 73"/>
                  <a:gd name="T25" fmla="*/ 63 h 74"/>
                  <a:gd name="T26" fmla="*/ 7 w 73"/>
                  <a:gd name="T27" fmla="*/ 51 h 74"/>
                  <a:gd name="T28" fmla="*/ 14 w 73"/>
                  <a:gd name="T29" fmla="*/ 38 h 74"/>
                  <a:gd name="T30" fmla="*/ 25 w 73"/>
                  <a:gd name="T31" fmla="*/ 25 h 74"/>
                  <a:gd name="T32" fmla="*/ 38 w 73"/>
                  <a:gd name="T33" fmla="*/ 14 h 74"/>
                  <a:gd name="T34" fmla="*/ 51 w 73"/>
                  <a:gd name="T35" fmla="*/ 8 h 74"/>
                  <a:gd name="T36" fmla="*/ 61 w 73"/>
                  <a:gd name="T37" fmla="*/ 3 h 74"/>
                  <a:gd name="T38" fmla="*/ 70 w 73"/>
                  <a:gd name="T39" fmla="*/ 1 h 74"/>
                  <a:gd name="T40" fmla="*/ 73 w 73"/>
                  <a:gd name="T4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74">
                    <a:moveTo>
                      <a:pt x="73" y="0"/>
                    </a:moveTo>
                    <a:lnTo>
                      <a:pt x="72" y="3"/>
                    </a:lnTo>
                    <a:lnTo>
                      <a:pt x="70" y="12"/>
                    </a:lnTo>
                    <a:lnTo>
                      <a:pt x="66" y="24"/>
                    </a:lnTo>
                    <a:lnTo>
                      <a:pt x="59" y="37"/>
                    </a:lnTo>
                    <a:lnTo>
                      <a:pt x="48" y="50"/>
                    </a:lnTo>
                    <a:lnTo>
                      <a:pt x="36" y="60"/>
                    </a:lnTo>
                    <a:lnTo>
                      <a:pt x="23" y="67"/>
                    </a:lnTo>
                    <a:lnTo>
                      <a:pt x="11" y="71"/>
                    </a:lnTo>
                    <a:lnTo>
                      <a:pt x="4" y="74"/>
                    </a:lnTo>
                    <a:lnTo>
                      <a:pt x="0" y="74"/>
                    </a:lnTo>
                    <a:lnTo>
                      <a:pt x="0" y="70"/>
                    </a:lnTo>
                    <a:lnTo>
                      <a:pt x="3" y="63"/>
                    </a:lnTo>
                    <a:lnTo>
                      <a:pt x="7" y="51"/>
                    </a:lnTo>
                    <a:lnTo>
                      <a:pt x="14" y="38"/>
                    </a:lnTo>
                    <a:lnTo>
                      <a:pt x="25" y="25"/>
                    </a:lnTo>
                    <a:lnTo>
                      <a:pt x="38" y="14"/>
                    </a:lnTo>
                    <a:lnTo>
                      <a:pt x="51" y="8"/>
                    </a:lnTo>
                    <a:lnTo>
                      <a:pt x="61" y="3"/>
                    </a:lnTo>
                    <a:lnTo>
                      <a:pt x="70" y="1"/>
                    </a:lnTo>
                    <a:lnTo>
                      <a:pt x="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6" name="Freeform 73"/>
              <p:cNvSpPr>
                <a:spLocks/>
              </p:cNvSpPr>
              <p:nvPr/>
            </p:nvSpPr>
            <p:spPr bwMode="auto">
              <a:xfrm>
                <a:off x="-19" y="881"/>
                <a:ext cx="21" cy="6"/>
              </a:xfrm>
              <a:custGeom>
                <a:avLst/>
                <a:gdLst>
                  <a:gd name="T0" fmla="*/ 51 w 103"/>
                  <a:gd name="T1" fmla="*/ 0 h 34"/>
                  <a:gd name="T2" fmla="*/ 65 w 103"/>
                  <a:gd name="T3" fmla="*/ 1 h 34"/>
                  <a:gd name="T4" fmla="*/ 77 w 103"/>
                  <a:gd name="T5" fmla="*/ 4 h 34"/>
                  <a:gd name="T6" fmla="*/ 88 w 103"/>
                  <a:gd name="T7" fmla="*/ 8 h 34"/>
                  <a:gd name="T8" fmla="*/ 95 w 103"/>
                  <a:gd name="T9" fmla="*/ 13 h 34"/>
                  <a:gd name="T10" fmla="*/ 100 w 103"/>
                  <a:gd name="T11" fmla="*/ 16 h 34"/>
                  <a:gd name="T12" fmla="*/ 103 w 103"/>
                  <a:gd name="T13" fmla="*/ 17 h 34"/>
                  <a:gd name="T14" fmla="*/ 100 w 103"/>
                  <a:gd name="T15" fmla="*/ 19 h 34"/>
                  <a:gd name="T16" fmla="*/ 95 w 103"/>
                  <a:gd name="T17" fmla="*/ 21 h 34"/>
                  <a:gd name="T18" fmla="*/ 88 w 103"/>
                  <a:gd name="T19" fmla="*/ 26 h 34"/>
                  <a:gd name="T20" fmla="*/ 77 w 103"/>
                  <a:gd name="T21" fmla="*/ 30 h 34"/>
                  <a:gd name="T22" fmla="*/ 65 w 103"/>
                  <a:gd name="T23" fmla="*/ 33 h 34"/>
                  <a:gd name="T24" fmla="*/ 51 w 103"/>
                  <a:gd name="T25" fmla="*/ 34 h 34"/>
                  <a:gd name="T26" fmla="*/ 37 w 103"/>
                  <a:gd name="T27" fmla="*/ 33 h 34"/>
                  <a:gd name="T28" fmla="*/ 25 w 103"/>
                  <a:gd name="T29" fmla="*/ 30 h 34"/>
                  <a:gd name="T30" fmla="*/ 15 w 103"/>
                  <a:gd name="T31" fmla="*/ 26 h 34"/>
                  <a:gd name="T32" fmla="*/ 6 w 103"/>
                  <a:gd name="T33" fmla="*/ 21 h 34"/>
                  <a:gd name="T34" fmla="*/ 1 w 103"/>
                  <a:gd name="T35" fmla="*/ 19 h 34"/>
                  <a:gd name="T36" fmla="*/ 0 w 103"/>
                  <a:gd name="T37" fmla="*/ 17 h 34"/>
                  <a:gd name="T38" fmla="*/ 1 w 103"/>
                  <a:gd name="T39" fmla="*/ 16 h 34"/>
                  <a:gd name="T40" fmla="*/ 6 w 103"/>
                  <a:gd name="T41" fmla="*/ 13 h 34"/>
                  <a:gd name="T42" fmla="*/ 15 w 103"/>
                  <a:gd name="T43" fmla="*/ 8 h 34"/>
                  <a:gd name="T44" fmla="*/ 25 w 103"/>
                  <a:gd name="T45" fmla="*/ 4 h 34"/>
                  <a:gd name="T46" fmla="*/ 37 w 103"/>
                  <a:gd name="T47" fmla="*/ 1 h 34"/>
                  <a:gd name="T48" fmla="*/ 51 w 103"/>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34">
                    <a:moveTo>
                      <a:pt x="51" y="0"/>
                    </a:moveTo>
                    <a:lnTo>
                      <a:pt x="65" y="1"/>
                    </a:lnTo>
                    <a:lnTo>
                      <a:pt x="77" y="4"/>
                    </a:lnTo>
                    <a:lnTo>
                      <a:pt x="88" y="8"/>
                    </a:lnTo>
                    <a:lnTo>
                      <a:pt x="95" y="13"/>
                    </a:lnTo>
                    <a:lnTo>
                      <a:pt x="100" y="16"/>
                    </a:lnTo>
                    <a:lnTo>
                      <a:pt x="103" y="17"/>
                    </a:lnTo>
                    <a:lnTo>
                      <a:pt x="100" y="19"/>
                    </a:lnTo>
                    <a:lnTo>
                      <a:pt x="95" y="21"/>
                    </a:lnTo>
                    <a:lnTo>
                      <a:pt x="88" y="26"/>
                    </a:lnTo>
                    <a:lnTo>
                      <a:pt x="77" y="30"/>
                    </a:lnTo>
                    <a:lnTo>
                      <a:pt x="65" y="33"/>
                    </a:lnTo>
                    <a:lnTo>
                      <a:pt x="51" y="34"/>
                    </a:lnTo>
                    <a:lnTo>
                      <a:pt x="37" y="33"/>
                    </a:lnTo>
                    <a:lnTo>
                      <a:pt x="25" y="30"/>
                    </a:lnTo>
                    <a:lnTo>
                      <a:pt x="15" y="26"/>
                    </a:lnTo>
                    <a:lnTo>
                      <a:pt x="6" y="21"/>
                    </a:lnTo>
                    <a:lnTo>
                      <a:pt x="1" y="19"/>
                    </a:lnTo>
                    <a:lnTo>
                      <a:pt x="0" y="17"/>
                    </a:lnTo>
                    <a:lnTo>
                      <a:pt x="1" y="16"/>
                    </a:lnTo>
                    <a:lnTo>
                      <a:pt x="6" y="13"/>
                    </a:lnTo>
                    <a:lnTo>
                      <a:pt x="15" y="8"/>
                    </a:lnTo>
                    <a:lnTo>
                      <a:pt x="25" y="4"/>
                    </a:lnTo>
                    <a:lnTo>
                      <a:pt x="37" y="1"/>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87" name="Freeform 74"/>
              <p:cNvSpPr>
                <a:spLocks noEditPoints="1"/>
              </p:cNvSpPr>
              <p:nvPr/>
            </p:nvSpPr>
            <p:spPr bwMode="auto">
              <a:xfrm>
                <a:off x="-351" y="477"/>
                <a:ext cx="565" cy="676"/>
              </a:xfrm>
              <a:custGeom>
                <a:avLst/>
                <a:gdLst>
                  <a:gd name="T0" fmla="*/ 1034 w 2824"/>
                  <a:gd name="T1" fmla="*/ 2732 h 3376"/>
                  <a:gd name="T2" fmla="*/ 1128 w 2824"/>
                  <a:gd name="T3" fmla="*/ 2875 h 3376"/>
                  <a:gd name="T4" fmla="*/ 1610 w 2824"/>
                  <a:gd name="T5" fmla="*/ 2894 h 3376"/>
                  <a:gd name="T6" fmla="*/ 1747 w 2824"/>
                  <a:gd name="T7" fmla="*/ 2741 h 3376"/>
                  <a:gd name="T8" fmla="*/ 1516 w 2824"/>
                  <a:gd name="T9" fmla="*/ 2609 h 3376"/>
                  <a:gd name="T10" fmla="*/ 1366 w 2824"/>
                  <a:gd name="T11" fmla="*/ 2653 h 3376"/>
                  <a:gd name="T12" fmla="*/ 2367 w 2824"/>
                  <a:gd name="T13" fmla="*/ 2135 h 3376"/>
                  <a:gd name="T14" fmla="*/ 1578 w 2824"/>
                  <a:gd name="T15" fmla="*/ 2104 h 3376"/>
                  <a:gd name="T16" fmla="*/ 1946 w 2824"/>
                  <a:gd name="T17" fmla="*/ 2193 h 3376"/>
                  <a:gd name="T18" fmla="*/ 1881 w 2824"/>
                  <a:gd name="T19" fmla="*/ 1828 h 3376"/>
                  <a:gd name="T20" fmla="*/ 1527 w 2824"/>
                  <a:gd name="T21" fmla="*/ 1953 h 3376"/>
                  <a:gd name="T22" fmla="*/ 1789 w 2824"/>
                  <a:gd name="T23" fmla="*/ 2310 h 3376"/>
                  <a:gd name="T24" fmla="*/ 2054 w 2824"/>
                  <a:gd name="T25" fmla="*/ 1967 h 3376"/>
                  <a:gd name="T26" fmla="*/ 1959 w 2824"/>
                  <a:gd name="T27" fmla="*/ 2204 h 3376"/>
                  <a:gd name="T28" fmla="*/ 1562 w 2824"/>
                  <a:gd name="T29" fmla="*/ 2109 h 3376"/>
                  <a:gd name="T30" fmla="*/ 1816 w 2824"/>
                  <a:gd name="T31" fmla="*/ 1792 h 3376"/>
                  <a:gd name="T32" fmla="*/ 771 w 2824"/>
                  <a:gd name="T33" fmla="*/ 1852 h 3376"/>
                  <a:gd name="T34" fmla="*/ 863 w 2824"/>
                  <a:gd name="T35" fmla="*/ 2284 h 3376"/>
                  <a:gd name="T36" fmla="*/ 1249 w 2824"/>
                  <a:gd name="T37" fmla="*/ 2074 h 3376"/>
                  <a:gd name="T38" fmla="*/ 2471 w 2824"/>
                  <a:gd name="T39" fmla="*/ 1756 h 3376"/>
                  <a:gd name="T40" fmla="*/ 2628 w 2824"/>
                  <a:gd name="T41" fmla="*/ 1358 h 3376"/>
                  <a:gd name="T42" fmla="*/ 1918 w 2824"/>
                  <a:gd name="T43" fmla="*/ 1168 h 3376"/>
                  <a:gd name="T44" fmla="*/ 2014 w 2824"/>
                  <a:gd name="T45" fmla="*/ 1373 h 3376"/>
                  <a:gd name="T46" fmla="*/ 2228 w 2824"/>
                  <a:gd name="T47" fmla="*/ 1512 h 3376"/>
                  <a:gd name="T48" fmla="*/ 1992 w 2824"/>
                  <a:gd name="T49" fmla="*/ 1446 h 3376"/>
                  <a:gd name="T50" fmla="*/ 1917 w 2824"/>
                  <a:gd name="T51" fmla="*/ 1773 h 3376"/>
                  <a:gd name="T52" fmla="*/ 2121 w 2824"/>
                  <a:gd name="T53" fmla="*/ 1718 h 3376"/>
                  <a:gd name="T54" fmla="*/ 2271 w 2824"/>
                  <a:gd name="T55" fmla="*/ 1634 h 3376"/>
                  <a:gd name="T56" fmla="*/ 2185 w 2824"/>
                  <a:gd name="T57" fmla="*/ 1962 h 3376"/>
                  <a:gd name="T58" fmla="*/ 2499 w 2824"/>
                  <a:gd name="T59" fmla="*/ 2058 h 3376"/>
                  <a:gd name="T60" fmla="*/ 2409 w 2824"/>
                  <a:gd name="T61" fmla="*/ 1769 h 3376"/>
                  <a:gd name="T62" fmla="*/ 2426 w 2824"/>
                  <a:gd name="T63" fmla="*/ 1646 h 3376"/>
                  <a:gd name="T64" fmla="*/ 2729 w 2824"/>
                  <a:gd name="T65" fmla="*/ 1791 h 3376"/>
                  <a:gd name="T66" fmla="*/ 2652 w 2824"/>
                  <a:gd name="T67" fmla="*/ 1484 h 3376"/>
                  <a:gd name="T68" fmla="*/ 2367 w 2824"/>
                  <a:gd name="T69" fmla="*/ 1523 h 3376"/>
                  <a:gd name="T70" fmla="*/ 2532 w 2824"/>
                  <a:gd name="T71" fmla="*/ 1310 h 3376"/>
                  <a:gd name="T72" fmla="*/ 2444 w 2824"/>
                  <a:gd name="T73" fmla="*/ 1053 h 3376"/>
                  <a:gd name="T74" fmla="*/ 2236 w 2824"/>
                  <a:gd name="T75" fmla="*/ 1175 h 3376"/>
                  <a:gd name="T76" fmla="*/ 2283 w 2824"/>
                  <a:gd name="T77" fmla="*/ 1449 h 3376"/>
                  <a:gd name="T78" fmla="*/ 2148 w 2824"/>
                  <a:gd name="T79" fmla="*/ 1172 h 3376"/>
                  <a:gd name="T80" fmla="*/ 1277 w 2824"/>
                  <a:gd name="T81" fmla="*/ 828 h 3376"/>
                  <a:gd name="T82" fmla="*/ 1383 w 2824"/>
                  <a:gd name="T83" fmla="*/ 980 h 3376"/>
                  <a:gd name="T84" fmla="*/ 2028 w 2824"/>
                  <a:gd name="T85" fmla="*/ 967 h 3376"/>
                  <a:gd name="T86" fmla="*/ 452 w 2824"/>
                  <a:gd name="T87" fmla="*/ 638 h 3376"/>
                  <a:gd name="T88" fmla="*/ 159 w 2824"/>
                  <a:gd name="T89" fmla="*/ 1657 h 3376"/>
                  <a:gd name="T90" fmla="*/ 423 w 2824"/>
                  <a:gd name="T91" fmla="*/ 1749 h 3376"/>
                  <a:gd name="T92" fmla="*/ 908 w 2824"/>
                  <a:gd name="T93" fmla="*/ 898 h 3376"/>
                  <a:gd name="T94" fmla="*/ 1383 w 2824"/>
                  <a:gd name="T95" fmla="*/ 133 h 3376"/>
                  <a:gd name="T96" fmla="*/ 679 w 2824"/>
                  <a:gd name="T97" fmla="*/ 463 h 3376"/>
                  <a:gd name="T98" fmla="*/ 1835 w 2824"/>
                  <a:gd name="T99" fmla="*/ 641 h 3376"/>
                  <a:gd name="T100" fmla="*/ 2550 w 2824"/>
                  <a:gd name="T101" fmla="*/ 1057 h 3376"/>
                  <a:gd name="T102" fmla="*/ 2103 w 2824"/>
                  <a:gd name="T103" fmla="*/ 365 h 3376"/>
                  <a:gd name="T104" fmla="*/ 1662 w 2824"/>
                  <a:gd name="T105" fmla="*/ 29 h 3376"/>
                  <a:gd name="T106" fmla="*/ 2577 w 2824"/>
                  <a:gd name="T107" fmla="*/ 693 h 3376"/>
                  <a:gd name="T108" fmla="*/ 2809 w 2824"/>
                  <a:gd name="T109" fmla="*/ 1544 h 3376"/>
                  <a:gd name="T110" fmla="*/ 2682 w 2824"/>
                  <a:gd name="T111" fmla="*/ 1949 h 3376"/>
                  <a:gd name="T112" fmla="*/ 2307 w 2824"/>
                  <a:gd name="T113" fmla="*/ 2436 h 3376"/>
                  <a:gd name="T114" fmla="*/ 1768 w 2824"/>
                  <a:gd name="T115" fmla="*/ 3195 h 3376"/>
                  <a:gd name="T116" fmla="*/ 1232 w 2824"/>
                  <a:gd name="T117" fmla="*/ 3338 h 3376"/>
                  <a:gd name="T118" fmla="*/ 628 w 2824"/>
                  <a:gd name="T119" fmla="*/ 2782 h 3376"/>
                  <a:gd name="T120" fmla="*/ 75 w 2824"/>
                  <a:gd name="T121" fmla="*/ 1851 h 3376"/>
                  <a:gd name="T122" fmla="*/ 189 w 2824"/>
                  <a:gd name="T123" fmla="*/ 693 h 3376"/>
                  <a:gd name="T124" fmla="*/ 1105 w 2824"/>
                  <a:gd name="T125" fmla="*/ 29 h 3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24" h="3376">
                    <a:moveTo>
                      <a:pt x="1263" y="2608"/>
                    </a:moveTo>
                    <a:lnTo>
                      <a:pt x="1252" y="2609"/>
                    </a:lnTo>
                    <a:lnTo>
                      <a:pt x="1237" y="2613"/>
                    </a:lnTo>
                    <a:lnTo>
                      <a:pt x="1220" y="2620"/>
                    </a:lnTo>
                    <a:lnTo>
                      <a:pt x="1201" y="2629"/>
                    </a:lnTo>
                    <a:lnTo>
                      <a:pt x="1180" y="2640"/>
                    </a:lnTo>
                    <a:lnTo>
                      <a:pt x="1157" y="2653"/>
                    </a:lnTo>
                    <a:lnTo>
                      <a:pt x="1135" y="2667"/>
                    </a:lnTo>
                    <a:lnTo>
                      <a:pt x="1112" y="2680"/>
                    </a:lnTo>
                    <a:lnTo>
                      <a:pt x="1091" y="2694"/>
                    </a:lnTo>
                    <a:lnTo>
                      <a:pt x="1070" y="2708"/>
                    </a:lnTo>
                    <a:lnTo>
                      <a:pt x="1050" y="2721"/>
                    </a:lnTo>
                    <a:lnTo>
                      <a:pt x="1034" y="2732"/>
                    </a:lnTo>
                    <a:lnTo>
                      <a:pt x="1021" y="2742"/>
                    </a:lnTo>
                    <a:lnTo>
                      <a:pt x="1010" y="2749"/>
                    </a:lnTo>
                    <a:lnTo>
                      <a:pt x="1002" y="2755"/>
                    </a:lnTo>
                    <a:lnTo>
                      <a:pt x="1000" y="2756"/>
                    </a:lnTo>
                    <a:lnTo>
                      <a:pt x="1001" y="2758"/>
                    </a:lnTo>
                    <a:lnTo>
                      <a:pt x="1007" y="2764"/>
                    </a:lnTo>
                    <a:lnTo>
                      <a:pt x="1015" y="2774"/>
                    </a:lnTo>
                    <a:lnTo>
                      <a:pt x="1026" y="2787"/>
                    </a:lnTo>
                    <a:lnTo>
                      <a:pt x="1041" y="2803"/>
                    </a:lnTo>
                    <a:lnTo>
                      <a:pt x="1058" y="2819"/>
                    </a:lnTo>
                    <a:lnTo>
                      <a:pt x="1078" y="2838"/>
                    </a:lnTo>
                    <a:lnTo>
                      <a:pt x="1102" y="2857"/>
                    </a:lnTo>
                    <a:lnTo>
                      <a:pt x="1128" y="2875"/>
                    </a:lnTo>
                    <a:lnTo>
                      <a:pt x="1157" y="2894"/>
                    </a:lnTo>
                    <a:lnTo>
                      <a:pt x="1188" y="2911"/>
                    </a:lnTo>
                    <a:lnTo>
                      <a:pt x="1222" y="2926"/>
                    </a:lnTo>
                    <a:lnTo>
                      <a:pt x="1259" y="2939"/>
                    </a:lnTo>
                    <a:lnTo>
                      <a:pt x="1298" y="2949"/>
                    </a:lnTo>
                    <a:lnTo>
                      <a:pt x="1340" y="2955"/>
                    </a:lnTo>
                    <a:lnTo>
                      <a:pt x="1383" y="2957"/>
                    </a:lnTo>
                    <a:lnTo>
                      <a:pt x="1427" y="2955"/>
                    </a:lnTo>
                    <a:lnTo>
                      <a:pt x="1469" y="2949"/>
                    </a:lnTo>
                    <a:lnTo>
                      <a:pt x="1507" y="2939"/>
                    </a:lnTo>
                    <a:lnTo>
                      <a:pt x="1544" y="2926"/>
                    </a:lnTo>
                    <a:lnTo>
                      <a:pt x="1578" y="2911"/>
                    </a:lnTo>
                    <a:lnTo>
                      <a:pt x="1610" y="2894"/>
                    </a:lnTo>
                    <a:lnTo>
                      <a:pt x="1639" y="2875"/>
                    </a:lnTo>
                    <a:lnTo>
                      <a:pt x="1664" y="2857"/>
                    </a:lnTo>
                    <a:lnTo>
                      <a:pt x="1688" y="2838"/>
                    </a:lnTo>
                    <a:lnTo>
                      <a:pt x="1708" y="2819"/>
                    </a:lnTo>
                    <a:lnTo>
                      <a:pt x="1726" y="2803"/>
                    </a:lnTo>
                    <a:lnTo>
                      <a:pt x="1740" y="2787"/>
                    </a:lnTo>
                    <a:lnTo>
                      <a:pt x="1752" y="2774"/>
                    </a:lnTo>
                    <a:lnTo>
                      <a:pt x="1760" y="2764"/>
                    </a:lnTo>
                    <a:lnTo>
                      <a:pt x="1765" y="2758"/>
                    </a:lnTo>
                    <a:lnTo>
                      <a:pt x="1767" y="2756"/>
                    </a:lnTo>
                    <a:lnTo>
                      <a:pt x="1765" y="2754"/>
                    </a:lnTo>
                    <a:lnTo>
                      <a:pt x="1758" y="2749"/>
                    </a:lnTo>
                    <a:lnTo>
                      <a:pt x="1747" y="2741"/>
                    </a:lnTo>
                    <a:lnTo>
                      <a:pt x="1735" y="2730"/>
                    </a:lnTo>
                    <a:lnTo>
                      <a:pt x="1720" y="2718"/>
                    </a:lnTo>
                    <a:lnTo>
                      <a:pt x="1702" y="2704"/>
                    </a:lnTo>
                    <a:lnTo>
                      <a:pt x="1682" y="2689"/>
                    </a:lnTo>
                    <a:lnTo>
                      <a:pt x="1662" y="2675"/>
                    </a:lnTo>
                    <a:lnTo>
                      <a:pt x="1642" y="2660"/>
                    </a:lnTo>
                    <a:lnTo>
                      <a:pt x="1620" y="2647"/>
                    </a:lnTo>
                    <a:lnTo>
                      <a:pt x="1600" y="2634"/>
                    </a:lnTo>
                    <a:lnTo>
                      <a:pt x="1581" y="2623"/>
                    </a:lnTo>
                    <a:lnTo>
                      <a:pt x="1563" y="2615"/>
                    </a:lnTo>
                    <a:lnTo>
                      <a:pt x="1546" y="2610"/>
                    </a:lnTo>
                    <a:lnTo>
                      <a:pt x="1533" y="2608"/>
                    </a:lnTo>
                    <a:lnTo>
                      <a:pt x="1516" y="2609"/>
                    </a:lnTo>
                    <a:lnTo>
                      <a:pt x="1498" y="2613"/>
                    </a:lnTo>
                    <a:lnTo>
                      <a:pt x="1478" y="2619"/>
                    </a:lnTo>
                    <a:lnTo>
                      <a:pt x="1460" y="2625"/>
                    </a:lnTo>
                    <a:lnTo>
                      <a:pt x="1443" y="2633"/>
                    </a:lnTo>
                    <a:lnTo>
                      <a:pt x="1427" y="2640"/>
                    </a:lnTo>
                    <a:lnTo>
                      <a:pt x="1412" y="2648"/>
                    </a:lnTo>
                    <a:lnTo>
                      <a:pt x="1401" y="2655"/>
                    </a:lnTo>
                    <a:lnTo>
                      <a:pt x="1391" y="2661"/>
                    </a:lnTo>
                    <a:lnTo>
                      <a:pt x="1386" y="2664"/>
                    </a:lnTo>
                    <a:lnTo>
                      <a:pt x="1383" y="2665"/>
                    </a:lnTo>
                    <a:lnTo>
                      <a:pt x="1381" y="2664"/>
                    </a:lnTo>
                    <a:lnTo>
                      <a:pt x="1376" y="2660"/>
                    </a:lnTo>
                    <a:lnTo>
                      <a:pt x="1366" y="2653"/>
                    </a:lnTo>
                    <a:lnTo>
                      <a:pt x="1356" y="2647"/>
                    </a:lnTo>
                    <a:lnTo>
                      <a:pt x="1342" y="2638"/>
                    </a:lnTo>
                    <a:lnTo>
                      <a:pt x="1327" y="2629"/>
                    </a:lnTo>
                    <a:lnTo>
                      <a:pt x="1311" y="2622"/>
                    </a:lnTo>
                    <a:lnTo>
                      <a:pt x="1295" y="2615"/>
                    </a:lnTo>
                    <a:lnTo>
                      <a:pt x="1279" y="2610"/>
                    </a:lnTo>
                    <a:lnTo>
                      <a:pt x="1263" y="2608"/>
                    </a:lnTo>
                    <a:close/>
                    <a:moveTo>
                      <a:pt x="2367" y="2135"/>
                    </a:moveTo>
                    <a:lnTo>
                      <a:pt x="2365" y="2159"/>
                    </a:lnTo>
                    <a:lnTo>
                      <a:pt x="2363" y="2183"/>
                    </a:lnTo>
                    <a:lnTo>
                      <a:pt x="2379" y="2159"/>
                    </a:lnTo>
                    <a:lnTo>
                      <a:pt x="2395" y="2136"/>
                    </a:lnTo>
                    <a:lnTo>
                      <a:pt x="2367" y="2135"/>
                    </a:lnTo>
                    <a:close/>
                    <a:moveTo>
                      <a:pt x="1789" y="1809"/>
                    </a:moveTo>
                    <a:lnTo>
                      <a:pt x="1753" y="1811"/>
                    </a:lnTo>
                    <a:lnTo>
                      <a:pt x="1719" y="1819"/>
                    </a:lnTo>
                    <a:lnTo>
                      <a:pt x="1687" y="1833"/>
                    </a:lnTo>
                    <a:lnTo>
                      <a:pt x="1658" y="1852"/>
                    </a:lnTo>
                    <a:lnTo>
                      <a:pt x="1631" y="1874"/>
                    </a:lnTo>
                    <a:lnTo>
                      <a:pt x="1610" y="1900"/>
                    </a:lnTo>
                    <a:lnTo>
                      <a:pt x="1592" y="1930"/>
                    </a:lnTo>
                    <a:lnTo>
                      <a:pt x="1578" y="1962"/>
                    </a:lnTo>
                    <a:lnTo>
                      <a:pt x="1569" y="1997"/>
                    </a:lnTo>
                    <a:lnTo>
                      <a:pt x="1566" y="2033"/>
                    </a:lnTo>
                    <a:lnTo>
                      <a:pt x="1569" y="2070"/>
                    </a:lnTo>
                    <a:lnTo>
                      <a:pt x="1578" y="2104"/>
                    </a:lnTo>
                    <a:lnTo>
                      <a:pt x="1592" y="2136"/>
                    </a:lnTo>
                    <a:lnTo>
                      <a:pt x="1610" y="2166"/>
                    </a:lnTo>
                    <a:lnTo>
                      <a:pt x="1631" y="2193"/>
                    </a:lnTo>
                    <a:lnTo>
                      <a:pt x="1658" y="2214"/>
                    </a:lnTo>
                    <a:lnTo>
                      <a:pt x="1687" y="2232"/>
                    </a:lnTo>
                    <a:lnTo>
                      <a:pt x="1719" y="2247"/>
                    </a:lnTo>
                    <a:lnTo>
                      <a:pt x="1753" y="2255"/>
                    </a:lnTo>
                    <a:lnTo>
                      <a:pt x="1789" y="2258"/>
                    </a:lnTo>
                    <a:lnTo>
                      <a:pt x="1825" y="2255"/>
                    </a:lnTo>
                    <a:lnTo>
                      <a:pt x="1860" y="2247"/>
                    </a:lnTo>
                    <a:lnTo>
                      <a:pt x="1892" y="2232"/>
                    </a:lnTo>
                    <a:lnTo>
                      <a:pt x="1920" y="2214"/>
                    </a:lnTo>
                    <a:lnTo>
                      <a:pt x="1946" y="2193"/>
                    </a:lnTo>
                    <a:lnTo>
                      <a:pt x="1968" y="2166"/>
                    </a:lnTo>
                    <a:lnTo>
                      <a:pt x="1987" y="2136"/>
                    </a:lnTo>
                    <a:lnTo>
                      <a:pt x="2001" y="2104"/>
                    </a:lnTo>
                    <a:lnTo>
                      <a:pt x="2009" y="2070"/>
                    </a:lnTo>
                    <a:lnTo>
                      <a:pt x="2011" y="2033"/>
                    </a:lnTo>
                    <a:lnTo>
                      <a:pt x="2009" y="2001"/>
                    </a:lnTo>
                    <a:lnTo>
                      <a:pt x="2003" y="1969"/>
                    </a:lnTo>
                    <a:lnTo>
                      <a:pt x="1991" y="1940"/>
                    </a:lnTo>
                    <a:lnTo>
                      <a:pt x="1977" y="1913"/>
                    </a:lnTo>
                    <a:lnTo>
                      <a:pt x="1950" y="1897"/>
                    </a:lnTo>
                    <a:lnTo>
                      <a:pt x="1926" y="1878"/>
                    </a:lnTo>
                    <a:lnTo>
                      <a:pt x="1902" y="1855"/>
                    </a:lnTo>
                    <a:lnTo>
                      <a:pt x="1881" y="1828"/>
                    </a:lnTo>
                    <a:lnTo>
                      <a:pt x="1852" y="1817"/>
                    </a:lnTo>
                    <a:lnTo>
                      <a:pt x="1821" y="1811"/>
                    </a:lnTo>
                    <a:lnTo>
                      <a:pt x="1789" y="1809"/>
                    </a:lnTo>
                    <a:close/>
                    <a:moveTo>
                      <a:pt x="1789" y="1757"/>
                    </a:moveTo>
                    <a:lnTo>
                      <a:pt x="1749" y="1759"/>
                    </a:lnTo>
                    <a:lnTo>
                      <a:pt x="1710" y="1768"/>
                    </a:lnTo>
                    <a:lnTo>
                      <a:pt x="1674" y="1782"/>
                    </a:lnTo>
                    <a:lnTo>
                      <a:pt x="1640" y="1801"/>
                    </a:lnTo>
                    <a:lnTo>
                      <a:pt x="1610" y="1825"/>
                    </a:lnTo>
                    <a:lnTo>
                      <a:pt x="1582" y="1852"/>
                    </a:lnTo>
                    <a:lnTo>
                      <a:pt x="1560" y="1883"/>
                    </a:lnTo>
                    <a:lnTo>
                      <a:pt x="1540" y="1916"/>
                    </a:lnTo>
                    <a:lnTo>
                      <a:pt x="1527" y="1953"/>
                    </a:lnTo>
                    <a:lnTo>
                      <a:pt x="1518" y="1992"/>
                    </a:lnTo>
                    <a:lnTo>
                      <a:pt x="1515" y="2033"/>
                    </a:lnTo>
                    <a:lnTo>
                      <a:pt x="1518" y="2074"/>
                    </a:lnTo>
                    <a:lnTo>
                      <a:pt x="1527" y="2113"/>
                    </a:lnTo>
                    <a:lnTo>
                      <a:pt x="1540" y="2149"/>
                    </a:lnTo>
                    <a:lnTo>
                      <a:pt x="1560" y="2184"/>
                    </a:lnTo>
                    <a:lnTo>
                      <a:pt x="1582" y="2214"/>
                    </a:lnTo>
                    <a:lnTo>
                      <a:pt x="1610" y="2242"/>
                    </a:lnTo>
                    <a:lnTo>
                      <a:pt x="1640" y="2265"/>
                    </a:lnTo>
                    <a:lnTo>
                      <a:pt x="1674" y="2284"/>
                    </a:lnTo>
                    <a:lnTo>
                      <a:pt x="1710" y="2298"/>
                    </a:lnTo>
                    <a:lnTo>
                      <a:pt x="1749" y="2307"/>
                    </a:lnTo>
                    <a:lnTo>
                      <a:pt x="1789" y="2310"/>
                    </a:lnTo>
                    <a:lnTo>
                      <a:pt x="1830" y="2307"/>
                    </a:lnTo>
                    <a:lnTo>
                      <a:pt x="1868" y="2298"/>
                    </a:lnTo>
                    <a:lnTo>
                      <a:pt x="1904" y="2284"/>
                    </a:lnTo>
                    <a:lnTo>
                      <a:pt x="1939" y="2265"/>
                    </a:lnTo>
                    <a:lnTo>
                      <a:pt x="1968" y="2242"/>
                    </a:lnTo>
                    <a:lnTo>
                      <a:pt x="1995" y="2214"/>
                    </a:lnTo>
                    <a:lnTo>
                      <a:pt x="2019" y="2184"/>
                    </a:lnTo>
                    <a:lnTo>
                      <a:pt x="2038" y="2149"/>
                    </a:lnTo>
                    <a:lnTo>
                      <a:pt x="2052" y="2113"/>
                    </a:lnTo>
                    <a:lnTo>
                      <a:pt x="2060" y="2074"/>
                    </a:lnTo>
                    <a:lnTo>
                      <a:pt x="2062" y="2033"/>
                    </a:lnTo>
                    <a:lnTo>
                      <a:pt x="2060" y="1999"/>
                    </a:lnTo>
                    <a:lnTo>
                      <a:pt x="2054" y="1967"/>
                    </a:lnTo>
                    <a:lnTo>
                      <a:pt x="2044" y="1936"/>
                    </a:lnTo>
                    <a:lnTo>
                      <a:pt x="2031" y="1933"/>
                    </a:lnTo>
                    <a:lnTo>
                      <a:pt x="2017" y="1928"/>
                    </a:lnTo>
                    <a:lnTo>
                      <a:pt x="2001" y="1922"/>
                    </a:lnTo>
                    <a:lnTo>
                      <a:pt x="2012" y="1948"/>
                    </a:lnTo>
                    <a:lnTo>
                      <a:pt x="2022" y="1975"/>
                    </a:lnTo>
                    <a:lnTo>
                      <a:pt x="2027" y="2004"/>
                    </a:lnTo>
                    <a:lnTo>
                      <a:pt x="2029" y="2033"/>
                    </a:lnTo>
                    <a:lnTo>
                      <a:pt x="2026" y="2073"/>
                    </a:lnTo>
                    <a:lnTo>
                      <a:pt x="2017" y="2109"/>
                    </a:lnTo>
                    <a:lnTo>
                      <a:pt x="2003" y="2144"/>
                    </a:lnTo>
                    <a:lnTo>
                      <a:pt x="1982" y="2176"/>
                    </a:lnTo>
                    <a:lnTo>
                      <a:pt x="1959" y="2204"/>
                    </a:lnTo>
                    <a:lnTo>
                      <a:pt x="1931" y="2228"/>
                    </a:lnTo>
                    <a:lnTo>
                      <a:pt x="1899" y="2248"/>
                    </a:lnTo>
                    <a:lnTo>
                      <a:pt x="1865" y="2263"/>
                    </a:lnTo>
                    <a:lnTo>
                      <a:pt x="1828" y="2272"/>
                    </a:lnTo>
                    <a:lnTo>
                      <a:pt x="1789" y="2275"/>
                    </a:lnTo>
                    <a:lnTo>
                      <a:pt x="1751" y="2272"/>
                    </a:lnTo>
                    <a:lnTo>
                      <a:pt x="1713" y="2263"/>
                    </a:lnTo>
                    <a:lnTo>
                      <a:pt x="1679" y="2248"/>
                    </a:lnTo>
                    <a:lnTo>
                      <a:pt x="1648" y="2228"/>
                    </a:lnTo>
                    <a:lnTo>
                      <a:pt x="1619" y="2204"/>
                    </a:lnTo>
                    <a:lnTo>
                      <a:pt x="1596" y="2176"/>
                    </a:lnTo>
                    <a:lnTo>
                      <a:pt x="1577" y="2144"/>
                    </a:lnTo>
                    <a:lnTo>
                      <a:pt x="1562" y="2109"/>
                    </a:lnTo>
                    <a:lnTo>
                      <a:pt x="1552" y="2073"/>
                    </a:lnTo>
                    <a:lnTo>
                      <a:pt x="1550" y="2033"/>
                    </a:lnTo>
                    <a:lnTo>
                      <a:pt x="1552" y="1994"/>
                    </a:lnTo>
                    <a:lnTo>
                      <a:pt x="1562" y="1956"/>
                    </a:lnTo>
                    <a:lnTo>
                      <a:pt x="1577" y="1922"/>
                    </a:lnTo>
                    <a:lnTo>
                      <a:pt x="1596" y="1891"/>
                    </a:lnTo>
                    <a:lnTo>
                      <a:pt x="1619" y="1862"/>
                    </a:lnTo>
                    <a:lnTo>
                      <a:pt x="1648" y="1838"/>
                    </a:lnTo>
                    <a:lnTo>
                      <a:pt x="1679" y="1818"/>
                    </a:lnTo>
                    <a:lnTo>
                      <a:pt x="1713" y="1803"/>
                    </a:lnTo>
                    <a:lnTo>
                      <a:pt x="1751" y="1794"/>
                    </a:lnTo>
                    <a:lnTo>
                      <a:pt x="1789" y="1791"/>
                    </a:lnTo>
                    <a:lnTo>
                      <a:pt x="1816" y="1792"/>
                    </a:lnTo>
                    <a:lnTo>
                      <a:pt x="1840" y="1798"/>
                    </a:lnTo>
                    <a:lnTo>
                      <a:pt x="1865" y="1804"/>
                    </a:lnTo>
                    <a:lnTo>
                      <a:pt x="1850" y="1782"/>
                    </a:lnTo>
                    <a:lnTo>
                      <a:pt x="1841" y="1762"/>
                    </a:lnTo>
                    <a:lnTo>
                      <a:pt x="1816" y="1758"/>
                    </a:lnTo>
                    <a:lnTo>
                      <a:pt x="1789" y="1757"/>
                    </a:lnTo>
                    <a:close/>
                    <a:moveTo>
                      <a:pt x="978" y="1757"/>
                    </a:moveTo>
                    <a:lnTo>
                      <a:pt x="937" y="1759"/>
                    </a:lnTo>
                    <a:lnTo>
                      <a:pt x="899" y="1768"/>
                    </a:lnTo>
                    <a:lnTo>
                      <a:pt x="863" y="1782"/>
                    </a:lnTo>
                    <a:lnTo>
                      <a:pt x="828" y="1801"/>
                    </a:lnTo>
                    <a:lnTo>
                      <a:pt x="798" y="1825"/>
                    </a:lnTo>
                    <a:lnTo>
                      <a:pt x="771" y="1852"/>
                    </a:lnTo>
                    <a:lnTo>
                      <a:pt x="748" y="1883"/>
                    </a:lnTo>
                    <a:lnTo>
                      <a:pt x="729" y="1916"/>
                    </a:lnTo>
                    <a:lnTo>
                      <a:pt x="715" y="1953"/>
                    </a:lnTo>
                    <a:lnTo>
                      <a:pt x="707" y="1992"/>
                    </a:lnTo>
                    <a:lnTo>
                      <a:pt x="703" y="2033"/>
                    </a:lnTo>
                    <a:lnTo>
                      <a:pt x="707" y="2074"/>
                    </a:lnTo>
                    <a:lnTo>
                      <a:pt x="715" y="2113"/>
                    </a:lnTo>
                    <a:lnTo>
                      <a:pt x="729" y="2149"/>
                    </a:lnTo>
                    <a:lnTo>
                      <a:pt x="748" y="2184"/>
                    </a:lnTo>
                    <a:lnTo>
                      <a:pt x="771" y="2214"/>
                    </a:lnTo>
                    <a:lnTo>
                      <a:pt x="798" y="2242"/>
                    </a:lnTo>
                    <a:lnTo>
                      <a:pt x="828" y="2265"/>
                    </a:lnTo>
                    <a:lnTo>
                      <a:pt x="863" y="2284"/>
                    </a:lnTo>
                    <a:lnTo>
                      <a:pt x="899" y="2298"/>
                    </a:lnTo>
                    <a:lnTo>
                      <a:pt x="937" y="2307"/>
                    </a:lnTo>
                    <a:lnTo>
                      <a:pt x="978" y="2310"/>
                    </a:lnTo>
                    <a:lnTo>
                      <a:pt x="1018" y="2307"/>
                    </a:lnTo>
                    <a:lnTo>
                      <a:pt x="1057" y="2298"/>
                    </a:lnTo>
                    <a:lnTo>
                      <a:pt x="1093" y="2284"/>
                    </a:lnTo>
                    <a:lnTo>
                      <a:pt x="1126" y="2265"/>
                    </a:lnTo>
                    <a:lnTo>
                      <a:pt x="1157" y="2242"/>
                    </a:lnTo>
                    <a:lnTo>
                      <a:pt x="1184" y="2214"/>
                    </a:lnTo>
                    <a:lnTo>
                      <a:pt x="1207" y="2184"/>
                    </a:lnTo>
                    <a:lnTo>
                      <a:pt x="1225" y="2149"/>
                    </a:lnTo>
                    <a:lnTo>
                      <a:pt x="1239" y="2113"/>
                    </a:lnTo>
                    <a:lnTo>
                      <a:pt x="1249" y="2074"/>
                    </a:lnTo>
                    <a:lnTo>
                      <a:pt x="1251" y="2033"/>
                    </a:lnTo>
                    <a:lnTo>
                      <a:pt x="1249" y="1992"/>
                    </a:lnTo>
                    <a:lnTo>
                      <a:pt x="1239" y="1953"/>
                    </a:lnTo>
                    <a:lnTo>
                      <a:pt x="1225" y="1916"/>
                    </a:lnTo>
                    <a:lnTo>
                      <a:pt x="1207" y="1883"/>
                    </a:lnTo>
                    <a:lnTo>
                      <a:pt x="1184" y="1852"/>
                    </a:lnTo>
                    <a:lnTo>
                      <a:pt x="1157" y="1825"/>
                    </a:lnTo>
                    <a:lnTo>
                      <a:pt x="1126" y="1801"/>
                    </a:lnTo>
                    <a:lnTo>
                      <a:pt x="1093" y="1782"/>
                    </a:lnTo>
                    <a:lnTo>
                      <a:pt x="1057" y="1768"/>
                    </a:lnTo>
                    <a:lnTo>
                      <a:pt x="1018" y="1759"/>
                    </a:lnTo>
                    <a:lnTo>
                      <a:pt x="978" y="1757"/>
                    </a:lnTo>
                    <a:close/>
                    <a:moveTo>
                      <a:pt x="2471" y="1756"/>
                    </a:moveTo>
                    <a:lnTo>
                      <a:pt x="2491" y="1801"/>
                    </a:lnTo>
                    <a:lnTo>
                      <a:pt x="2513" y="1844"/>
                    </a:lnTo>
                    <a:lnTo>
                      <a:pt x="2536" y="1883"/>
                    </a:lnTo>
                    <a:lnTo>
                      <a:pt x="2543" y="1865"/>
                    </a:lnTo>
                    <a:lnTo>
                      <a:pt x="2549" y="1847"/>
                    </a:lnTo>
                    <a:lnTo>
                      <a:pt x="2524" y="1812"/>
                    </a:lnTo>
                    <a:lnTo>
                      <a:pt x="2497" y="1782"/>
                    </a:lnTo>
                    <a:lnTo>
                      <a:pt x="2471" y="1756"/>
                    </a:lnTo>
                    <a:close/>
                    <a:moveTo>
                      <a:pt x="2509" y="1416"/>
                    </a:moveTo>
                    <a:lnTo>
                      <a:pt x="2501" y="1424"/>
                    </a:lnTo>
                    <a:lnTo>
                      <a:pt x="2513" y="1423"/>
                    </a:lnTo>
                    <a:lnTo>
                      <a:pt x="2509" y="1416"/>
                    </a:lnTo>
                    <a:close/>
                    <a:moveTo>
                      <a:pt x="2628" y="1358"/>
                    </a:moveTo>
                    <a:lnTo>
                      <a:pt x="2632" y="1365"/>
                    </a:lnTo>
                    <a:lnTo>
                      <a:pt x="2632" y="1358"/>
                    </a:lnTo>
                    <a:lnTo>
                      <a:pt x="2628" y="1358"/>
                    </a:lnTo>
                    <a:close/>
                    <a:moveTo>
                      <a:pt x="2166" y="1002"/>
                    </a:moveTo>
                    <a:lnTo>
                      <a:pt x="2129" y="1002"/>
                    </a:lnTo>
                    <a:lnTo>
                      <a:pt x="2094" y="1008"/>
                    </a:lnTo>
                    <a:lnTo>
                      <a:pt x="2061" y="1019"/>
                    </a:lnTo>
                    <a:lnTo>
                      <a:pt x="2030" y="1035"/>
                    </a:lnTo>
                    <a:lnTo>
                      <a:pt x="2003" y="1054"/>
                    </a:lnTo>
                    <a:lnTo>
                      <a:pt x="1977" y="1078"/>
                    </a:lnTo>
                    <a:lnTo>
                      <a:pt x="1955" y="1105"/>
                    </a:lnTo>
                    <a:lnTo>
                      <a:pt x="1935" y="1135"/>
                    </a:lnTo>
                    <a:lnTo>
                      <a:pt x="1918" y="1168"/>
                    </a:lnTo>
                    <a:lnTo>
                      <a:pt x="1905" y="1202"/>
                    </a:lnTo>
                    <a:lnTo>
                      <a:pt x="1895" y="1238"/>
                    </a:lnTo>
                    <a:lnTo>
                      <a:pt x="1888" y="1276"/>
                    </a:lnTo>
                    <a:lnTo>
                      <a:pt x="1885" y="1313"/>
                    </a:lnTo>
                    <a:lnTo>
                      <a:pt x="1886" y="1351"/>
                    </a:lnTo>
                    <a:lnTo>
                      <a:pt x="1892" y="1388"/>
                    </a:lnTo>
                    <a:lnTo>
                      <a:pt x="1902" y="1374"/>
                    </a:lnTo>
                    <a:lnTo>
                      <a:pt x="1916" y="1364"/>
                    </a:lnTo>
                    <a:lnTo>
                      <a:pt x="1932" y="1359"/>
                    </a:lnTo>
                    <a:lnTo>
                      <a:pt x="1951" y="1358"/>
                    </a:lnTo>
                    <a:lnTo>
                      <a:pt x="1971" y="1360"/>
                    </a:lnTo>
                    <a:lnTo>
                      <a:pt x="1992" y="1364"/>
                    </a:lnTo>
                    <a:lnTo>
                      <a:pt x="2014" y="1373"/>
                    </a:lnTo>
                    <a:lnTo>
                      <a:pt x="2038" y="1382"/>
                    </a:lnTo>
                    <a:lnTo>
                      <a:pt x="2060" y="1394"/>
                    </a:lnTo>
                    <a:lnTo>
                      <a:pt x="2084" y="1407"/>
                    </a:lnTo>
                    <a:lnTo>
                      <a:pt x="2106" y="1421"/>
                    </a:lnTo>
                    <a:lnTo>
                      <a:pt x="2128" y="1435"/>
                    </a:lnTo>
                    <a:lnTo>
                      <a:pt x="2148" y="1449"/>
                    </a:lnTo>
                    <a:lnTo>
                      <a:pt x="2167" y="1463"/>
                    </a:lnTo>
                    <a:lnTo>
                      <a:pt x="2184" y="1476"/>
                    </a:lnTo>
                    <a:lnTo>
                      <a:pt x="2199" y="1488"/>
                    </a:lnTo>
                    <a:lnTo>
                      <a:pt x="2211" y="1498"/>
                    </a:lnTo>
                    <a:lnTo>
                      <a:pt x="2219" y="1505"/>
                    </a:lnTo>
                    <a:lnTo>
                      <a:pt x="2226" y="1510"/>
                    </a:lnTo>
                    <a:lnTo>
                      <a:pt x="2228" y="1512"/>
                    </a:lnTo>
                    <a:lnTo>
                      <a:pt x="2226" y="1511"/>
                    </a:lnTo>
                    <a:lnTo>
                      <a:pt x="2218" y="1508"/>
                    </a:lnTo>
                    <a:lnTo>
                      <a:pt x="2209" y="1503"/>
                    </a:lnTo>
                    <a:lnTo>
                      <a:pt x="2195" y="1497"/>
                    </a:lnTo>
                    <a:lnTo>
                      <a:pt x="2178" y="1490"/>
                    </a:lnTo>
                    <a:lnTo>
                      <a:pt x="2159" y="1483"/>
                    </a:lnTo>
                    <a:lnTo>
                      <a:pt x="2137" y="1475"/>
                    </a:lnTo>
                    <a:lnTo>
                      <a:pt x="2114" y="1468"/>
                    </a:lnTo>
                    <a:lnTo>
                      <a:pt x="2090" y="1461"/>
                    </a:lnTo>
                    <a:lnTo>
                      <a:pt x="2066" y="1455"/>
                    </a:lnTo>
                    <a:lnTo>
                      <a:pt x="2041" y="1450"/>
                    </a:lnTo>
                    <a:lnTo>
                      <a:pt x="2017" y="1447"/>
                    </a:lnTo>
                    <a:lnTo>
                      <a:pt x="1992" y="1446"/>
                    </a:lnTo>
                    <a:lnTo>
                      <a:pt x="1970" y="1447"/>
                    </a:lnTo>
                    <a:lnTo>
                      <a:pt x="1949" y="1450"/>
                    </a:lnTo>
                    <a:lnTo>
                      <a:pt x="1930" y="1457"/>
                    </a:lnTo>
                    <a:lnTo>
                      <a:pt x="1914" y="1467"/>
                    </a:lnTo>
                    <a:lnTo>
                      <a:pt x="1900" y="1481"/>
                    </a:lnTo>
                    <a:lnTo>
                      <a:pt x="1891" y="1498"/>
                    </a:lnTo>
                    <a:lnTo>
                      <a:pt x="1877" y="1541"/>
                    </a:lnTo>
                    <a:lnTo>
                      <a:pt x="1870" y="1583"/>
                    </a:lnTo>
                    <a:lnTo>
                      <a:pt x="1869" y="1625"/>
                    </a:lnTo>
                    <a:lnTo>
                      <a:pt x="1875" y="1665"/>
                    </a:lnTo>
                    <a:lnTo>
                      <a:pt x="1884" y="1704"/>
                    </a:lnTo>
                    <a:lnTo>
                      <a:pt x="1899" y="1739"/>
                    </a:lnTo>
                    <a:lnTo>
                      <a:pt x="1917" y="1773"/>
                    </a:lnTo>
                    <a:lnTo>
                      <a:pt x="1939" y="1802"/>
                    </a:lnTo>
                    <a:lnTo>
                      <a:pt x="1962" y="1827"/>
                    </a:lnTo>
                    <a:lnTo>
                      <a:pt x="1989" y="1847"/>
                    </a:lnTo>
                    <a:lnTo>
                      <a:pt x="2015" y="1862"/>
                    </a:lnTo>
                    <a:lnTo>
                      <a:pt x="2043" y="1871"/>
                    </a:lnTo>
                    <a:lnTo>
                      <a:pt x="2038" y="1853"/>
                    </a:lnTo>
                    <a:lnTo>
                      <a:pt x="2038" y="1833"/>
                    </a:lnTo>
                    <a:lnTo>
                      <a:pt x="2043" y="1814"/>
                    </a:lnTo>
                    <a:lnTo>
                      <a:pt x="2053" y="1794"/>
                    </a:lnTo>
                    <a:lnTo>
                      <a:pt x="2066" y="1775"/>
                    </a:lnTo>
                    <a:lnTo>
                      <a:pt x="2082" y="1756"/>
                    </a:lnTo>
                    <a:lnTo>
                      <a:pt x="2101" y="1736"/>
                    </a:lnTo>
                    <a:lnTo>
                      <a:pt x="2121" y="1718"/>
                    </a:lnTo>
                    <a:lnTo>
                      <a:pt x="2142" y="1701"/>
                    </a:lnTo>
                    <a:lnTo>
                      <a:pt x="2165" y="1684"/>
                    </a:lnTo>
                    <a:lnTo>
                      <a:pt x="2187" y="1668"/>
                    </a:lnTo>
                    <a:lnTo>
                      <a:pt x="2209" y="1655"/>
                    </a:lnTo>
                    <a:lnTo>
                      <a:pt x="2228" y="1642"/>
                    </a:lnTo>
                    <a:lnTo>
                      <a:pt x="2245" y="1632"/>
                    </a:lnTo>
                    <a:lnTo>
                      <a:pt x="2260" y="1623"/>
                    </a:lnTo>
                    <a:lnTo>
                      <a:pt x="2272" y="1618"/>
                    </a:lnTo>
                    <a:lnTo>
                      <a:pt x="2279" y="1613"/>
                    </a:lnTo>
                    <a:lnTo>
                      <a:pt x="2281" y="1612"/>
                    </a:lnTo>
                    <a:lnTo>
                      <a:pt x="2280" y="1614"/>
                    </a:lnTo>
                    <a:lnTo>
                      <a:pt x="2276" y="1622"/>
                    </a:lnTo>
                    <a:lnTo>
                      <a:pt x="2271" y="1634"/>
                    </a:lnTo>
                    <a:lnTo>
                      <a:pt x="2262" y="1649"/>
                    </a:lnTo>
                    <a:lnTo>
                      <a:pt x="2254" y="1668"/>
                    </a:lnTo>
                    <a:lnTo>
                      <a:pt x="2244" y="1690"/>
                    </a:lnTo>
                    <a:lnTo>
                      <a:pt x="2233" y="1715"/>
                    </a:lnTo>
                    <a:lnTo>
                      <a:pt x="2223" y="1741"/>
                    </a:lnTo>
                    <a:lnTo>
                      <a:pt x="2213" y="1769"/>
                    </a:lnTo>
                    <a:lnTo>
                      <a:pt x="2203" y="1797"/>
                    </a:lnTo>
                    <a:lnTo>
                      <a:pt x="2195" y="1826"/>
                    </a:lnTo>
                    <a:lnTo>
                      <a:pt x="2188" y="1855"/>
                    </a:lnTo>
                    <a:lnTo>
                      <a:pt x="2184" y="1884"/>
                    </a:lnTo>
                    <a:lnTo>
                      <a:pt x="2181" y="1911"/>
                    </a:lnTo>
                    <a:lnTo>
                      <a:pt x="2182" y="1937"/>
                    </a:lnTo>
                    <a:lnTo>
                      <a:pt x="2185" y="1962"/>
                    </a:lnTo>
                    <a:lnTo>
                      <a:pt x="2193" y="1983"/>
                    </a:lnTo>
                    <a:lnTo>
                      <a:pt x="2204" y="2003"/>
                    </a:lnTo>
                    <a:lnTo>
                      <a:pt x="2221" y="2021"/>
                    </a:lnTo>
                    <a:lnTo>
                      <a:pt x="2243" y="2035"/>
                    </a:lnTo>
                    <a:lnTo>
                      <a:pt x="2266" y="2048"/>
                    </a:lnTo>
                    <a:lnTo>
                      <a:pt x="2293" y="2058"/>
                    </a:lnTo>
                    <a:lnTo>
                      <a:pt x="2322" y="2065"/>
                    </a:lnTo>
                    <a:lnTo>
                      <a:pt x="2352" y="2071"/>
                    </a:lnTo>
                    <a:lnTo>
                      <a:pt x="2383" y="2073"/>
                    </a:lnTo>
                    <a:lnTo>
                      <a:pt x="2414" y="2073"/>
                    </a:lnTo>
                    <a:lnTo>
                      <a:pt x="2444" y="2071"/>
                    </a:lnTo>
                    <a:lnTo>
                      <a:pt x="2472" y="2065"/>
                    </a:lnTo>
                    <a:lnTo>
                      <a:pt x="2499" y="2058"/>
                    </a:lnTo>
                    <a:lnTo>
                      <a:pt x="2524" y="2048"/>
                    </a:lnTo>
                    <a:lnTo>
                      <a:pt x="2544" y="2036"/>
                    </a:lnTo>
                    <a:lnTo>
                      <a:pt x="2562" y="2022"/>
                    </a:lnTo>
                    <a:lnTo>
                      <a:pt x="2574" y="2006"/>
                    </a:lnTo>
                    <a:lnTo>
                      <a:pt x="2549" y="1990"/>
                    </a:lnTo>
                    <a:lnTo>
                      <a:pt x="2527" y="1970"/>
                    </a:lnTo>
                    <a:lnTo>
                      <a:pt x="2504" y="1947"/>
                    </a:lnTo>
                    <a:lnTo>
                      <a:pt x="2485" y="1921"/>
                    </a:lnTo>
                    <a:lnTo>
                      <a:pt x="2467" y="1892"/>
                    </a:lnTo>
                    <a:lnTo>
                      <a:pt x="2450" y="1861"/>
                    </a:lnTo>
                    <a:lnTo>
                      <a:pt x="2435" y="1830"/>
                    </a:lnTo>
                    <a:lnTo>
                      <a:pt x="2421" y="1799"/>
                    </a:lnTo>
                    <a:lnTo>
                      <a:pt x="2409" y="1769"/>
                    </a:lnTo>
                    <a:lnTo>
                      <a:pt x="2399" y="1738"/>
                    </a:lnTo>
                    <a:lnTo>
                      <a:pt x="2389" y="1710"/>
                    </a:lnTo>
                    <a:lnTo>
                      <a:pt x="2382" y="1686"/>
                    </a:lnTo>
                    <a:lnTo>
                      <a:pt x="2375" y="1663"/>
                    </a:lnTo>
                    <a:lnTo>
                      <a:pt x="2371" y="1645"/>
                    </a:lnTo>
                    <a:lnTo>
                      <a:pt x="2368" y="1631"/>
                    </a:lnTo>
                    <a:lnTo>
                      <a:pt x="2366" y="1622"/>
                    </a:lnTo>
                    <a:lnTo>
                      <a:pt x="2365" y="1619"/>
                    </a:lnTo>
                    <a:lnTo>
                      <a:pt x="2368" y="1619"/>
                    </a:lnTo>
                    <a:lnTo>
                      <a:pt x="2375" y="1622"/>
                    </a:lnTo>
                    <a:lnTo>
                      <a:pt x="2389" y="1627"/>
                    </a:lnTo>
                    <a:lnTo>
                      <a:pt x="2406" y="1635"/>
                    </a:lnTo>
                    <a:lnTo>
                      <a:pt x="2426" y="1646"/>
                    </a:lnTo>
                    <a:lnTo>
                      <a:pt x="2450" y="1661"/>
                    </a:lnTo>
                    <a:lnTo>
                      <a:pt x="2477" y="1679"/>
                    </a:lnTo>
                    <a:lnTo>
                      <a:pt x="2504" y="1702"/>
                    </a:lnTo>
                    <a:lnTo>
                      <a:pt x="2533" y="1729"/>
                    </a:lnTo>
                    <a:lnTo>
                      <a:pt x="2563" y="1761"/>
                    </a:lnTo>
                    <a:lnTo>
                      <a:pt x="2593" y="1800"/>
                    </a:lnTo>
                    <a:lnTo>
                      <a:pt x="2622" y="1843"/>
                    </a:lnTo>
                    <a:lnTo>
                      <a:pt x="2651" y="1894"/>
                    </a:lnTo>
                    <a:lnTo>
                      <a:pt x="2668" y="1881"/>
                    </a:lnTo>
                    <a:lnTo>
                      <a:pt x="2685" y="1864"/>
                    </a:lnTo>
                    <a:lnTo>
                      <a:pt x="2701" y="1842"/>
                    </a:lnTo>
                    <a:lnTo>
                      <a:pt x="2716" y="1818"/>
                    </a:lnTo>
                    <a:lnTo>
                      <a:pt x="2729" y="1791"/>
                    </a:lnTo>
                    <a:lnTo>
                      <a:pt x="2739" y="1762"/>
                    </a:lnTo>
                    <a:lnTo>
                      <a:pt x="2749" y="1731"/>
                    </a:lnTo>
                    <a:lnTo>
                      <a:pt x="2755" y="1701"/>
                    </a:lnTo>
                    <a:lnTo>
                      <a:pt x="2760" y="1669"/>
                    </a:lnTo>
                    <a:lnTo>
                      <a:pt x="2761" y="1638"/>
                    </a:lnTo>
                    <a:lnTo>
                      <a:pt x="2760" y="1609"/>
                    </a:lnTo>
                    <a:lnTo>
                      <a:pt x="2755" y="1581"/>
                    </a:lnTo>
                    <a:lnTo>
                      <a:pt x="2747" y="1555"/>
                    </a:lnTo>
                    <a:lnTo>
                      <a:pt x="2734" y="1532"/>
                    </a:lnTo>
                    <a:lnTo>
                      <a:pt x="2718" y="1514"/>
                    </a:lnTo>
                    <a:lnTo>
                      <a:pt x="2699" y="1500"/>
                    </a:lnTo>
                    <a:lnTo>
                      <a:pt x="2676" y="1490"/>
                    </a:lnTo>
                    <a:lnTo>
                      <a:pt x="2652" y="1484"/>
                    </a:lnTo>
                    <a:lnTo>
                      <a:pt x="2624" y="1479"/>
                    </a:lnTo>
                    <a:lnTo>
                      <a:pt x="2596" y="1478"/>
                    </a:lnTo>
                    <a:lnTo>
                      <a:pt x="2566" y="1479"/>
                    </a:lnTo>
                    <a:lnTo>
                      <a:pt x="2536" y="1483"/>
                    </a:lnTo>
                    <a:lnTo>
                      <a:pt x="2508" y="1487"/>
                    </a:lnTo>
                    <a:lnTo>
                      <a:pt x="2480" y="1492"/>
                    </a:lnTo>
                    <a:lnTo>
                      <a:pt x="2453" y="1498"/>
                    </a:lnTo>
                    <a:lnTo>
                      <a:pt x="2430" y="1504"/>
                    </a:lnTo>
                    <a:lnTo>
                      <a:pt x="2408" y="1510"/>
                    </a:lnTo>
                    <a:lnTo>
                      <a:pt x="2391" y="1515"/>
                    </a:lnTo>
                    <a:lnTo>
                      <a:pt x="2377" y="1519"/>
                    </a:lnTo>
                    <a:lnTo>
                      <a:pt x="2369" y="1522"/>
                    </a:lnTo>
                    <a:lnTo>
                      <a:pt x="2367" y="1523"/>
                    </a:lnTo>
                    <a:lnTo>
                      <a:pt x="2368" y="1520"/>
                    </a:lnTo>
                    <a:lnTo>
                      <a:pt x="2371" y="1513"/>
                    </a:lnTo>
                    <a:lnTo>
                      <a:pt x="2377" y="1501"/>
                    </a:lnTo>
                    <a:lnTo>
                      <a:pt x="2386" y="1486"/>
                    </a:lnTo>
                    <a:lnTo>
                      <a:pt x="2395" y="1468"/>
                    </a:lnTo>
                    <a:lnTo>
                      <a:pt x="2408" y="1447"/>
                    </a:lnTo>
                    <a:lnTo>
                      <a:pt x="2422" y="1427"/>
                    </a:lnTo>
                    <a:lnTo>
                      <a:pt x="2437" y="1404"/>
                    </a:lnTo>
                    <a:lnTo>
                      <a:pt x="2454" y="1382"/>
                    </a:lnTo>
                    <a:lnTo>
                      <a:pt x="2472" y="1361"/>
                    </a:lnTo>
                    <a:lnTo>
                      <a:pt x="2492" y="1341"/>
                    </a:lnTo>
                    <a:lnTo>
                      <a:pt x="2512" y="1324"/>
                    </a:lnTo>
                    <a:lnTo>
                      <a:pt x="2532" y="1310"/>
                    </a:lnTo>
                    <a:lnTo>
                      <a:pt x="2553" y="1299"/>
                    </a:lnTo>
                    <a:lnTo>
                      <a:pt x="2576" y="1293"/>
                    </a:lnTo>
                    <a:lnTo>
                      <a:pt x="2598" y="1292"/>
                    </a:lnTo>
                    <a:lnTo>
                      <a:pt x="2596" y="1264"/>
                    </a:lnTo>
                    <a:lnTo>
                      <a:pt x="2590" y="1236"/>
                    </a:lnTo>
                    <a:lnTo>
                      <a:pt x="2580" y="1208"/>
                    </a:lnTo>
                    <a:lnTo>
                      <a:pt x="2566" y="1181"/>
                    </a:lnTo>
                    <a:lnTo>
                      <a:pt x="2551" y="1155"/>
                    </a:lnTo>
                    <a:lnTo>
                      <a:pt x="2533" y="1130"/>
                    </a:lnTo>
                    <a:lnTo>
                      <a:pt x="2513" y="1107"/>
                    </a:lnTo>
                    <a:lnTo>
                      <a:pt x="2491" y="1087"/>
                    </a:lnTo>
                    <a:lnTo>
                      <a:pt x="2468" y="1068"/>
                    </a:lnTo>
                    <a:lnTo>
                      <a:pt x="2444" y="1053"/>
                    </a:lnTo>
                    <a:lnTo>
                      <a:pt x="2419" y="1040"/>
                    </a:lnTo>
                    <a:lnTo>
                      <a:pt x="2394" y="1031"/>
                    </a:lnTo>
                    <a:lnTo>
                      <a:pt x="2369" y="1025"/>
                    </a:lnTo>
                    <a:lnTo>
                      <a:pt x="2345" y="1023"/>
                    </a:lnTo>
                    <a:lnTo>
                      <a:pt x="2322" y="1025"/>
                    </a:lnTo>
                    <a:lnTo>
                      <a:pt x="2300" y="1032"/>
                    </a:lnTo>
                    <a:lnTo>
                      <a:pt x="2280" y="1044"/>
                    </a:lnTo>
                    <a:lnTo>
                      <a:pt x="2262" y="1060"/>
                    </a:lnTo>
                    <a:lnTo>
                      <a:pt x="2251" y="1076"/>
                    </a:lnTo>
                    <a:lnTo>
                      <a:pt x="2244" y="1097"/>
                    </a:lnTo>
                    <a:lnTo>
                      <a:pt x="2240" y="1120"/>
                    </a:lnTo>
                    <a:lnTo>
                      <a:pt x="2236" y="1147"/>
                    </a:lnTo>
                    <a:lnTo>
                      <a:pt x="2236" y="1175"/>
                    </a:lnTo>
                    <a:lnTo>
                      <a:pt x="2239" y="1207"/>
                    </a:lnTo>
                    <a:lnTo>
                      <a:pt x="2242" y="1238"/>
                    </a:lnTo>
                    <a:lnTo>
                      <a:pt x="2246" y="1269"/>
                    </a:lnTo>
                    <a:lnTo>
                      <a:pt x="2250" y="1300"/>
                    </a:lnTo>
                    <a:lnTo>
                      <a:pt x="2257" y="1331"/>
                    </a:lnTo>
                    <a:lnTo>
                      <a:pt x="2262" y="1359"/>
                    </a:lnTo>
                    <a:lnTo>
                      <a:pt x="2268" y="1383"/>
                    </a:lnTo>
                    <a:lnTo>
                      <a:pt x="2274" y="1406"/>
                    </a:lnTo>
                    <a:lnTo>
                      <a:pt x="2278" y="1426"/>
                    </a:lnTo>
                    <a:lnTo>
                      <a:pt x="2282" y="1440"/>
                    </a:lnTo>
                    <a:lnTo>
                      <a:pt x="2284" y="1448"/>
                    </a:lnTo>
                    <a:lnTo>
                      <a:pt x="2286" y="1451"/>
                    </a:lnTo>
                    <a:lnTo>
                      <a:pt x="2283" y="1449"/>
                    </a:lnTo>
                    <a:lnTo>
                      <a:pt x="2279" y="1443"/>
                    </a:lnTo>
                    <a:lnTo>
                      <a:pt x="2271" y="1433"/>
                    </a:lnTo>
                    <a:lnTo>
                      <a:pt x="2261" y="1420"/>
                    </a:lnTo>
                    <a:lnTo>
                      <a:pt x="2249" y="1404"/>
                    </a:lnTo>
                    <a:lnTo>
                      <a:pt x="2236" y="1385"/>
                    </a:lnTo>
                    <a:lnTo>
                      <a:pt x="2223" y="1364"/>
                    </a:lnTo>
                    <a:lnTo>
                      <a:pt x="2209" y="1340"/>
                    </a:lnTo>
                    <a:lnTo>
                      <a:pt x="2195" y="1314"/>
                    </a:lnTo>
                    <a:lnTo>
                      <a:pt x="2182" y="1287"/>
                    </a:lnTo>
                    <a:lnTo>
                      <a:pt x="2170" y="1260"/>
                    </a:lnTo>
                    <a:lnTo>
                      <a:pt x="2161" y="1231"/>
                    </a:lnTo>
                    <a:lnTo>
                      <a:pt x="2153" y="1202"/>
                    </a:lnTo>
                    <a:lnTo>
                      <a:pt x="2148" y="1172"/>
                    </a:lnTo>
                    <a:lnTo>
                      <a:pt x="2147" y="1143"/>
                    </a:lnTo>
                    <a:lnTo>
                      <a:pt x="2149" y="1114"/>
                    </a:lnTo>
                    <a:lnTo>
                      <a:pt x="2155" y="1086"/>
                    </a:lnTo>
                    <a:lnTo>
                      <a:pt x="2166" y="1058"/>
                    </a:lnTo>
                    <a:lnTo>
                      <a:pt x="2183" y="1032"/>
                    </a:lnTo>
                    <a:lnTo>
                      <a:pt x="2204" y="1007"/>
                    </a:lnTo>
                    <a:lnTo>
                      <a:pt x="2166" y="1002"/>
                    </a:lnTo>
                    <a:close/>
                    <a:moveTo>
                      <a:pt x="1671" y="745"/>
                    </a:moveTo>
                    <a:lnTo>
                      <a:pt x="1588" y="750"/>
                    </a:lnTo>
                    <a:lnTo>
                      <a:pt x="1508" y="760"/>
                    </a:lnTo>
                    <a:lnTo>
                      <a:pt x="1429" y="777"/>
                    </a:lnTo>
                    <a:lnTo>
                      <a:pt x="1353" y="800"/>
                    </a:lnTo>
                    <a:lnTo>
                      <a:pt x="1277" y="828"/>
                    </a:lnTo>
                    <a:lnTo>
                      <a:pt x="1203" y="862"/>
                    </a:lnTo>
                    <a:lnTo>
                      <a:pt x="1132" y="901"/>
                    </a:lnTo>
                    <a:lnTo>
                      <a:pt x="1063" y="947"/>
                    </a:lnTo>
                    <a:lnTo>
                      <a:pt x="997" y="997"/>
                    </a:lnTo>
                    <a:lnTo>
                      <a:pt x="933" y="1053"/>
                    </a:lnTo>
                    <a:lnTo>
                      <a:pt x="905" y="1082"/>
                    </a:lnTo>
                    <a:lnTo>
                      <a:pt x="967" y="1056"/>
                    </a:lnTo>
                    <a:lnTo>
                      <a:pt x="1032" y="1033"/>
                    </a:lnTo>
                    <a:lnTo>
                      <a:pt x="1098" y="1013"/>
                    </a:lnTo>
                    <a:lnTo>
                      <a:pt x="1167" y="999"/>
                    </a:lnTo>
                    <a:lnTo>
                      <a:pt x="1237" y="989"/>
                    </a:lnTo>
                    <a:lnTo>
                      <a:pt x="1310" y="982"/>
                    </a:lnTo>
                    <a:lnTo>
                      <a:pt x="1383" y="980"/>
                    </a:lnTo>
                    <a:lnTo>
                      <a:pt x="1461" y="982"/>
                    </a:lnTo>
                    <a:lnTo>
                      <a:pt x="1538" y="990"/>
                    </a:lnTo>
                    <a:lnTo>
                      <a:pt x="1613" y="1002"/>
                    </a:lnTo>
                    <a:lnTo>
                      <a:pt x="1686" y="1018"/>
                    </a:lnTo>
                    <a:lnTo>
                      <a:pt x="1756" y="1039"/>
                    </a:lnTo>
                    <a:lnTo>
                      <a:pt x="1823" y="1066"/>
                    </a:lnTo>
                    <a:lnTo>
                      <a:pt x="1888" y="1098"/>
                    </a:lnTo>
                    <a:lnTo>
                      <a:pt x="1901" y="1075"/>
                    </a:lnTo>
                    <a:lnTo>
                      <a:pt x="1916" y="1053"/>
                    </a:lnTo>
                    <a:lnTo>
                      <a:pt x="1942" y="1026"/>
                    </a:lnTo>
                    <a:lnTo>
                      <a:pt x="1968" y="1003"/>
                    </a:lnTo>
                    <a:lnTo>
                      <a:pt x="1997" y="983"/>
                    </a:lnTo>
                    <a:lnTo>
                      <a:pt x="2028" y="967"/>
                    </a:lnTo>
                    <a:lnTo>
                      <a:pt x="2060" y="955"/>
                    </a:lnTo>
                    <a:lnTo>
                      <a:pt x="2093" y="947"/>
                    </a:lnTo>
                    <a:lnTo>
                      <a:pt x="2012" y="888"/>
                    </a:lnTo>
                    <a:lnTo>
                      <a:pt x="1928" y="837"/>
                    </a:lnTo>
                    <a:lnTo>
                      <a:pt x="1841" y="789"/>
                    </a:lnTo>
                    <a:lnTo>
                      <a:pt x="1752" y="747"/>
                    </a:lnTo>
                    <a:lnTo>
                      <a:pt x="1671" y="745"/>
                    </a:lnTo>
                    <a:close/>
                    <a:moveTo>
                      <a:pt x="920" y="581"/>
                    </a:moveTo>
                    <a:lnTo>
                      <a:pt x="821" y="584"/>
                    </a:lnTo>
                    <a:lnTo>
                      <a:pt x="724" y="592"/>
                    </a:lnTo>
                    <a:lnTo>
                      <a:pt x="630" y="602"/>
                    </a:lnTo>
                    <a:lnTo>
                      <a:pt x="539" y="619"/>
                    </a:lnTo>
                    <a:lnTo>
                      <a:pt x="452" y="638"/>
                    </a:lnTo>
                    <a:lnTo>
                      <a:pt x="368" y="661"/>
                    </a:lnTo>
                    <a:lnTo>
                      <a:pt x="321" y="732"/>
                    </a:lnTo>
                    <a:lnTo>
                      <a:pt x="279" y="806"/>
                    </a:lnTo>
                    <a:lnTo>
                      <a:pt x="241" y="883"/>
                    </a:lnTo>
                    <a:lnTo>
                      <a:pt x="209" y="963"/>
                    </a:lnTo>
                    <a:lnTo>
                      <a:pt x="182" y="1046"/>
                    </a:lnTo>
                    <a:lnTo>
                      <a:pt x="160" y="1131"/>
                    </a:lnTo>
                    <a:lnTo>
                      <a:pt x="145" y="1218"/>
                    </a:lnTo>
                    <a:lnTo>
                      <a:pt x="136" y="1307"/>
                    </a:lnTo>
                    <a:lnTo>
                      <a:pt x="132" y="1397"/>
                    </a:lnTo>
                    <a:lnTo>
                      <a:pt x="136" y="1486"/>
                    </a:lnTo>
                    <a:lnTo>
                      <a:pt x="144" y="1572"/>
                    </a:lnTo>
                    <a:lnTo>
                      <a:pt x="159" y="1657"/>
                    </a:lnTo>
                    <a:lnTo>
                      <a:pt x="179" y="1739"/>
                    </a:lnTo>
                    <a:lnTo>
                      <a:pt x="204" y="1820"/>
                    </a:lnTo>
                    <a:lnTo>
                      <a:pt x="235" y="1898"/>
                    </a:lnTo>
                    <a:lnTo>
                      <a:pt x="270" y="1974"/>
                    </a:lnTo>
                    <a:lnTo>
                      <a:pt x="311" y="2047"/>
                    </a:lnTo>
                    <a:lnTo>
                      <a:pt x="354" y="2116"/>
                    </a:lnTo>
                    <a:lnTo>
                      <a:pt x="403" y="2183"/>
                    </a:lnTo>
                    <a:lnTo>
                      <a:pt x="397" y="2114"/>
                    </a:lnTo>
                    <a:lnTo>
                      <a:pt x="395" y="2045"/>
                    </a:lnTo>
                    <a:lnTo>
                      <a:pt x="397" y="1966"/>
                    </a:lnTo>
                    <a:lnTo>
                      <a:pt x="402" y="1891"/>
                    </a:lnTo>
                    <a:lnTo>
                      <a:pt x="411" y="1818"/>
                    </a:lnTo>
                    <a:lnTo>
                      <a:pt x="423" y="1749"/>
                    </a:lnTo>
                    <a:lnTo>
                      <a:pt x="438" y="1683"/>
                    </a:lnTo>
                    <a:lnTo>
                      <a:pt x="456" y="1621"/>
                    </a:lnTo>
                    <a:lnTo>
                      <a:pt x="477" y="1561"/>
                    </a:lnTo>
                    <a:lnTo>
                      <a:pt x="501" y="1504"/>
                    </a:lnTo>
                    <a:lnTo>
                      <a:pt x="525" y="1431"/>
                    </a:lnTo>
                    <a:lnTo>
                      <a:pt x="555" y="1359"/>
                    </a:lnTo>
                    <a:lnTo>
                      <a:pt x="591" y="1286"/>
                    </a:lnTo>
                    <a:lnTo>
                      <a:pt x="632" y="1216"/>
                    </a:lnTo>
                    <a:lnTo>
                      <a:pt x="678" y="1147"/>
                    </a:lnTo>
                    <a:lnTo>
                      <a:pt x="728" y="1081"/>
                    </a:lnTo>
                    <a:lnTo>
                      <a:pt x="784" y="1017"/>
                    </a:lnTo>
                    <a:lnTo>
                      <a:pt x="843" y="956"/>
                    </a:lnTo>
                    <a:lnTo>
                      <a:pt x="908" y="898"/>
                    </a:lnTo>
                    <a:lnTo>
                      <a:pt x="977" y="845"/>
                    </a:lnTo>
                    <a:lnTo>
                      <a:pt x="1047" y="798"/>
                    </a:lnTo>
                    <a:lnTo>
                      <a:pt x="1121" y="756"/>
                    </a:lnTo>
                    <a:lnTo>
                      <a:pt x="1196" y="719"/>
                    </a:lnTo>
                    <a:lnTo>
                      <a:pt x="1274" y="688"/>
                    </a:lnTo>
                    <a:lnTo>
                      <a:pt x="1353" y="661"/>
                    </a:lnTo>
                    <a:lnTo>
                      <a:pt x="1434" y="640"/>
                    </a:lnTo>
                    <a:lnTo>
                      <a:pt x="1330" y="619"/>
                    </a:lnTo>
                    <a:lnTo>
                      <a:pt x="1227" y="601"/>
                    </a:lnTo>
                    <a:lnTo>
                      <a:pt x="1123" y="589"/>
                    </a:lnTo>
                    <a:lnTo>
                      <a:pt x="1021" y="583"/>
                    </a:lnTo>
                    <a:lnTo>
                      <a:pt x="920" y="581"/>
                    </a:lnTo>
                    <a:close/>
                    <a:moveTo>
                      <a:pt x="1383" y="133"/>
                    </a:moveTo>
                    <a:lnTo>
                      <a:pt x="1293" y="136"/>
                    </a:lnTo>
                    <a:lnTo>
                      <a:pt x="1203" y="146"/>
                    </a:lnTo>
                    <a:lnTo>
                      <a:pt x="1117" y="162"/>
                    </a:lnTo>
                    <a:lnTo>
                      <a:pt x="1031" y="185"/>
                    </a:lnTo>
                    <a:lnTo>
                      <a:pt x="949" y="213"/>
                    </a:lnTo>
                    <a:lnTo>
                      <a:pt x="869" y="246"/>
                    </a:lnTo>
                    <a:lnTo>
                      <a:pt x="792" y="284"/>
                    </a:lnTo>
                    <a:lnTo>
                      <a:pt x="717" y="328"/>
                    </a:lnTo>
                    <a:lnTo>
                      <a:pt x="647" y="377"/>
                    </a:lnTo>
                    <a:lnTo>
                      <a:pt x="580" y="431"/>
                    </a:lnTo>
                    <a:lnTo>
                      <a:pt x="517" y="488"/>
                    </a:lnTo>
                    <a:lnTo>
                      <a:pt x="597" y="474"/>
                    </a:lnTo>
                    <a:lnTo>
                      <a:pt x="679" y="463"/>
                    </a:lnTo>
                    <a:lnTo>
                      <a:pt x="763" y="456"/>
                    </a:lnTo>
                    <a:lnTo>
                      <a:pt x="849" y="451"/>
                    </a:lnTo>
                    <a:lnTo>
                      <a:pt x="937" y="450"/>
                    </a:lnTo>
                    <a:lnTo>
                      <a:pt x="1026" y="452"/>
                    </a:lnTo>
                    <a:lnTo>
                      <a:pt x="1116" y="458"/>
                    </a:lnTo>
                    <a:lnTo>
                      <a:pt x="1206" y="467"/>
                    </a:lnTo>
                    <a:lnTo>
                      <a:pt x="1297" y="479"/>
                    </a:lnTo>
                    <a:lnTo>
                      <a:pt x="1388" y="497"/>
                    </a:lnTo>
                    <a:lnTo>
                      <a:pt x="1478" y="517"/>
                    </a:lnTo>
                    <a:lnTo>
                      <a:pt x="1569" y="542"/>
                    </a:lnTo>
                    <a:lnTo>
                      <a:pt x="1659" y="570"/>
                    </a:lnTo>
                    <a:lnTo>
                      <a:pt x="1747" y="604"/>
                    </a:lnTo>
                    <a:lnTo>
                      <a:pt x="1835" y="641"/>
                    </a:lnTo>
                    <a:lnTo>
                      <a:pt x="1922" y="683"/>
                    </a:lnTo>
                    <a:lnTo>
                      <a:pt x="2006" y="730"/>
                    </a:lnTo>
                    <a:lnTo>
                      <a:pt x="2088" y="780"/>
                    </a:lnTo>
                    <a:lnTo>
                      <a:pt x="2167" y="837"/>
                    </a:lnTo>
                    <a:lnTo>
                      <a:pt x="2244" y="897"/>
                    </a:lnTo>
                    <a:lnTo>
                      <a:pt x="2319" y="963"/>
                    </a:lnTo>
                    <a:lnTo>
                      <a:pt x="2345" y="960"/>
                    </a:lnTo>
                    <a:lnTo>
                      <a:pt x="2382" y="963"/>
                    </a:lnTo>
                    <a:lnTo>
                      <a:pt x="2418" y="972"/>
                    </a:lnTo>
                    <a:lnTo>
                      <a:pt x="2453" y="986"/>
                    </a:lnTo>
                    <a:lnTo>
                      <a:pt x="2487" y="1006"/>
                    </a:lnTo>
                    <a:lnTo>
                      <a:pt x="2520" y="1030"/>
                    </a:lnTo>
                    <a:lnTo>
                      <a:pt x="2550" y="1057"/>
                    </a:lnTo>
                    <a:lnTo>
                      <a:pt x="2578" y="1087"/>
                    </a:lnTo>
                    <a:lnTo>
                      <a:pt x="2603" y="1120"/>
                    </a:lnTo>
                    <a:lnTo>
                      <a:pt x="2581" y="1037"/>
                    </a:lnTo>
                    <a:lnTo>
                      <a:pt x="2555" y="955"/>
                    </a:lnTo>
                    <a:lnTo>
                      <a:pt x="2523" y="878"/>
                    </a:lnTo>
                    <a:lnTo>
                      <a:pt x="2485" y="801"/>
                    </a:lnTo>
                    <a:lnTo>
                      <a:pt x="2444" y="729"/>
                    </a:lnTo>
                    <a:lnTo>
                      <a:pt x="2397" y="659"/>
                    </a:lnTo>
                    <a:lnTo>
                      <a:pt x="2345" y="592"/>
                    </a:lnTo>
                    <a:lnTo>
                      <a:pt x="2291" y="529"/>
                    </a:lnTo>
                    <a:lnTo>
                      <a:pt x="2232" y="471"/>
                    </a:lnTo>
                    <a:lnTo>
                      <a:pt x="2169" y="416"/>
                    </a:lnTo>
                    <a:lnTo>
                      <a:pt x="2103" y="365"/>
                    </a:lnTo>
                    <a:lnTo>
                      <a:pt x="2034" y="319"/>
                    </a:lnTo>
                    <a:lnTo>
                      <a:pt x="1961" y="277"/>
                    </a:lnTo>
                    <a:lnTo>
                      <a:pt x="1886" y="240"/>
                    </a:lnTo>
                    <a:lnTo>
                      <a:pt x="1807" y="209"/>
                    </a:lnTo>
                    <a:lnTo>
                      <a:pt x="1727" y="182"/>
                    </a:lnTo>
                    <a:lnTo>
                      <a:pt x="1644" y="161"/>
                    </a:lnTo>
                    <a:lnTo>
                      <a:pt x="1559" y="146"/>
                    </a:lnTo>
                    <a:lnTo>
                      <a:pt x="1472" y="136"/>
                    </a:lnTo>
                    <a:lnTo>
                      <a:pt x="1383" y="133"/>
                    </a:lnTo>
                    <a:close/>
                    <a:moveTo>
                      <a:pt x="1383" y="0"/>
                    </a:moveTo>
                    <a:lnTo>
                      <a:pt x="1477" y="4"/>
                    </a:lnTo>
                    <a:lnTo>
                      <a:pt x="1570" y="13"/>
                    </a:lnTo>
                    <a:lnTo>
                      <a:pt x="1662" y="29"/>
                    </a:lnTo>
                    <a:lnTo>
                      <a:pt x="1751" y="50"/>
                    </a:lnTo>
                    <a:lnTo>
                      <a:pt x="1837" y="78"/>
                    </a:lnTo>
                    <a:lnTo>
                      <a:pt x="1922" y="111"/>
                    </a:lnTo>
                    <a:lnTo>
                      <a:pt x="2003" y="148"/>
                    </a:lnTo>
                    <a:lnTo>
                      <a:pt x="2081" y="191"/>
                    </a:lnTo>
                    <a:lnTo>
                      <a:pt x="2156" y="239"/>
                    </a:lnTo>
                    <a:lnTo>
                      <a:pt x="2228" y="292"/>
                    </a:lnTo>
                    <a:lnTo>
                      <a:pt x="2296" y="349"/>
                    </a:lnTo>
                    <a:lnTo>
                      <a:pt x="2360" y="410"/>
                    </a:lnTo>
                    <a:lnTo>
                      <a:pt x="2421" y="475"/>
                    </a:lnTo>
                    <a:lnTo>
                      <a:pt x="2478" y="544"/>
                    </a:lnTo>
                    <a:lnTo>
                      <a:pt x="2530" y="618"/>
                    </a:lnTo>
                    <a:lnTo>
                      <a:pt x="2577" y="693"/>
                    </a:lnTo>
                    <a:lnTo>
                      <a:pt x="2620" y="772"/>
                    </a:lnTo>
                    <a:lnTo>
                      <a:pt x="2657" y="855"/>
                    </a:lnTo>
                    <a:lnTo>
                      <a:pt x="2690" y="939"/>
                    </a:lnTo>
                    <a:lnTo>
                      <a:pt x="2717" y="1026"/>
                    </a:lnTo>
                    <a:lnTo>
                      <a:pt x="2738" y="1117"/>
                    </a:lnTo>
                    <a:lnTo>
                      <a:pt x="2753" y="1209"/>
                    </a:lnTo>
                    <a:lnTo>
                      <a:pt x="2763" y="1303"/>
                    </a:lnTo>
                    <a:lnTo>
                      <a:pt x="2766" y="1397"/>
                    </a:lnTo>
                    <a:lnTo>
                      <a:pt x="2765" y="1434"/>
                    </a:lnTo>
                    <a:lnTo>
                      <a:pt x="2763" y="1471"/>
                    </a:lnTo>
                    <a:lnTo>
                      <a:pt x="2781" y="1492"/>
                    </a:lnTo>
                    <a:lnTo>
                      <a:pt x="2797" y="1517"/>
                    </a:lnTo>
                    <a:lnTo>
                      <a:pt x="2809" y="1544"/>
                    </a:lnTo>
                    <a:lnTo>
                      <a:pt x="2817" y="1574"/>
                    </a:lnTo>
                    <a:lnTo>
                      <a:pt x="2823" y="1608"/>
                    </a:lnTo>
                    <a:lnTo>
                      <a:pt x="2824" y="1643"/>
                    </a:lnTo>
                    <a:lnTo>
                      <a:pt x="2821" y="1681"/>
                    </a:lnTo>
                    <a:lnTo>
                      <a:pt x="2816" y="1714"/>
                    </a:lnTo>
                    <a:lnTo>
                      <a:pt x="2809" y="1748"/>
                    </a:lnTo>
                    <a:lnTo>
                      <a:pt x="2799" y="1783"/>
                    </a:lnTo>
                    <a:lnTo>
                      <a:pt x="2785" y="1816"/>
                    </a:lnTo>
                    <a:lnTo>
                      <a:pt x="2770" y="1848"/>
                    </a:lnTo>
                    <a:lnTo>
                      <a:pt x="2752" y="1879"/>
                    </a:lnTo>
                    <a:lnTo>
                      <a:pt x="2731" y="1907"/>
                    </a:lnTo>
                    <a:lnTo>
                      <a:pt x="2708" y="1929"/>
                    </a:lnTo>
                    <a:lnTo>
                      <a:pt x="2682" y="1949"/>
                    </a:lnTo>
                    <a:lnTo>
                      <a:pt x="2644" y="1970"/>
                    </a:lnTo>
                    <a:lnTo>
                      <a:pt x="2644" y="1970"/>
                    </a:lnTo>
                    <a:lnTo>
                      <a:pt x="2661" y="1979"/>
                    </a:lnTo>
                    <a:lnTo>
                      <a:pt x="2628" y="2036"/>
                    </a:lnTo>
                    <a:lnTo>
                      <a:pt x="2618" y="2053"/>
                    </a:lnTo>
                    <a:lnTo>
                      <a:pt x="2604" y="2069"/>
                    </a:lnTo>
                    <a:lnTo>
                      <a:pt x="2587" y="2083"/>
                    </a:lnTo>
                    <a:lnTo>
                      <a:pt x="2548" y="2147"/>
                    </a:lnTo>
                    <a:lnTo>
                      <a:pt x="2505" y="2210"/>
                    </a:lnTo>
                    <a:lnTo>
                      <a:pt x="2461" y="2271"/>
                    </a:lnTo>
                    <a:lnTo>
                      <a:pt x="2413" y="2328"/>
                    </a:lnTo>
                    <a:lnTo>
                      <a:pt x="2360" y="2384"/>
                    </a:lnTo>
                    <a:lnTo>
                      <a:pt x="2307" y="2436"/>
                    </a:lnTo>
                    <a:lnTo>
                      <a:pt x="2280" y="2510"/>
                    </a:lnTo>
                    <a:lnTo>
                      <a:pt x="2249" y="2581"/>
                    </a:lnTo>
                    <a:lnTo>
                      <a:pt x="2216" y="2650"/>
                    </a:lnTo>
                    <a:lnTo>
                      <a:pt x="2179" y="2717"/>
                    </a:lnTo>
                    <a:lnTo>
                      <a:pt x="2139" y="2782"/>
                    </a:lnTo>
                    <a:lnTo>
                      <a:pt x="2098" y="2843"/>
                    </a:lnTo>
                    <a:lnTo>
                      <a:pt x="2054" y="2902"/>
                    </a:lnTo>
                    <a:lnTo>
                      <a:pt x="2009" y="2960"/>
                    </a:lnTo>
                    <a:lnTo>
                      <a:pt x="1962" y="3012"/>
                    </a:lnTo>
                    <a:lnTo>
                      <a:pt x="1914" y="3063"/>
                    </a:lnTo>
                    <a:lnTo>
                      <a:pt x="1865" y="3111"/>
                    </a:lnTo>
                    <a:lnTo>
                      <a:pt x="1817" y="3154"/>
                    </a:lnTo>
                    <a:lnTo>
                      <a:pt x="1768" y="3195"/>
                    </a:lnTo>
                    <a:lnTo>
                      <a:pt x="1719" y="3231"/>
                    </a:lnTo>
                    <a:lnTo>
                      <a:pt x="1671" y="3264"/>
                    </a:lnTo>
                    <a:lnTo>
                      <a:pt x="1624" y="3293"/>
                    </a:lnTo>
                    <a:lnTo>
                      <a:pt x="1579" y="3318"/>
                    </a:lnTo>
                    <a:lnTo>
                      <a:pt x="1535" y="3338"/>
                    </a:lnTo>
                    <a:lnTo>
                      <a:pt x="1493" y="3354"/>
                    </a:lnTo>
                    <a:lnTo>
                      <a:pt x="1454" y="3366"/>
                    </a:lnTo>
                    <a:lnTo>
                      <a:pt x="1417" y="3374"/>
                    </a:lnTo>
                    <a:lnTo>
                      <a:pt x="1383" y="3376"/>
                    </a:lnTo>
                    <a:lnTo>
                      <a:pt x="1349" y="3374"/>
                    </a:lnTo>
                    <a:lnTo>
                      <a:pt x="1313" y="3366"/>
                    </a:lnTo>
                    <a:lnTo>
                      <a:pt x="1274" y="3354"/>
                    </a:lnTo>
                    <a:lnTo>
                      <a:pt x="1232" y="3338"/>
                    </a:lnTo>
                    <a:lnTo>
                      <a:pt x="1188" y="3318"/>
                    </a:lnTo>
                    <a:lnTo>
                      <a:pt x="1142" y="3293"/>
                    </a:lnTo>
                    <a:lnTo>
                      <a:pt x="1096" y="3264"/>
                    </a:lnTo>
                    <a:lnTo>
                      <a:pt x="1048" y="3231"/>
                    </a:lnTo>
                    <a:lnTo>
                      <a:pt x="999" y="3195"/>
                    </a:lnTo>
                    <a:lnTo>
                      <a:pt x="950" y="3154"/>
                    </a:lnTo>
                    <a:lnTo>
                      <a:pt x="902" y="3111"/>
                    </a:lnTo>
                    <a:lnTo>
                      <a:pt x="853" y="3063"/>
                    </a:lnTo>
                    <a:lnTo>
                      <a:pt x="805" y="3012"/>
                    </a:lnTo>
                    <a:lnTo>
                      <a:pt x="758" y="2960"/>
                    </a:lnTo>
                    <a:lnTo>
                      <a:pt x="713" y="2902"/>
                    </a:lnTo>
                    <a:lnTo>
                      <a:pt x="669" y="2843"/>
                    </a:lnTo>
                    <a:lnTo>
                      <a:pt x="628" y="2782"/>
                    </a:lnTo>
                    <a:lnTo>
                      <a:pt x="588" y="2717"/>
                    </a:lnTo>
                    <a:lnTo>
                      <a:pt x="551" y="2650"/>
                    </a:lnTo>
                    <a:lnTo>
                      <a:pt x="518" y="2581"/>
                    </a:lnTo>
                    <a:lnTo>
                      <a:pt x="487" y="2510"/>
                    </a:lnTo>
                    <a:lnTo>
                      <a:pt x="461" y="2436"/>
                    </a:lnTo>
                    <a:lnTo>
                      <a:pt x="397" y="2375"/>
                    </a:lnTo>
                    <a:lnTo>
                      <a:pt x="338" y="2310"/>
                    </a:lnTo>
                    <a:lnTo>
                      <a:pt x="283" y="2241"/>
                    </a:lnTo>
                    <a:lnTo>
                      <a:pt x="232" y="2170"/>
                    </a:lnTo>
                    <a:lnTo>
                      <a:pt x="186" y="2094"/>
                    </a:lnTo>
                    <a:lnTo>
                      <a:pt x="144" y="2016"/>
                    </a:lnTo>
                    <a:lnTo>
                      <a:pt x="107" y="1935"/>
                    </a:lnTo>
                    <a:lnTo>
                      <a:pt x="75" y="1851"/>
                    </a:lnTo>
                    <a:lnTo>
                      <a:pt x="49" y="1764"/>
                    </a:lnTo>
                    <a:lnTo>
                      <a:pt x="28" y="1676"/>
                    </a:lnTo>
                    <a:lnTo>
                      <a:pt x="13" y="1585"/>
                    </a:lnTo>
                    <a:lnTo>
                      <a:pt x="3" y="1492"/>
                    </a:lnTo>
                    <a:lnTo>
                      <a:pt x="0" y="1397"/>
                    </a:lnTo>
                    <a:lnTo>
                      <a:pt x="3" y="1303"/>
                    </a:lnTo>
                    <a:lnTo>
                      <a:pt x="13" y="1209"/>
                    </a:lnTo>
                    <a:lnTo>
                      <a:pt x="29" y="1117"/>
                    </a:lnTo>
                    <a:lnTo>
                      <a:pt x="50" y="1026"/>
                    </a:lnTo>
                    <a:lnTo>
                      <a:pt x="77" y="939"/>
                    </a:lnTo>
                    <a:lnTo>
                      <a:pt x="109" y="855"/>
                    </a:lnTo>
                    <a:lnTo>
                      <a:pt x="146" y="772"/>
                    </a:lnTo>
                    <a:lnTo>
                      <a:pt x="189" y="693"/>
                    </a:lnTo>
                    <a:lnTo>
                      <a:pt x="237" y="618"/>
                    </a:lnTo>
                    <a:lnTo>
                      <a:pt x="289" y="544"/>
                    </a:lnTo>
                    <a:lnTo>
                      <a:pt x="345" y="475"/>
                    </a:lnTo>
                    <a:lnTo>
                      <a:pt x="406" y="410"/>
                    </a:lnTo>
                    <a:lnTo>
                      <a:pt x="471" y="349"/>
                    </a:lnTo>
                    <a:lnTo>
                      <a:pt x="539" y="292"/>
                    </a:lnTo>
                    <a:lnTo>
                      <a:pt x="611" y="239"/>
                    </a:lnTo>
                    <a:lnTo>
                      <a:pt x="685" y="191"/>
                    </a:lnTo>
                    <a:lnTo>
                      <a:pt x="764" y="148"/>
                    </a:lnTo>
                    <a:lnTo>
                      <a:pt x="845" y="111"/>
                    </a:lnTo>
                    <a:lnTo>
                      <a:pt x="930" y="78"/>
                    </a:lnTo>
                    <a:lnTo>
                      <a:pt x="1016" y="50"/>
                    </a:lnTo>
                    <a:lnTo>
                      <a:pt x="1105" y="29"/>
                    </a:lnTo>
                    <a:lnTo>
                      <a:pt x="1196" y="13"/>
                    </a:lnTo>
                    <a:lnTo>
                      <a:pt x="1288" y="4"/>
                    </a:lnTo>
                    <a:lnTo>
                      <a:pt x="13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07" name="Group 106"/>
          <p:cNvGrpSpPr/>
          <p:nvPr/>
        </p:nvGrpSpPr>
        <p:grpSpPr>
          <a:xfrm>
            <a:off x="628652" y="4005684"/>
            <a:ext cx="1551215" cy="403807"/>
            <a:chOff x="838202" y="5340910"/>
            <a:chExt cx="2068286" cy="538409"/>
          </a:xfrm>
        </p:grpSpPr>
        <p:sp>
          <p:nvSpPr>
            <p:cNvPr id="13" name="Rectangle 12"/>
            <p:cNvSpPr/>
            <p:nvPr/>
          </p:nvSpPr>
          <p:spPr>
            <a:xfrm>
              <a:off x="838202" y="5340910"/>
              <a:ext cx="2068286" cy="538409"/>
            </a:xfrm>
            <a:prstGeom prst="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3858" defTabSz="685783"/>
              <a:r>
                <a:rPr lang="zh-TW" altLang="en-US" sz="900" dirty="0" smtClean="0">
                  <a:solidFill>
                    <a:prstClr val="white"/>
                  </a:solidFill>
                  <a:latin typeface="Calibri"/>
                  <a:ea typeface="Heiti TC Light"/>
                  <a:cs typeface="Calibri"/>
                </a:rPr>
                <a:t>閱讀</a:t>
              </a:r>
              <a:r>
                <a:rPr lang="en-US" sz="900" dirty="0" smtClean="0">
                  <a:solidFill>
                    <a:prstClr val="white"/>
                  </a:solidFill>
                  <a:latin typeface="Calibri"/>
                  <a:ea typeface="Heiti TC Light"/>
                  <a:cs typeface="Calibri"/>
                </a:rPr>
                <a:t>Reading</a:t>
              </a:r>
              <a:endParaRPr lang="en-US" sz="900" dirty="0">
                <a:solidFill>
                  <a:prstClr val="white"/>
                </a:solidFill>
                <a:latin typeface="Calibri"/>
                <a:ea typeface="Heiti TC Light"/>
                <a:cs typeface="Calibri"/>
              </a:endParaRPr>
            </a:p>
          </p:txBody>
        </p:sp>
        <p:grpSp>
          <p:nvGrpSpPr>
            <p:cNvPr id="89" name="Group 77"/>
            <p:cNvGrpSpPr>
              <a:grpSpLocks noChangeAspect="1"/>
            </p:cNvGrpSpPr>
            <p:nvPr/>
          </p:nvGrpSpPr>
          <p:grpSpPr bwMode="auto">
            <a:xfrm>
              <a:off x="1096681" y="5434422"/>
              <a:ext cx="272877" cy="336005"/>
              <a:chOff x="-84" y="495"/>
              <a:chExt cx="268" cy="330"/>
            </a:xfrm>
            <a:solidFill>
              <a:srgbClr val="0CB27C"/>
            </a:solidFill>
          </p:grpSpPr>
          <p:sp>
            <p:nvSpPr>
              <p:cNvPr id="92" name="Freeform 79"/>
              <p:cNvSpPr>
                <a:spLocks noEditPoints="1"/>
              </p:cNvSpPr>
              <p:nvPr/>
            </p:nvSpPr>
            <p:spPr bwMode="auto">
              <a:xfrm>
                <a:off x="-40" y="495"/>
                <a:ext cx="189" cy="114"/>
              </a:xfrm>
              <a:custGeom>
                <a:avLst/>
                <a:gdLst>
                  <a:gd name="T0" fmla="*/ 1510 w 1895"/>
                  <a:gd name="T1" fmla="*/ 1069 h 1144"/>
                  <a:gd name="T2" fmla="*/ 462 w 1895"/>
                  <a:gd name="T3" fmla="*/ 856 h 1144"/>
                  <a:gd name="T4" fmla="*/ 879 w 1895"/>
                  <a:gd name="T5" fmla="*/ 856 h 1144"/>
                  <a:gd name="T6" fmla="*/ 671 w 1895"/>
                  <a:gd name="T7" fmla="*/ 463 h 1144"/>
                  <a:gd name="T8" fmla="*/ 620 w 1895"/>
                  <a:gd name="T9" fmla="*/ 590 h 1144"/>
                  <a:gd name="T10" fmla="*/ 531 w 1895"/>
                  <a:gd name="T11" fmla="*/ 694 h 1144"/>
                  <a:gd name="T12" fmla="*/ 416 w 1895"/>
                  <a:gd name="T13" fmla="*/ 774 h 1144"/>
                  <a:gd name="T14" fmla="*/ 288 w 1895"/>
                  <a:gd name="T15" fmla="*/ 823 h 1144"/>
                  <a:gd name="T16" fmla="*/ 195 w 1895"/>
                  <a:gd name="T17" fmla="*/ 882 h 1144"/>
                  <a:gd name="T18" fmla="*/ 939 w 1895"/>
                  <a:gd name="T19" fmla="*/ 796 h 1144"/>
                  <a:gd name="T20" fmla="*/ 1033 w 1895"/>
                  <a:gd name="T21" fmla="*/ 796 h 1144"/>
                  <a:gd name="T22" fmla="*/ 1738 w 1895"/>
                  <a:gd name="T23" fmla="*/ 889 h 1144"/>
                  <a:gd name="T24" fmla="*/ 1721 w 1895"/>
                  <a:gd name="T25" fmla="*/ 781 h 1144"/>
                  <a:gd name="T26" fmla="*/ 1688 w 1895"/>
                  <a:gd name="T27" fmla="*/ 707 h 1144"/>
                  <a:gd name="T28" fmla="*/ 1599 w 1895"/>
                  <a:gd name="T29" fmla="*/ 677 h 1144"/>
                  <a:gd name="T30" fmla="*/ 1409 w 1895"/>
                  <a:gd name="T31" fmla="*/ 660 h 1144"/>
                  <a:gd name="T32" fmla="*/ 1215 w 1895"/>
                  <a:gd name="T33" fmla="*/ 635 h 1144"/>
                  <a:gd name="T34" fmla="*/ 1025 w 1895"/>
                  <a:gd name="T35" fmla="*/ 592 h 1144"/>
                  <a:gd name="T36" fmla="*/ 843 w 1895"/>
                  <a:gd name="T37" fmla="*/ 522 h 1144"/>
                  <a:gd name="T38" fmla="*/ 679 w 1895"/>
                  <a:gd name="T39" fmla="*/ 415 h 1144"/>
                  <a:gd name="T40" fmla="*/ 1099 w 1895"/>
                  <a:gd name="T41" fmla="*/ 9 h 1144"/>
                  <a:gd name="T42" fmla="*/ 1286 w 1895"/>
                  <a:gd name="T43" fmla="*/ 52 h 1144"/>
                  <a:gd name="T44" fmla="*/ 1441 w 1895"/>
                  <a:gd name="T45" fmla="*/ 125 h 1144"/>
                  <a:gd name="T46" fmla="*/ 1569 w 1895"/>
                  <a:gd name="T47" fmla="*/ 225 h 1144"/>
                  <a:gd name="T48" fmla="*/ 1670 w 1895"/>
                  <a:gd name="T49" fmla="*/ 345 h 1144"/>
                  <a:gd name="T50" fmla="*/ 1750 w 1895"/>
                  <a:gd name="T51" fmla="*/ 482 h 1144"/>
                  <a:gd name="T52" fmla="*/ 1809 w 1895"/>
                  <a:gd name="T53" fmla="*/ 627 h 1144"/>
                  <a:gd name="T54" fmla="*/ 1851 w 1895"/>
                  <a:gd name="T55" fmla="*/ 779 h 1144"/>
                  <a:gd name="T56" fmla="*/ 1879 w 1895"/>
                  <a:gd name="T57" fmla="*/ 931 h 1144"/>
                  <a:gd name="T58" fmla="*/ 1895 w 1895"/>
                  <a:gd name="T59" fmla="*/ 1077 h 1144"/>
                  <a:gd name="T60" fmla="*/ 1737 w 1895"/>
                  <a:gd name="T61" fmla="*/ 1021 h 1144"/>
                  <a:gd name="T62" fmla="*/ 1570 w 1895"/>
                  <a:gd name="T63" fmla="*/ 1127 h 1144"/>
                  <a:gd name="T64" fmla="*/ 939 w 1895"/>
                  <a:gd name="T65" fmla="*/ 1039 h 1144"/>
                  <a:gd name="T66" fmla="*/ 402 w 1895"/>
                  <a:gd name="T67" fmla="*/ 1004 h 1144"/>
                  <a:gd name="T68" fmla="*/ 215 w 1895"/>
                  <a:gd name="T69" fmla="*/ 1089 h 1144"/>
                  <a:gd name="T70" fmla="*/ 0 w 1895"/>
                  <a:gd name="T71" fmla="*/ 949 h 1144"/>
                  <a:gd name="T72" fmla="*/ 0 w 1895"/>
                  <a:gd name="T73" fmla="*/ 926 h 1144"/>
                  <a:gd name="T74" fmla="*/ 4 w 1895"/>
                  <a:gd name="T75" fmla="*/ 864 h 1144"/>
                  <a:gd name="T76" fmla="*/ 18 w 1895"/>
                  <a:gd name="T77" fmla="*/ 771 h 1144"/>
                  <a:gd name="T78" fmla="*/ 46 w 1895"/>
                  <a:gd name="T79" fmla="*/ 657 h 1144"/>
                  <a:gd name="T80" fmla="*/ 95 w 1895"/>
                  <a:gd name="T81" fmla="*/ 530 h 1144"/>
                  <a:gd name="T82" fmla="*/ 168 w 1895"/>
                  <a:gd name="T83" fmla="*/ 402 h 1144"/>
                  <a:gd name="T84" fmla="*/ 272 w 1895"/>
                  <a:gd name="T85" fmla="*/ 281 h 1144"/>
                  <a:gd name="T86" fmla="*/ 412 w 1895"/>
                  <a:gd name="T87" fmla="*/ 176 h 1144"/>
                  <a:gd name="T88" fmla="*/ 505 w 1895"/>
                  <a:gd name="T89" fmla="*/ 137 h 1144"/>
                  <a:gd name="T90" fmla="*/ 565 w 1895"/>
                  <a:gd name="T91" fmla="*/ 129 h 1144"/>
                  <a:gd name="T92" fmla="*/ 606 w 1895"/>
                  <a:gd name="T93" fmla="*/ 109 h 1144"/>
                  <a:gd name="T94" fmla="*/ 636 w 1895"/>
                  <a:gd name="T95" fmla="*/ 72 h 1144"/>
                  <a:gd name="T96" fmla="*/ 681 w 1895"/>
                  <a:gd name="T97" fmla="*/ 36 h 1144"/>
                  <a:gd name="T98" fmla="*/ 763 w 1895"/>
                  <a:gd name="T99" fmla="*/ 14 h 1144"/>
                  <a:gd name="T100" fmla="*/ 877 w 1895"/>
                  <a:gd name="T101" fmla="*/ 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95" h="1144">
                    <a:moveTo>
                      <a:pt x="1093" y="856"/>
                    </a:moveTo>
                    <a:lnTo>
                      <a:pt x="1093" y="1069"/>
                    </a:lnTo>
                    <a:lnTo>
                      <a:pt x="1510" y="1069"/>
                    </a:lnTo>
                    <a:lnTo>
                      <a:pt x="1510" y="856"/>
                    </a:lnTo>
                    <a:lnTo>
                      <a:pt x="1093" y="856"/>
                    </a:lnTo>
                    <a:close/>
                    <a:moveTo>
                      <a:pt x="462" y="856"/>
                    </a:moveTo>
                    <a:lnTo>
                      <a:pt x="462" y="1069"/>
                    </a:lnTo>
                    <a:lnTo>
                      <a:pt x="879" y="1069"/>
                    </a:lnTo>
                    <a:lnTo>
                      <a:pt x="879" y="856"/>
                    </a:lnTo>
                    <a:lnTo>
                      <a:pt x="462" y="856"/>
                    </a:lnTo>
                    <a:close/>
                    <a:moveTo>
                      <a:pt x="679" y="415"/>
                    </a:moveTo>
                    <a:lnTo>
                      <a:pt x="671" y="463"/>
                    </a:lnTo>
                    <a:lnTo>
                      <a:pt x="660" y="507"/>
                    </a:lnTo>
                    <a:lnTo>
                      <a:pt x="642" y="550"/>
                    </a:lnTo>
                    <a:lnTo>
                      <a:pt x="620" y="590"/>
                    </a:lnTo>
                    <a:lnTo>
                      <a:pt x="594" y="627"/>
                    </a:lnTo>
                    <a:lnTo>
                      <a:pt x="564" y="662"/>
                    </a:lnTo>
                    <a:lnTo>
                      <a:pt x="531" y="694"/>
                    </a:lnTo>
                    <a:lnTo>
                      <a:pt x="495" y="724"/>
                    </a:lnTo>
                    <a:lnTo>
                      <a:pt x="456" y="751"/>
                    </a:lnTo>
                    <a:lnTo>
                      <a:pt x="416" y="774"/>
                    </a:lnTo>
                    <a:lnTo>
                      <a:pt x="375" y="794"/>
                    </a:lnTo>
                    <a:lnTo>
                      <a:pt x="332" y="811"/>
                    </a:lnTo>
                    <a:lnTo>
                      <a:pt x="288" y="823"/>
                    </a:lnTo>
                    <a:lnTo>
                      <a:pt x="244" y="832"/>
                    </a:lnTo>
                    <a:lnTo>
                      <a:pt x="201" y="837"/>
                    </a:lnTo>
                    <a:lnTo>
                      <a:pt x="195" y="882"/>
                    </a:lnTo>
                    <a:lnTo>
                      <a:pt x="402" y="912"/>
                    </a:lnTo>
                    <a:lnTo>
                      <a:pt x="402" y="796"/>
                    </a:lnTo>
                    <a:lnTo>
                      <a:pt x="939" y="796"/>
                    </a:lnTo>
                    <a:lnTo>
                      <a:pt x="939" y="920"/>
                    </a:lnTo>
                    <a:lnTo>
                      <a:pt x="1033" y="920"/>
                    </a:lnTo>
                    <a:lnTo>
                      <a:pt x="1033" y="796"/>
                    </a:lnTo>
                    <a:lnTo>
                      <a:pt x="1570" y="796"/>
                    </a:lnTo>
                    <a:lnTo>
                      <a:pt x="1570" y="916"/>
                    </a:lnTo>
                    <a:lnTo>
                      <a:pt x="1738" y="889"/>
                    </a:lnTo>
                    <a:lnTo>
                      <a:pt x="1734" y="851"/>
                    </a:lnTo>
                    <a:lnTo>
                      <a:pt x="1728" y="814"/>
                    </a:lnTo>
                    <a:lnTo>
                      <a:pt x="1721" y="781"/>
                    </a:lnTo>
                    <a:lnTo>
                      <a:pt x="1711" y="752"/>
                    </a:lnTo>
                    <a:lnTo>
                      <a:pt x="1701" y="728"/>
                    </a:lnTo>
                    <a:lnTo>
                      <a:pt x="1688" y="707"/>
                    </a:lnTo>
                    <a:lnTo>
                      <a:pt x="1676" y="692"/>
                    </a:lnTo>
                    <a:lnTo>
                      <a:pt x="1661" y="682"/>
                    </a:lnTo>
                    <a:lnTo>
                      <a:pt x="1599" y="677"/>
                    </a:lnTo>
                    <a:lnTo>
                      <a:pt x="1537" y="671"/>
                    </a:lnTo>
                    <a:lnTo>
                      <a:pt x="1473" y="666"/>
                    </a:lnTo>
                    <a:lnTo>
                      <a:pt x="1409" y="660"/>
                    </a:lnTo>
                    <a:lnTo>
                      <a:pt x="1345" y="653"/>
                    </a:lnTo>
                    <a:lnTo>
                      <a:pt x="1280" y="645"/>
                    </a:lnTo>
                    <a:lnTo>
                      <a:pt x="1215" y="635"/>
                    </a:lnTo>
                    <a:lnTo>
                      <a:pt x="1151" y="623"/>
                    </a:lnTo>
                    <a:lnTo>
                      <a:pt x="1087" y="608"/>
                    </a:lnTo>
                    <a:lnTo>
                      <a:pt x="1025" y="592"/>
                    </a:lnTo>
                    <a:lnTo>
                      <a:pt x="963" y="572"/>
                    </a:lnTo>
                    <a:lnTo>
                      <a:pt x="902" y="549"/>
                    </a:lnTo>
                    <a:lnTo>
                      <a:pt x="843" y="522"/>
                    </a:lnTo>
                    <a:lnTo>
                      <a:pt x="785" y="491"/>
                    </a:lnTo>
                    <a:lnTo>
                      <a:pt x="731" y="456"/>
                    </a:lnTo>
                    <a:lnTo>
                      <a:pt x="679" y="415"/>
                    </a:lnTo>
                    <a:close/>
                    <a:moveTo>
                      <a:pt x="956" y="0"/>
                    </a:moveTo>
                    <a:lnTo>
                      <a:pt x="1030" y="2"/>
                    </a:lnTo>
                    <a:lnTo>
                      <a:pt x="1099" y="9"/>
                    </a:lnTo>
                    <a:lnTo>
                      <a:pt x="1165" y="19"/>
                    </a:lnTo>
                    <a:lnTo>
                      <a:pt x="1227" y="33"/>
                    </a:lnTo>
                    <a:lnTo>
                      <a:pt x="1286" y="52"/>
                    </a:lnTo>
                    <a:lnTo>
                      <a:pt x="1340" y="73"/>
                    </a:lnTo>
                    <a:lnTo>
                      <a:pt x="1392" y="97"/>
                    </a:lnTo>
                    <a:lnTo>
                      <a:pt x="1441" y="125"/>
                    </a:lnTo>
                    <a:lnTo>
                      <a:pt x="1486" y="155"/>
                    </a:lnTo>
                    <a:lnTo>
                      <a:pt x="1529" y="189"/>
                    </a:lnTo>
                    <a:lnTo>
                      <a:pt x="1569" y="225"/>
                    </a:lnTo>
                    <a:lnTo>
                      <a:pt x="1605" y="262"/>
                    </a:lnTo>
                    <a:lnTo>
                      <a:pt x="1639" y="303"/>
                    </a:lnTo>
                    <a:lnTo>
                      <a:pt x="1670" y="345"/>
                    </a:lnTo>
                    <a:lnTo>
                      <a:pt x="1699" y="389"/>
                    </a:lnTo>
                    <a:lnTo>
                      <a:pt x="1726" y="434"/>
                    </a:lnTo>
                    <a:lnTo>
                      <a:pt x="1750" y="482"/>
                    </a:lnTo>
                    <a:lnTo>
                      <a:pt x="1771" y="529"/>
                    </a:lnTo>
                    <a:lnTo>
                      <a:pt x="1791" y="578"/>
                    </a:lnTo>
                    <a:lnTo>
                      <a:pt x="1809" y="627"/>
                    </a:lnTo>
                    <a:lnTo>
                      <a:pt x="1824" y="678"/>
                    </a:lnTo>
                    <a:lnTo>
                      <a:pt x="1839" y="729"/>
                    </a:lnTo>
                    <a:lnTo>
                      <a:pt x="1851" y="779"/>
                    </a:lnTo>
                    <a:lnTo>
                      <a:pt x="1862" y="830"/>
                    </a:lnTo>
                    <a:lnTo>
                      <a:pt x="1872" y="881"/>
                    </a:lnTo>
                    <a:lnTo>
                      <a:pt x="1879" y="931"/>
                    </a:lnTo>
                    <a:lnTo>
                      <a:pt x="1885" y="981"/>
                    </a:lnTo>
                    <a:lnTo>
                      <a:pt x="1890" y="1030"/>
                    </a:lnTo>
                    <a:lnTo>
                      <a:pt x="1895" y="1077"/>
                    </a:lnTo>
                    <a:lnTo>
                      <a:pt x="1725" y="1110"/>
                    </a:lnTo>
                    <a:lnTo>
                      <a:pt x="1732" y="1066"/>
                    </a:lnTo>
                    <a:lnTo>
                      <a:pt x="1737" y="1021"/>
                    </a:lnTo>
                    <a:lnTo>
                      <a:pt x="1741" y="980"/>
                    </a:lnTo>
                    <a:lnTo>
                      <a:pt x="1570" y="1006"/>
                    </a:lnTo>
                    <a:lnTo>
                      <a:pt x="1570" y="1127"/>
                    </a:lnTo>
                    <a:lnTo>
                      <a:pt x="1033" y="1127"/>
                    </a:lnTo>
                    <a:lnTo>
                      <a:pt x="1033" y="1039"/>
                    </a:lnTo>
                    <a:lnTo>
                      <a:pt x="939" y="1039"/>
                    </a:lnTo>
                    <a:lnTo>
                      <a:pt x="939" y="1127"/>
                    </a:lnTo>
                    <a:lnTo>
                      <a:pt x="402" y="1127"/>
                    </a:lnTo>
                    <a:lnTo>
                      <a:pt x="402" y="1004"/>
                    </a:lnTo>
                    <a:lnTo>
                      <a:pt x="197" y="973"/>
                    </a:lnTo>
                    <a:lnTo>
                      <a:pt x="205" y="1032"/>
                    </a:lnTo>
                    <a:lnTo>
                      <a:pt x="215" y="1089"/>
                    </a:lnTo>
                    <a:lnTo>
                      <a:pt x="230" y="1144"/>
                    </a:lnTo>
                    <a:lnTo>
                      <a:pt x="10" y="1106"/>
                    </a:lnTo>
                    <a:lnTo>
                      <a:pt x="0" y="949"/>
                    </a:lnTo>
                    <a:lnTo>
                      <a:pt x="0" y="947"/>
                    </a:lnTo>
                    <a:lnTo>
                      <a:pt x="0" y="939"/>
                    </a:lnTo>
                    <a:lnTo>
                      <a:pt x="0" y="926"/>
                    </a:lnTo>
                    <a:lnTo>
                      <a:pt x="1" y="909"/>
                    </a:lnTo>
                    <a:lnTo>
                      <a:pt x="2" y="888"/>
                    </a:lnTo>
                    <a:lnTo>
                      <a:pt x="4" y="864"/>
                    </a:lnTo>
                    <a:lnTo>
                      <a:pt x="8" y="836"/>
                    </a:lnTo>
                    <a:lnTo>
                      <a:pt x="12" y="804"/>
                    </a:lnTo>
                    <a:lnTo>
                      <a:pt x="18" y="771"/>
                    </a:lnTo>
                    <a:lnTo>
                      <a:pt x="25" y="734"/>
                    </a:lnTo>
                    <a:lnTo>
                      <a:pt x="35" y="696"/>
                    </a:lnTo>
                    <a:lnTo>
                      <a:pt x="46" y="657"/>
                    </a:lnTo>
                    <a:lnTo>
                      <a:pt x="60" y="615"/>
                    </a:lnTo>
                    <a:lnTo>
                      <a:pt x="76" y="573"/>
                    </a:lnTo>
                    <a:lnTo>
                      <a:pt x="95" y="530"/>
                    </a:lnTo>
                    <a:lnTo>
                      <a:pt x="116" y="488"/>
                    </a:lnTo>
                    <a:lnTo>
                      <a:pt x="140" y="445"/>
                    </a:lnTo>
                    <a:lnTo>
                      <a:pt x="168" y="402"/>
                    </a:lnTo>
                    <a:lnTo>
                      <a:pt x="198" y="360"/>
                    </a:lnTo>
                    <a:lnTo>
                      <a:pt x="233" y="320"/>
                    </a:lnTo>
                    <a:lnTo>
                      <a:pt x="272" y="281"/>
                    </a:lnTo>
                    <a:lnTo>
                      <a:pt x="315" y="244"/>
                    </a:lnTo>
                    <a:lnTo>
                      <a:pt x="361" y="209"/>
                    </a:lnTo>
                    <a:lnTo>
                      <a:pt x="412" y="176"/>
                    </a:lnTo>
                    <a:lnTo>
                      <a:pt x="468" y="147"/>
                    </a:lnTo>
                    <a:lnTo>
                      <a:pt x="485" y="141"/>
                    </a:lnTo>
                    <a:lnTo>
                      <a:pt x="505" y="137"/>
                    </a:lnTo>
                    <a:lnTo>
                      <a:pt x="524" y="134"/>
                    </a:lnTo>
                    <a:lnTo>
                      <a:pt x="545" y="132"/>
                    </a:lnTo>
                    <a:lnTo>
                      <a:pt x="565" y="129"/>
                    </a:lnTo>
                    <a:lnTo>
                      <a:pt x="584" y="125"/>
                    </a:lnTo>
                    <a:lnTo>
                      <a:pt x="596" y="119"/>
                    </a:lnTo>
                    <a:lnTo>
                      <a:pt x="606" y="109"/>
                    </a:lnTo>
                    <a:lnTo>
                      <a:pt x="616" y="98"/>
                    </a:lnTo>
                    <a:lnTo>
                      <a:pt x="625" y="85"/>
                    </a:lnTo>
                    <a:lnTo>
                      <a:pt x="636" y="72"/>
                    </a:lnTo>
                    <a:lnTo>
                      <a:pt x="648" y="58"/>
                    </a:lnTo>
                    <a:lnTo>
                      <a:pt x="663" y="46"/>
                    </a:lnTo>
                    <a:lnTo>
                      <a:pt x="681" y="36"/>
                    </a:lnTo>
                    <a:lnTo>
                      <a:pt x="703" y="28"/>
                    </a:lnTo>
                    <a:lnTo>
                      <a:pt x="731" y="20"/>
                    </a:lnTo>
                    <a:lnTo>
                      <a:pt x="763" y="14"/>
                    </a:lnTo>
                    <a:lnTo>
                      <a:pt x="799" y="9"/>
                    </a:lnTo>
                    <a:lnTo>
                      <a:pt x="837" y="6"/>
                    </a:lnTo>
                    <a:lnTo>
                      <a:pt x="877" y="2"/>
                    </a:lnTo>
                    <a:lnTo>
                      <a:pt x="917" y="0"/>
                    </a:lnTo>
                    <a:lnTo>
                      <a:pt x="9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93" name="Freeform 80"/>
              <p:cNvSpPr>
                <a:spLocks noEditPoints="1"/>
              </p:cNvSpPr>
              <p:nvPr/>
            </p:nvSpPr>
            <p:spPr bwMode="auto">
              <a:xfrm>
                <a:off x="-84" y="607"/>
                <a:ext cx="268" cy="218"/>
              </a:xfrm>
              <a:custGeom>
                <a:avLst/>
                <a:gdLst>
                  <a:gd name="T0" fmla="*/ 1412 w 2685"/>
                  <a:gd name="T1" fmla="*/ 298 h 2179"/>
                  <a:gd name="T2" fmla="*/ 2463 w 2685"/>
                  <a:gd name="T3" fmla="*/ 1891 h 2179"/>
                  <a:gd name="T4" fmla="*/ 2454 w 2685"/>
                  <a:gd name="T5" fmla="*/ 1376 h 2179"/>
                  <a:gd name="T6" fmla="*/ 2410 w 2685"/>
                  <a:gd name="T7" fmla="*/ 1373 h 2179"/>
                  <a:gd name="T8" fmla="*/ 2344 w 2685"/>
                  <a:gd name="T9" fmla="*/ 1348 h 2179"/>
                  <a:gd name="T10" fmla="*/ 2287 w 2685"/>
                  <a:gd name="T11" fmla="*/ 1299 h 2179"/>
                  <a:gd name="T12" fmla="*/ 2244 w 2685"/>
                  <a:gd name="T13" fmla="*/ 1233 h 2179"/>
                  <a:gd name="T14" fmla="*/ 2215 w 2685"/>
                  <a:gd name="T15" fmla="*/ 1153 h 2179"/>
                  <a:gd name="T16" fmla="*/ 2206 w 2685"/>
                  <a:gd name="T17" fmla="*/ 1062 h 2179"/>
                  <a:gd name="T18" fmla="*/ 2215 w 2685"/>
                  <a:gd name="T19" fmla="*/ 972 h 2179"/>
                  <a:gd name="T20" fmla="*/ 2244 w 2685"/>
                  <a:gd name="T21" fmla="*/ 892 h 2179"/>
                  <a:gd name="T22" fmla="*/ 2287 w 2685"/>
                  <a:gd name="T23" fmla="*/ 825 h 2179"/>
                  <a:gd name="T24" fmla="*/ 2344 w 2685"/>
                  <a:gd name="T25" fmla="*/ 778 h 2179"/>
                  <a:gd name="T26" fmla="*/ 2410 w 2685"/>
                  <a:gd name="T27" fmla="*/ 752 h 2179"/>
                  <a:gd name="T28" fmla="*/ 2454 w 2685"/>
                  <a:gd name="T29" fmla="*/ 749 h 2179"/>
                  <a:gd name="T30" fmla="*/ 2463 w 2685"/>
                  <a:gd name="T31" fmla="*/ 130 h 2179"/>
                  <a:gd name="T32" fmla="*/ 252 w 2685"/>
                  <a:gd name="T33" fmla="*/ 750 h 2179"/>
                  <a:gd name="T34" fmla="*/ 318 w 2685"/>
                  <a:gd name="T35" fmla="*/ 767 h 2179"/>
                  <a:gd name="T36" fmla="*/ 375 w 2685"/>
                  <a:gd name="T37" fmla="*/ 806 h 2179"/>
                  <a:gd name="T38" fmla="*/ 424 w 2685"/>
                  <a:gd name="T39" fmla="*/ 862 h 2179"/>
                  <a:gd name="T40" fmla="*/ 458 w 2685"/>
                  <a:gd name="T41" fmla="*/ 933 h 2179"/>
                  <a:gd name="T42" fmla="*/ 476 w 2685"/>
                  <a:gd name="T43" fmla="*/ 1017 h 2179"/>
                  <a:gd name="T44" fmla="*/ 476 w 2685"/>
                  <a:gd name="T45" fmla="*/ 1108 h 2179"/>
                  <a:gd name="T46" fmla="*/ 458 w 2685"/>
                  <a:gd name="T47" fmla="*/ 1191 h 2179"/>
                  <a:gd name="T48" fmla="*/ 424 w 2685"/>
                  <a:gd name="T49" fmla="*/ 1263 h 2179"/>
                  <a:gd name="T50" fmla="*/ 375 w 2685"/>
                  <a:gd name="T51" fmla="*/ 1320 h 2179"/>
                  <a:gd name="T52" fmla="*/ 318 w 2685"/>
                  <a:gd name="T53" fmla="*/ 1358 h 2179"/>
                  <a:gd name="T54" fmla="*/ 252 w 2685"/>
                  <a:gd name="T55" fmla="*/ 1375 h 2179"/>
                  <a:gd name="T56" fmla="*/ 1302 w 2685"/>
                  <a:gd name="T57" fmla="*/ 2059 h 2179"/>
                  <a:gd name="T58" fmla="*/ 252 w 2685"/>
                  <a:gd name="T59" fmla="*/ 130 h 2179"/>
                  <a:gd name="T60" fmla="*/ 1357 w 2685"/>
                  <a:gd name="T61" fmla="*/ 194 h 2179"/>
                  <a:gd name="T62" fmla="*/ 2574 w 2685"/>
                  <a:gd name="T63" fmla="*/ 797 h 2179"/>
                  <a:gd name="T64" fmla="*/ 2624 w 2685"/>
                  <a:gd name="T65" fmla="*/ 855 h 2179"/>
                  <a:gd name="T66" fmla="*/ 2662 w 2685"/>
                  <a:gd name="T67" fmla="*/ 929 h 2179"/>
                  <a:gd name="T68" fmla="*/ 2683 w 2685"/>
                  <a:gd name="T69" fmla="*/ 1015 h 2179"/>
                  <a:gd name="T70" fmla="*/ 2683 w 2685"/>
                  <a:gd name="T71" fmla="*/ 1110 h 2179"/>
                  <a:gd name="T72" fmla="*/ 2662 w 2685"/>
                  <a:gd name="T73" fmla="*/ 1196 h 2179"/>
                  <a:gd name="T74" fmla="*/ 2624 w 2685"/>
                  <a:gd name="T75" fmla="*/ 1270 h 2179"/>
                  <a:gd name="T76" fmla="*/ 2574 w 2685"/>
                  <a:gd name="T77" fmla="*/ 1328 h 2179"/>
                  <a:gd name="T78" fmla="*/ 1357 w 2685"/>
                  <a:gd name="T79" fmla="*/ 2179 h 2179"/>
                  <a:gd name="T80" fmla="*/ 140 w 2685"/>
                  <a:gd name="T81" fmla="*/ 1349 h 2179"/>
                  <a:gd name="T82" fmla="*/ 84 w 2685"/>
                  <a:gd name="T83" fmla="*/ 1300 h 2179"/>
                  <a:gd name="T84" fmla="*/ 39 w 2685"/>
                  <a:gd name="T85" fmla="*/ 1234 h 2179"/>
                  <a:gd name="T86" fmla="*/ 10 w 2685"/>
                  <a:gd name="T87" fmla="*/ 1154 h 2179"/>
                  <a:gd name="T88" fmla="*/ 0 w 2685"/>
                  <a:gd name="T89" fmla="*/ 1062 h 2179"/>
                  <a:gd name="T90" fmla="*/ 10 w 2685"/>
                  <a:gd name="T91" fmla="*/ 971 h 2179"/>
                  <a:gd name="T92" fmla="*/ 39 w 2685"/>
                  <a:gd name="T93" fmla="*/ 890 h 2179"/>
                  <a:gd name="T94" fmla="*/ 84 w 2685"/>
                  <a:gd name="T95" fmla="*/ 824 h 2179"/>
                  <a:gd name="T96" fmla="*/ 140 w 2685"/>
                  <a:gd name="T97" fmla="*/ 77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85" h="2179">
                    <a:moveTo>
                      <a:pt x="2463" y="130"/>
                    </a:moveTo>
                    <a:lnTo>
                      <a:pt x="1412" y="298"/>
                    </a:lnTo>
                    <a:lnTo>
                      <a:pt x="1412" y="2059"/>
                    </a:lnTo>
                    <a:lnTo>
                      <a:pt x="2463" y="1891"/>
                    </a:lnTo>
                    <a:lnTo>
                      <a:pt x="2463" y="1374"/>
                    </a:lnTo>
                    <a:lnTo>
                      <a:pt x="2454" y="1376"/>
                    </a:lnTo>
                    <a:lnTo>
                      <a:pt x="2445" y="1376"/>
                    </a:lnTo>
                    <a:lnTo>
                      <a:pt x="2410" y="1373"/>
                    </a:lnTo>
                    <a:lnTo>
                      <a:pt x="2376" y="1363"/>
                    </a:lnTo>
                    <a:lnTo>
                      <a:pt x="2344" y="1348"/>
                    </a:lnTo>
                    <a:lnTo>
                      <a:pt x="2315" y="1326"/>
                    </a:lnTo>
                    <a:lnTo>
                      <a:pt x="2287" y="1299"/>
                    </a:lnTo>
                    <a:lnTo>
                      <a:pt x="2264" y="1268"/>
                    </a:lnTo>
                    <a:lnTo>
                      <a:pt x="2244" y="1233"/>
                    </a:lnTo>
                    <a:lnTo>
                      <a:pt x="2228" y="1195"/>
                    </a:lnTo>
                    <a:lnTo>
                      <a:pt x="2215" y="1153"/>
                    </a:lnTo>
                    <a:lnTo>
                      <a:pt x="2208" y="1109"/>
                    </a:lnTo>
                    <a:lnTo>
                      <a:pt x="2206" y="1062"/>
                    </a:lnTo>
                    <a:lnTo>
                      <a:pt x="2208" y="1016"/>
                    </a:lnTo>
                    <a:lnTo>
                      <a:pt x="2215" y="972"/>
                    </a:lnTo>
                    <a:lnTo>
                      <a:pt x="2228" y="930"/>
                    </a:lnTo>
                    <a:lnTo>
                      <a:pt x="2244" y="892"/>
                    </a:lnTo>
                    <a:lnTo>
                      <a:pt x="2264" y="857"/>
                    </a:lnTo>
                    <a:lnTo>
                      <a:pt x="2287" y="825"/>
                    </a:lnTo>
                    <a:lnTo>
                      <a:pt x="2315" y="799"/>
                    </a:lnTo>
                    <a:lnTo>
                      <a:pt x="2344" y="778"/>
                    </a:lnTo>
                    <a:lnTo>
                      <a:pt x="2376" y="762"/>
                    </a:lnTo>
                    <a:lnTo>
                      <a:pt x="2410" y="752"/>
                    </a:lnTo>
                    <a:lnTo>
                      <a:pt x="2445" y="749"/>
                    </a:lnTo>
                    <a:lnTo>
                      <a:pt x="2454" y="749"/>
                    </a:lnTo>
                    <a:lnTo>
                      <a:pt x="2463" y="751"/>
                    </a:lnTo>
                    <a:lnTo>
                      <a:pt x="2463" y="130"/>
                    </a:lnTo>
                    <a:close/>
                    <a:moveTo>
                      <a:pt x="252" y="130"/>
                    </a:moveTo>
                    <a:lnTo>
                      <a:pt x="252" y="750"/>
                    </a:lnTo>
                    <a:lnTo>
                      <a:pt x="285" y="755"/>
                    </a:lnTo>
                    <a:lnTo>
                      <a:pt x="318" y="767"/>
                    </a:lnTo>
                    <a:lnTo>
                      <a:pt x="348" y="784"/>
                    </a:lnTo>
                    <a:lnTo>
                      <a:pt x="375" y="806"/>
                    </a:lnTo>
                    <a:lnTo>
                      <a:pt x="400" y="832"/>
                    </a:lnTo>
                    <a:lnTo>
                      <a:pt x="424" y="862"/>
                    </a:lnTo>
                    <a:lnTo>
                      <a:pt x="442" y="897"/>
                    </a:lnTo>
                    <a:lnTo>
                      <a:pt x="458" y="933"/>
                    </a:lnTo>
                    <a:lnTo>
                      <a:pt x="469" y="974"/>
                    </a:lnTo>
                    <a:lnTo>
                      <a:pt x="476" y="1017"/>
                    </a:lnTo>
                    <a:lnTo>
                      <a:pt x="479" y="1062"/>
                    </a:lnTo>
                    <a:lnTo>
                      <a:pt x="476" y="1108"/>
                    </a:lnTo>
                    <a:lnTo>
                      <a:pt x="469" y="1151"/>
                    </a:lnTo>
                    <a:lnTo>
                      <a:pt x="458" y="1191"/>
                    </a:lnTo>
                    <a:lnTo>
                      <a:pt x="442" y="1229"/>
                    </a:lnTo>
                    <a:lnTo>
                      <a:pt x="424" y="1263"/>
                    </a:lnTo>
                    <a:lnTo>
                      <a:pt x="400" y="1293"/>
                    </a:lnTo>
                    <a:lnTo>
                      <a:pt x="375" y="1320"/>
                    </a:lnTo>
                    <a:lnTo>
                      <a:pt x="348" y="1341"/>
                    </a:lnTo>
                    <a:lnTo>
                      <a:pt x="318" y="1358"/>
                    </a:lnTo>
                    <a:lnTo>
                      <a:pt x="285" y="1370"/>
                    </a:lnTo>
                    <a:lnTo>
                      <a:pt x="252" y="1375"/>
                    </a:lnTo>
                    <a:lnTo>
                      <a:pt x="252" y="1891"/>
                    </a:lnTo>
                    <a:lnTo>
                      <a:pt x="1302" y="2059"/>
                    </a:lnTo>
                    <a:lnTo>
                      <a:pt x="1302" y="298"/>
                    </a:lnTo>
                    <a:lnTo>
                      <a:pt x="252" y="130"/>
                    </a:lnTo>
                    <a:close/>
                    <a:moveTo>
                      <a:pt x="140" y="0"/>
                    </a:moveTo>
                    <a:lnTo>
                      <a:pt x="1357" y="194"/>
                    </a:lnTo>
                    <a:lnTo>
                      <a:pt x="2574" y="0"/>
                    </a:lnTo>
                    <a:lnTo>
                      <a:pt x="2574" y="797"/>
                    </a:lnTo>
                    <a:lnTo>
                      <a:pt x="2600" y="824"/>
                    </a:lnTo>
                    <a:lnTo>
                      <a:pt x="2624" y="855"/>
                    </a:lnTo>
                    <a:lnTo>
                      <a:pt x="2645" y="890"/>
                    </a:lnTo>
                    <a:lnTo>
                      <a:pt x="2662" y="929"/>
                    </a:lnTo>
                    <a:lnTo>
                      <a:pt x="2674" y="971"/>
                    </a:lnTo>
                    <a:lnTo>
                      <a:pt x="2683" y="1015"/>
                    </a:lnTo>
                    <a:lnTo>
                      <a:pt x="2685" y="1062"/>
                    </a:lnTo>
                    <a:lnTo>
                      <a:pt x="2683" y="1110"/>
                    </a:lnTo>
                    <a:lnTo>
                      <a:pt x="2674" y="1154"/>
                    </a:lnTo>
                    <a:lnTo>
                      <a:pt x="2662" y="1196"/>
                    </a:lnTo>
                    <a:lnTo>
                      <a:pt x="2645" y="1234"/>
                    </a:lnTo>
                    <a:lnTo>
                      <a:pt x="2624" y="1270"/>
                    </a:lnTo>
                    <a:lnTo>
                      <a:pt x="2600" y="1300"/>
                    </a:lnTo>
                    <a:lnTo>
                      <a:pt x="2574" y="1328"/>
                    </a:lnTo>
                    <a:lnTo>
                      <a:pt x="2574" y="1985"/>
                    </a:lnTo>
                    <a:lnTo>
                      <a:pt x="1357" y="2179"/>
                    </a:lnTo>
                    <a:lnTo>
                      <a:pt x="140" y="1985"/>
                    </a:lnTo>
                    <a:lnTo>
                      <a:pt x="140" y="1349"/>
                    </a:lnTo>
                    <a:lnTo>
                      <a:pt x="111" y="1327"/>
                    </a:lnTo>
                    <a:lnTo>
                      <a:pt x="84" y="1300"/>
                    </a:lnTo>
                    <a:lnTo>
                      <a:pt x="60" y="1270"/>
                    </a:lnTo>
                    <a:lnTo>
                      <a:pt x="39" y="1234"/>
                    </a:lnTo>
                    <a:lnTo>
                      <a:pt x="22" y="1196"/>
                    </a:lnTo>
                    <a:lnTo>
                      <a:pt x="10" y="1154"/>
                    </a:lnTo>
                    <a:lnTo>
                      <a:pt x="2" y="1110"/>
                    </a:lnTo>
                    <a:lnTo>
                      <a:pt x="0" y="1062"/>
                    </a:lnTo>
                    <a:lnTo>
                      <a:pt x="2" y="1015"/>
                    </a:lnTo>
                    <a:lnTo>
                      <a:pt x="10" y="971"/>
                    </a:lnTo>
                    <a:lnTo>
                      <a:pt x="22" y="929"/>
                    </a:lnTo>
                    <a:lnTo>
                      <a:pt x="39" y="890"/>
                    </a:lnTo>
                    <a:lnTo>
                      <a:pt x="60" y="855"/>
                    </a:lnTo>
                    <a:lnTo>
                      <a:pt x="84" y="824"/>
                    </a:lnTo>
                    <a:lnTo>
                      <a:pt x="111" y="798"/>
                    </a:lnTo>
                    <a:lnTo>
                      <a:pt x="140" y="776"/>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grpSp>
        <p:nvGrpSpPr>
          <p:cNvPr id="106" name="Group 105"/>
          <p:cNvGrpSpPr/>
          <p:nvPr/>
        </p:nvGrpSpPr>
        <p:grpSpPr>
          <a:xfrm>
            <a:off x="628652" y="4404958"/>
            <a:ext cx="1585141" cy="403806"/>
            <a:chOff x="838202" y="5873277"/>
            <a:chExt cx="2113519" cy="538408"/>
          </a:xfrm>
        </p:grpSpPr>
        <p:sp>
          <p:nvSpPr>
            <p:cNvPr id="14" name="Round Single Corner Rectangle 13"/>
            <p:cNvSpPr/>
            <p:nvPr/>
          </p:nvSpPr>
          <p:spPr>
            <a:xfrm flipH="1" flipV="1">
              <a:off x="838202" y="5873277"/>
              <a:ext cx="2068286" cy="538408"/>
            </a:xfrm>
            <a:prstGeom prst="round1Rect">
              <a:avLst/>
            </a:prstGeom>
            <a:solidFill>
              <a:srgbClr val="07595A"/>
            </a:solidFill>
            <a:ln>
              <a:solidFill>
                <a:srgbClr val="0A6F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900" dirty="0">
                <a:solidFill>
                  <a:prstClr val="white"/>
                </a:solidFill>
                <a:latin typeface="Calibri"/>
                <a:ea typeface="Heiti TC Light"/>
                <a:cs typeface="Calibri"/>
              </a:endParaRPr>
            </a:p>
          </p:txBody>
        </p:sp>
        <p:sp>
          <p:nvSpPr>
            <p:cNvPr id="17" name="Rectangle 16"/>
            <p:cNvSpPr/>
            <p:nvPr/>
          </p:nvSpPr>
          <p:spPr>
            <a:xfrm>
              <a:off x="1335234" y="6003982"/>
              <a:ext cx="1616487" cy="307776"/>
            </a:xfrm>
            <a:prstGeom prst="rect">
              <a:avLst/>
            </a:prstGeom>
            <a:solidFill>
              <a:srgbClr val="07595A"/>
            </a:solidFill>
            <a:ln>
              <a:noFill/>
            </a:ln>
          </p:spPr>
          <p:txBody>
            <a:bodyPr wrap="none">
              <a:spAutoFit/>
            </a:bodyPr>
            <a:lstStyle/>
            <a:p>
              <a:pPr algn="ctr" defTabSz="685783"/>
              <a:r>
                <a:rPr lang="zh-TW" altLang="en-US" sz="900" dirty="0" smtClean="0">
                  <a:solidFill>
                    <a:prstClr val="white"/>
                  </a:solidFill>
                  <a:latin typeface="Calibri"/>
                  <a:ea typeface="Heiti TC Light"/>
                  <a:cs typeface="Calibri"/>
                </a:rPr>
                <a:t>雜項</a:t>
              </a:r>
              <a:r>
                <a:rPr lang="en-US" sz="900" dirty="0" smtClean="0">
                  <a:solidFill>
                    <a:prstClr val="white"/>
                  </a:solidFill>
                  <a:latin typeface="Calibri"/>
                  <a:ea typeface="Heiti TC Light"/>
                  <a:cs typeface="Calibri"/>
                </a:rPr>
                <a:t>MISCELLANEOUS</a:t>
              </a:r>
              <a:endParaRPr lang="en-US" sz="900" dirty="0">
                <a:solidFill>
                  <a:prstClr val="white"/>
                </a:solidFill>
                <a:latin typeface="Calibri"/>
                <a:ea typeface="Heiti TC Light"/>
                <a:cs typeface="Calibri"/>
              </a:endParaRPr>
            </a:p>
          </p:txBody>
        </p:sp>
        <p:grpSp>
          <p:nvGrpSpPr>
            <p:cNvPr id="95" name="Group 83"/>
            <p:cNvGrpSpPr>
              <a:grpSpLocks noChangeAspect="1"/>
            </p:cNvGrpSpPr>
            <p:nvPr/>
          </p:nvGrpSpPr>
          <p:grpSpPr bwMode="auto">
            <a:xfrm>
              <a:off x="1084601" y="5967837"/>
              <a:ext cx="328173" cy="349289"/>
              <a:chOff x="-271" y="303"/>
              <a:chExt cx="373" cy="397"/>
            </a:xfrm>
            <a:solidFill>
              <a:srgbClr val="0CB27C"/>
            </a:solidFill>
          </p:grpSpPr>
          <p:sp>
            <p:nvSpPr>
              <p:cNvPr id="98" name="Freeform 85"/>
              <p:cNvSpPr>
                <a:spLocks noEditPoints="1"/>
              </p:cNvSpPr>
              <p:nvPr/>
            </p:nvSpPr>
            <p:spPr bwMode="auto">
              <a:xfrm>
                <a:off x="-271" y="361"/>
                <a:ext cx="373" cy="281"/>
              </a:xfrm>
              <a:custGeom>
                <a:avLst/>
                <a:gdLst>
                  <a:gd name="T0" fmla="*/ 233 w 3359"/>
                  <a:gd name="T1" fmla="*/ 175 h 2535"/>
                  <a:gd name="T2" fmla="*/ 197 w 3359"/>
                  <a:gd name="T3" fmla="*/ 195 h 2535"/>
                  <a:gd name="T4" fmla="*/ 177 w 3359"/>
                  <a:gd name="T5" fmla="*/ 230 h 2535"/>
                  <a:gd name="T6" fmla="*/ 174 w 3359"/>
                  <a:gd name="T7" fmla="*/ 2282 h 2535"/>
                  <a:gd name="T8" fmla="*/ 184 w 3359"/>
                  <a:gd name="T9" fmla="*/ 2322 h 2535"/>
                  <a:gd name="T10" fmla="*/ 214 w 3359"/>
                  <a:gd name="T11" fmla="*/ 2350 h 2535"/>
                  <a:gd name="T12" fmla="*/ 254 w 3359"/>
                  <a:gd name="T13" fmla="*/ 2361 h 2535"/>
                  <a:gd name="T14" fmla="*/ 3127 w 3359"/>
                  <a:gd name="T15" fmla="*/ 2359 h 2535"/>
                  <a:gd name="T16" fmla="*/ 3162 w 3359"/>
                  <a:gd name="T17" fmla="*/ 2338 h 2535"/>
                  <a:gd name="T18" fmla="*/ 3183 w 3359"/>
                  <a:gd name="T19" fmla="*/ 2304 h 2535"/>
                  <a:gd name="T20" fmla="*/ 3185 w 3359"/>
                  <a:gd name="T21" fmla="*/ 251 h 2535"/>
                  <a:gd name="T22" fmla="*/ 3175 w 3359"/>
                  <a:gd name="T23" fmla="*/ 211 h 2535"/>
                  <a:gd name="T24" fmla="*/ 3146 w 3359"/>
                  <a:gd name="T25" fmla="*/ 183 h 2535"/>
                  <a:gd name="T26" fmla="*/ 3107 w 3359"/>
                  <a:gd name="T27" fmla="*/ 172 h 2535"/>
                  <a:gd name="T28" fmla="*/ 254 w 3359"/>
                  <a:gd name="T29" fmla="*/ 0 h 2535"/>
                  <a:gd name="T30" fmla="*/ 3147 w 3359"/>
                  <a:gd name="T31" fmla="*/ 3 h 2535"/>
                  <a:gd name="T32" fmla="*/ 3222 w 3359"/>
                  <a:gd name="T33" fmla="*/ 27 h 2535"/>
                  <a:gd name="T34" fmla="*/ 3284 w 3359"/>
                  <a:gd name="T35" fmla="*/ 73 h 2535"/>
                  <a:gd name="T36" fmla="*/ 3330 w 3359"/>
                  <a:gd name="T37" fmla="*/ 135 h 2535"/>
                  <a:gd name="T38" fmla="*/ 3356 w 3359"/>
                  <a:gd name="T39" fmla="*/ 210 h 2535"/>
                  <a:gd name="T40" fmla="*/ 3359 w 3359"/>
                  <a:gd name="T41" fmla="*/ 2282 h 2535"/>
                  <a:gd name="T42" fmla="*/ 3346 w 3359"/>
                  <a:gd name="T43" fmla="*/ 2363 h 2535"/>
                  <a:gd name="T44" fmla="*/ 3310 w 3359"/>
                  <a:gd name="T45" fmla="*/ 2432 h 2535"/>
                  <a:gd name="T46" fmla="*/ 3255 w 3359"/>
                  <a:gd name="T47" fmla="*/ 2486 h 2535"/>
                  <a:gd name="T48" fmla="*/ 3186 w 3359"/>
                  <a:gd name="T49" fmla="*/ 2522 h 2535"/>
                  <a:gd name="T50" fmla="*/ 3107 w 3359"/>
                  <a:gd name="T51" fmla="*/ 2535 h 2535"/>
                  <a:gd name="T52" fmla="*/ 212 w 3359"/>
                  <a:gd name="T53" fmla="*/ 2532 h 2535"/>
                  <a:gd name="T54" fmla="*/ 137 w 3359"/>
                  <a:gd name="T55" fmla="*/ 2506 h 2535"/>
                  <a:gd name="T56" fmla="*/ 75 w 3359"/>
                  <a:gd name="T57" fmla="*/ 2461 h 2535"/>
                  <a:gd name="T58" fmla="*/ 29 w 3359"/>
                  <a:gd name="T59" fmla="*/ 2398 h 2535"/>
                  <a:gd name="T60" fmla="*/ 3 w 3359"/>
                  <a:gd name="T61" fmla="*/ 2324 h 2535"/>
                  <a:gd name="T62" fmla="*/ 0 w 3359"/>
                  <a:gd name="T63" fmla="*/ 251 h 2535"/>
                  <a:gd name="T64" fmla="*/ 13 w 3359"/>
                  <a:gd name="T65" fmla="*/ 172 h 2535"/>
                  <a:gd name="T66" fmla="*/ 49 w 3359"/>
                  <a:gd name="T67" fmla="*/ 102 h 2535"/>
                  <a:gd name="T68" fmla="*/ 104 w 3359"/>
                  <a:gd name="T69" fmla="*/ 47 h 2535"/>
                  <a:gd name="T70" fmla="*/ 173 w 3359"/>
                  <a:gd name="T71" fmla="*/ 12 h 2535"/>
                  <a:gd name="T72" fmla="*/ 254 w 3359"/>
                  <a:gd name="T73" fmla="*/ 0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59" h="2535">
                    <a:moveTo>
                      <a:pt x="254" y="172"/>
                    </a:moveTo>
                    <a:lnTo>
                      <a:pt x="233" y="175"/>
                    </a:lnTo>
                    <a:lnTo>
                      <a:pt x="214" y="183"/>
                    </a:lnTo>
                    <a:lnTo>
                      <a:pt x="197" y="195"/>
                    </a:lnTo>
                    <a:lnTo>
                      <a:pt x="184" y="211"/>
                    </a:lnTo>
                    <a:lnTo>
                      <a:pt x="177" y="230"/>
                    </a:lnTo>
                    <a:lnTo>
                      <a:pt x="174" y="251"/>
                    </a:lnTo>
                    <a:lnTo>
                      <a:pt x="174" y="2282"/>
                    </a:lnTo>
                    <a:lnTo>
                      <a:pt x="177" y="2304"/>
                    </a:lnTo>
                    <a:lnTo>
                      <a:pt x="184" y="2322"/>
                    </a:lnTo>
                    <a:lnTo>
                      <a:pt x="197" y="2338"/>
                    </a:lnTo>
                    <a:lnTo>
                      <a:pt x="214" y="2350"/>
                    </a:lnTo>
                    <a:lnTo>
                      <a:pt x="233" y="2359"/>
                    </a:lnTo>
                    <a:lnTo>
                      <a:pt x="254" y="2361"/>
                    </a:lnTo>
                    <a:lnTo>
                      <a:pt x="3107" y="2361"/>
                    </a:lnTo>
                    <a:lnTo>
                      <a:pt x="3127" y="2359"/>
                    </a:lnTo>
                    <a:lnTo>
                      <a:pt x="3146" y="2350"/>
                    </a:lnTo>
                    <a:lnTo>
                      <a:pt x="3162" y="2338"/>
                    </a:lnTo>
                    <a:lnTo>
                      <a:pt x="3175" y="2322"/>
                    </a:lnTo>
                    <a:lnTo>
                      <a:pt x="3183" y="2304"/>
                    </a:lnTo>
                    <a:lnTo>
                      <a:pt x="3185" y="2282"/>
                    </a:lnTo>
                    <a:lnTo>
                      <a:pt x="3185" y="251"/>
                    </a:lnTo>
                    <a:lnTo>
                      <a:pt x="3183" y="230"/>
                    </a:lnTo>
                    <a:lnTo>
                      <a:pt x="3175" y="211"/>
                    </a:lnTo>
                    <a:lnTo>
                      <a:pt x="3162" y="195"/>
                    </a:lnTo>
                    <a:lnTo>
                      <a:pt x="3146" y="183"/>
                    </a:lnTo>
                    <a:lnTo>
                      <a:pt x="3127" y="175"/>
                    </a:lnTo>
                    <a:lnTo>
                      <a:pt x="3107" y="172"/>
                    </a:lnTo>
                    <a:lnTo>
                      <a:pt x="254" y="172"/>
                    </a:lnTo>
                    <a:close/>
                    <a:moveTo>
                      <a:pt x="254" y="0"/>
                    </a:moveTo>
                    <a:lnTo>
                      <a:pt x="3107" y="0"/>
                    </a:lnTo>
                    <a:lnTo>
                      <a:pt x="3147" y="3"/>
                    </a:lnTo>
                    <a:lnTo>
                      <a:pt x="3186" y="12"/>
                    </a:lnTo>
                    <a:lnTo>
                      <a:pt x="3222" y="27"/>
                    </a:lnTo>
                    <a:lnTo>
                      <a:pt x="3255" y="47"/>
                    </a:lnTo>
                    <a:lnTo>
                      <a:pt x="3284" y="73"/>
                    </a:lnTo>
                    <a:lnTo>
                      <a:pt x="3310" y="102"/>
                    </a:lnTo>
                    <a:lnTo>
                      <a:pt x="3330" y="135"/>
                    </a:lnTo>
                    <a:lnTo>
                      <a:pt x="3346" y="172"/>
                    </a:lnTo>
                    <a:lnTo>
                      <a:pt x="3356" y="210"/>
                    </a:lnTo>
                    <a:lnTo>
                      <a:pt x="3359" y="251"/>
                    </a:lnTo>
                    <a:lnTo>
                      <a:pt x="3359" y="2282"/>
                    </a:lnTo>
                    <a:lnTo>
                      <a:pt x="3356" y="2324"/>
                    </a:lnTo>
                    <a:lnTo>
                      <a:pt x="3346" y="2363"/>
                    </a:lnTo>
                    <a:lnTo>
                      <a:pt x="3330" y="2398"/>
                    </a:lnTo>
                    <a:lnTo>
                      <a:pt x="3310" y="2432"/>
                    </a:lnTo>
                    <a:lnTo>
                      <a:pt x="3284" y="2461"/>
                    </a:lnTo>
                    <a:lnTo>
                      <a:pt x="3255" y="2486"/>
                    </a:lnTo>
                    <a:lnTo>
                      <a:pt x="3222" y="2506"/>
                    </a:lnTo>
                    <a:lnTo>
                      <a:pt x="3186" y="2522"/>
                    </a:lnTo>
                    <a:lnTo>
                      <a:pt x="3147" y="2532"/>
                    </a:lnTo>
                    <a:lnTo>
                      <a:pt x="3107" y="2535"/>
                    </a:lnTo>
                    <a:lnTo>
                      <a:pt x="254" y="2535"/>
                    </a:lnTo>
                    <a:lnTo>
                      <a:pt x="212" y="2532"/>
                    </a:lnTo>
                    <a:lnTo>
                      <a:pt x="173" y="2522"/>
                    </a:lnTo>
                    <a:lnTo>
                      <a:pt x="137" y="2506"/>
                    </a:lnTo>
                    <a:lnTo>
                      <a:pt x="104" y="2486"/>
                    </a:lnTo>
                    <a:lnTo>
                      <a:pt x="75" y="2461"/>
                    </a:lnTo>
                    <a:lnTo>
                      <a:pt x="49" y="2432"/>
                    </a:lnTo>
                    <a:lnTo>
                      <a:pt x="29" y="2398"/>
                    </a:lnTo>
                    <a:lnTo>
                      <a:pt x="13" y="2363"/>
                    </a:lnTo>
                    <a:lnTo>
                      <a:pt x="3" y="2324"/>
                    </a:lnTo>
                    <a:lnTo>
                      <a:pt x="0" y="2282"/>
                    </a:lnTo>
                    <a:lnTo>
                      <a:pt x="0" y="251"/>
                    </a:lnTo>
                    <a:lnTo>
                      <a:pt x="3" y="210"/>
                    </a:lnTo>
                    <a:lnTo>
                      <a:pt x="13" y="172"/>
                    </a:lnTo>
                    <a:lnTo>
                      <a:pt x="29" y="135"/>
                    </a:lnTo>
                    <a:lnTo>
                      <a:pt x="49" y="102"/>
                    </a:lnTo>
                    <a:lnTo>
                      <a:pt x="75" y="73"/>
                    </a:lnTo>
                    <a:lnTo>
                      <a:pt x="104" y="47"/>
                    </a:lnTo>
                    <a:lnTo>
                      <a:pt x="137" y="27"/>
                    </a:lnTo>
                    <a:lnTo>
                      <a:pt x="173" y="12"/>
                    </a:lnTo>
                    <a:lnTo>
                      <a:pt x="212" y="3"/>
                    </a:lnTo>
                    <a:lnTo>
                      <a:pt x="2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99" name="Freeform 86"/>
              <p:cNvSpPr>
                <a:spLocks noEditPoints="1"/>
              </p:cNvSpPr>
              <p:nvPr/>
            </p:nvSpPr>
            <p:spPr bwMode="auto">
              <a:xfrm>
                <a:off x="-149" y="303"/>
                <a:ext cx="135" cy="51"/>
              </a:xfrm>
              <a:custGeom>
                <a:avLst/>
                <a:gdLst>
                  <a:gd name="T0" fmla="*/ 608 w 1216"/>
                  <a:gd name="T1" fmla="*/ 185 h 461"/>
                  <a:gd name="T2" fmla="*/ 421 w 1216"/>
                  <a:gd name="T3" fmla="*/ 288 h 461"/>
                  <a:gd name="T4" fmla="*/ 794 w 1216"/>
                  <a:gd name="T5" fmla="*/ 288 h 461"/>
                  <a:gd name="T6" fmla="*/ 608 w 1216"/>
                  <a:gd name="T7" fmla="*/ 185 h 461"/>
                  <a:gd name="T8" fmla="*/ 607 w 1216"/>
                  <a:gd name="T9" fmla="*/ 0 h 461"/>
                  <a:gd name="T10" fmla="*/ 630 w 1216"/>
                  <a:gd name="T11" fmla="*/ 2 h 461"/>
                  <a:gd name="T12" fmla="*/ 650 w 1216"/>
                  <a:gd name="T13" fmla="*/ 11 h 461"/>
                  <a:gd name="T14" fmla="*/ 1171 w 1216"/>
                  <a:gd name="T15" fmla="*/ 299 h 461"/>
                  <a:gd name="T16" fmla="*/ 1187 w 1216"/>
                  <a:gd name="T17" fmla="*/ 310 h 461"/>
                  <a:gd name="T18" fmla="*/ 1199 w 1216"/>
                  <a:gd name="T19" fmla="*/ 324 h 461"/>
                  <a:gd name="T20" fmla="*/ 1209 w 1216"/>
                  <a:gd name="T21" fmla="*/ 340 h 461"/>
                  <a:gd name="T22" fmla="*/ 1215 w 1216"/>
                  <a:gd name="T23" fmla="*/ 358 h 461"/>
                  <a:gd name="T24" fmla="*/ 1216 w 1216"/>
                  <a:gd name="T25" fmla="*/ 377 h 461"/>
                  <a:gd name="T26" fmla="*/ 1212 w 1216"/>
                  <a:gd name="T27" fmla="*/ 396 h 461"/>
                  <a:gd name="T28" fmla="*/ 1205 w 1216"/>
                  <a:gd name="T29" fmla="*/ 417 h 461"/>
                  <a:gd name="T30" fmla="*/ 1190 w 1216"/>
                  <a:gd name="T31" fmla="*/ 435 h 461"/>
                  <a:gd name="T32" fmla="*/ 1173 w 1216"/>
                  <a:gd name="T33" fmla="*/ 448 h 461"/>
                  <a:gd name="T34" fmla="*/ 1152 w 1216"/>
                  <a:gd name="T35" fmla="*/ 457 h 461"/>
                  <a:gd name="T36" fmla="*/ 1128 w 1216"/>
                  <a:gd name="T37" fmla="*/ 461 h 461"/>
                  <a:gd name="T38" fmla="*/ 86 w 1216"/>
                  <a:gd name="T39" fmla="*/ 461 h 461"/>
                  <a:gd name="T40" fmla="*/ 63 w 1216"/>
                  <a:gd name="T41" fmla="*/ 457 h 461"/>
                  <a:gd name="T42" fmla="*/ 42 w 1216"/>
                  <a:gd name="T43" fmla="*/ 448 h 461"/>
                  <a:gd name="T44" fmla="*/ 24 w 1216"/>
                  <a:gd name="T45" fmla="*/ 435 h 461"/>
                  <a:gd name="T46" fmla="*/ 11 w 1216"/>
                  <a:gd name="T47" fmla="*/ 417 h 461"/>
                  <a:gd name="T48" fmla="*/ 2 w 1216"/>
                  <a:gd name="T49" fmla="*/ 396 h 461"/>
                  <a:gd name="T50" fmla="*/ 0 w 1216"/>
                  <a:gd name="T51" fmla="*/ 377 h 461"/>
                  <a:gd name="T52" fmla="*/ 1 w 1216"/>
                  <a:gd name="T53" fmla="*/ 358 h 461"/>
                  <a:gd name="T54" fmla="*/ 6 w 1216"/>
                  <a:gd name="T55" fmla="*/ 340 h 461"/>
                  <a:gd name="T56" fmla="*/ 15 w 1216"/>
                  <a:gd name="T57" fmla="*/ 324 h 461"/>
                  <a:gd name="T58" fmla="*/ 29 w 1216"/>
                  <a:gd name="T59" fmla="*/ 310 h 461"/>
                  <a:gd name="T60" fmla="*/ 44 w 1216"/>
                  <a:gd name="T61" fmla="*/ 299 h 461"/>
                  <a:gd name="T62" fmla="*/ 566 w 1216"/>
                  <a:gd name="T63" fmla="*/ 11 h 461"/>
                  <a:gd name="T64" fmla="*/ 586 w 1216"/>
                  <a:gd name="T65" fmla="*/ 2 h 461"/>
                  <a:gd name="T66" fmla="*/ 607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608" y="185"/>
                    </a:moveTo>
                    <a:lnTo>
                      <a:pt x="421" y="288"/>
                    </a:lnTo>
                    <a:lnTo>
                      <a:pt x="794" y="288"/>
                    </a:lnTo>
                    <a:lnTo>
                      <a:pt x="608" y="185"/>
                    </a:lnTo>
                    <a:close/>
                    <a:moveTo>
                      <a:pt x="607" y="0"/>
                    </a:moveTo>
                    <a:lnTo>
                      <a:pt x="630" y="2"/>
                    </a:lnTo>
                    <a:lnTo>
                      <a:pt x="650" y="11"/>
                    </a:lnTo>
                    <a:lnTo>
                      <a:pt x="1171" y="299"/>
                    </a:lnTo>
                    <a:lnTo>
                      <a:pt x="1187" y="310"/>
                    </a:lnTo>
                    <a:lnTo>
                      <a:pt x="1199" y="324"/>
                    </a:lnTo>
                    <a:lnTo>
                      <a:pt x="1209" y="340"/>
                    </a:lnTo>
                    <a:lnTo>
                      <a:pt x="1215" y="358"/>
                    </a:lnTo>
                    <a:lnTo>
                      <a:pt x="1216" y="377"/>
                    </a:lnTo>
                    <a:lnTo>
                      <a:pt x="1212" y="396"/>
                    </a:lnTo>
                    <a:lnTo>
                      <a:pt x="1205" y="417"/>
                    </a:lnTo>
                    <a:lnTo>
                      <a:pt x="1190" y="435"/>
                    </a:lnTo>
                    <a:lnTo>
                      <a:pt x="1173" y="448"/>
                    </a:lnTo>
                    <a:lnTo>
                      <a:pt x="1152" y="457"/>
                    </a:lnTo>
                    <a:lnTo>
                      <a:pt x="1128" y="461"/>
                    </a:lnTo>
                    <a:lnTo>
                      <a:pt x="86" y="461"/>
                    </a:lnTo>
                    <a:lnTo>
                      <a:pt x="63" y="457"/>
                    </a:lnTo>
                    <a:lnTo>
                      <a:pt x="42" y="448"/>
                    </a:lnTo>
                    <a:lnTo>
                      <a:pt x="24" y="435"/>
                    </a:lnTo>
                    <a:lnTo>
                      <a:pt x="11" y="417"/>
                    </a:lnTo>
                    <a:lnTo>
                      <a:pt x="2" y="396"/>
                    </a:lnTo>
                    <a:lnTo>
                      <a:pt x="0" y="377"/>
                    </a:lnTo>
                    <a:lnTo>
                      <a:pt x="1" y="358"/>
                    </a:lnTo>
                    <a:lnTo>
                      <a:pt x="6" y="340"/>
                    </a:lnTo>
                    <a:lnTo>
                      <a:pt x="15" y="324"/>
                    </a:lnTo>
                    <a:lnTo>
                      <a:pt x="29" y="310"/>
                    </a:lnTo>
                    <a:lnTo>
                      <a:pt x="44" y="299"/>
                    </a:lnTo>
                    <a:lnTo>
                      <a:pt x="566" y="11"/>
                    </a:lnTo>
                    <a:lnTo>
                      <a:pt x="586" y="2"/>
                    </a:lnTo>
                    <a:lnTo>
                      <a:pt x="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0" name="Freeform 87"/>
              <p:cNvSpPr>
                <a:spLocks noEditPoints="1"/>
              </p:cNvSpPr>
              <p:nvPr/>
            </p:nvSpPr>
            <p:spPr bwMode="auto">
              <a:xfrm>
                <a:off x="-149" y="649"/>
                <a:ext cx="135" cy="51"/>
              </a:xfrm>
              <a:custGeom>
                <a:avLst/>
                <a:gdLst>
                  <a:gd name="T0" fmla="*/ 421 w 1216"/>
                  <a:gd name="T1" fmla="*/ 173 h 461"/>
                  <a:gd name="T2" fmla="*/ 608 w 1216"/>
                  <a:gd name="T3" fmla="*/ 276 h 461"/>
                  <a:gd name="T4" fmla="*/ 794 w 1216"/>
                  <a:gd name="T5" fmla="*/ 173 h 461"/>
                  <a:gd name="T6" fmla="*/ 421 w 1216"/>
                  <a:gd name="T7" fmla="*/ 173 h 461"/>
                  <a:gd name="T8" fmla="*/ 86 w 1216"/>
                  <a:gd name="T9" fmla="*/ 0 h 461"/>
                  <a:gd name="T10" fmla="*/ 1128 w 1216"/>
                  <a:gd name="T11" fmla="*/ 0 h 461"/>
                  <a:gd name="T12" fmla="*/ 1152 w 1216"/>
                  <a:gd name="T13" fmla="*/ 3 h 461"/>
                  <a:gd name="T14" fmla="*/ 1173 w 1216"/>
                  <a:gd name="T15" fmla="*/ 12 h 461"/>
                  <a:gd name="T16" fmla="*/ 1190 w 1216"/>
                  <a:gd name="T17" fmla="*/ 25 h 461"/>
                  <a:gd name="T18" fmla="*/ 1205 w 1216"/>
                  <a:gd name="T19" fmla="*/ 43 h 461"/>
                  <a:gd name="T20" fmla="*/ 1212 w 1216"/>
                  <a:gd name="T21" fmla="*/ 64 h 461"/>
                  <a:gd name="T22" fmla="*/ 1216 w 1216"/>
                  <a:gd name="T23" fmla="*/ 84 h 461"/>
                  <a:gd name="T24" fmla="*/ 1215 w 1216"/>
                  <a:gd name="T25" fmla="*/ 102 h 461"/>
                  <a:gd name="T26" fmla="*/ 1209 w 1216"/>
                  <a:gd name="T27" fmla="*/ 120 h 461"/>
                  <a:gd name="T28" fmla="*/ 1200 w 1216"/>
                  <a:gd name="T29" fmla="*/ 137 h 461"/>
                  <a:gd name="T30" fmla="*/ 1187 w 1216"/>
                  <a:gd name="T31" fmla="*/ 151 h 461"/>
                  <a:gd name="T32" fmla="*/ 1171 w 1216"/>
                  <a:gd name="T33" fmla="*/ 162 h 461"/>
                  <a:gd name="T34" fmla="*/ 650 w 1216"/>
                  <a:gd name="T35" fmla="*/ 450 h 461"/>
                  <a:gd name="T36" fmla="*/ 630 w 1216"/>
                  <a:gd name="T37" fmla="*/ 458 h 461"/>
                  <a:gd name="T38" fmla="*/ 608 w 1216"/>
                  <a:gd name="T39" fmla="*/ 461 h 461"/>
                  <a:gd name="T40" fmla="*/ 586 w 1216"/>
                  <a:gd name="T41" fmla="*/ 458 h 461"/>
                  <a:gd name="T42" fmla="*/ 566 w 1216"/>
                  <a:gd name="T43" fmla="*/ 450 h 461"/>
                  <a:gd name="T44" fmla="*/ 44 w 1216"/>
                  <a:gd name="T45" fmla="*/ 162 h 461"/>
                  <a:gd name="T46" fmla="*/ 29 w 1216"/>
                  <a:gd name="T47" fmla="*/ 151 h 461"/>
                  <a:gd name="T48" fmla="*/ 15 w 1216"/>
                  <a:gd name="T49" fmla="*/ 137 h 461"/>
                  <a:gd name="T50" fmla="*/ 6 w 1216"/>
                  <a:gd name="T51" fmla="*/ 120 h 461"/>
                  <a:gd name="T52" fmla="*/ 1 w 1216"/>
                  <a:gd name="T53" fmla="*/ 102 h 461"/>
                  <a:gd name="T54" fmla="*/ 0 w 1216"/>
                  <a:gd name="T55" fmla="*/ 84 h 461"/>
                  <a:gd name="T56" fmla="*/ 2 w 1216"/>
                  <a:gd name="T57" fmla="*/ 64 h 461"/>
                  <a:gd name="T58" fmla="*/ 11 w 1216"/>
                  <a:gd name="T59" fmla="*/ 43 h 461"/>
                  <a:gd name="T60" fmla="*/ 24 w 1216"/>
                  <a:gd name="T61" fmla="*/ 25 h 461"/>
                  <a:gd name="T62" fmla="*/ 42 w 1216"/>
                  <a:gd name="T63" fmla="*/ 12 h 461"/>
                  <a:gd name="T64" fmla="*/ 63 w 1216"/>
                  <a:gd name="T65" fmla="*/ 3 h 461"/>
                  <a:gd name="T66" fmla="*/ 86 w 1216"/>
                  <a:gd name="T67"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6" h="461">
                    <a:moveTo>
                      <a:pt x="421" y="173"/>
                    </a:moveTo>
                    <a:lnTo>
                      <a:pt x="608" y="276"/>
                    </a:lnTo>
                    <a:lnTo>
                      <a:pt x="794" y="173"/>
                    </a:lnTo>
                    <a:lnTo>
                      <a:pt x="421" y="173"/>
                    </a:lnTo>
                    <a:close/>
                    <a:moveTo>
                      <a:pt x="86" y="0"/>
                    </a:moveTo>
                    <a:lnTo>
                      <a:pt x="1128" y="0"/>
                    </a:lnTo>
                    <a:lnTo>
                      <a:pt x="1152" y="3"/>
                    </a:lnTo>
                    <a:lnTo>
                      <a:pt x="1173" y="12"/>
                    </a:lnTo>
                    <a:lnTo>
                      <a:pt x="1190" y="25"/>
                    </a:lnTo>
                    <a:lnTo>
                      <a:pt x="1205" y="43"/>
                    </a:lnTo>
                    <a:lnTo>
                      <a:pt x="1212" y="64"/>
                    </a:lnTo>
                    <a:lnTo>
                      <a:pt x="1216" y="84"/>
                    </a:lnTo>
                    <a:lnTo>
                      <a:pt x="1215" y="102"/>
                    </a:lnTo>
                    <a:lnTo>
                      <a:pt x="1209" y="120"/>
                    </a:lnTo>
                    <a:lnTo>
                      <a:pt x="1200" y="137"/>
                    </a:lnTo>
                    <a:lnTo>
                      <a:pt x="1187" y="151"/>
                    </a:lnTo>
                    <a:lnTo>
                      <a:pt x="1171" y="162"/>
                    </a:lnTo>
                    <a:lnTo>
                      <a:pt x="650" y="450"/>
                    </a:lnTo>
                    <a:lnTo>
                      <a:pt x="630" y="458"/>
                    </a:lnTo>
                    <a:lnTo>
                      <a:pt x="608" y="461"/>
                    </a:lnTo>
                    <a:lnTo>
                      <a:pt x="586" y="458"/>
                    </a:lnTo>
                    <a:lnTo>
                      <a:pt x="566" y="450"/>
                    </a:lnTo>
                    <a:lnTo>
                      <a:pt x="44" y="162"/>
                    </a:lnTo>
                    <a:lnTo>
                      <a:pt x="29" y="151"/>
                    </a:lnTo>
                    <a:lnTo>
                      <a:pt x="15" y="137"/>
                    </a:lnTo>
                    <a:lnTo>
                      <a:pt x="6" y="120"/>
                    </a:lnTo>
                    <a:lnTo>
                      <a:pt x="1" y="102"/>
                    </a:lnTo>
                    <a:lnTo>
                      <a:pt x="0" y="84"/>
                    </a:lnTo>
                    <a:lnTo>
                      <a:pt x="2" y="64"/>
                    </a:lnTo>
                    <a:lnTo>
                      <a:pt x="11" y="43"/>
                    </a:lnTo>
                    <a:lnTo>
                      <a:pt x="24" y="25"/>
                    </a:lnTo>
                    <a:lnTo>
                      <a:pt x="42" y="12"/>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1" name="Freeform 88"/>
              <p:cNvSpPr>
                <a:spLocks/>
              </p:cNvSpPr>
              <p:nvPr/>
            </p:nvSpPr>
            <p:spPr bwMode="auto">
              <a:xfrm>
                <a:off x="-161" y="400"/>
                <a:ext cx="50" cy="51"/>
              </a:xfrm>
              <a:custGeom>
                <a:avLst/>
                <a:gdLst>
                  <a:gd name="T0" fmla="*/ 228 w 455"/>
                  <a:gd name="T1" fmla="*/ 0 h 452"/>
                  <a:gd name="T2" fmla="*/ 264 w 455"/>
                  <a:gd name="T3" fmla="*/ 2 h 452"/>
                  <a:gd name="T4" fmla="*/ 300 w 455"/>
                  <a:gd name="T5" fmla="*/ 11 h 452"/>
                  <a:gd name="T6" fmla="*/ 332 w 455"/>
                  <a:gd name="T7" fmla="*/ 24 h 452"/>
                  <a:gd name="T8" fmla="*/ 361 w 455"/>
                  <a:gd name="T9" fmla="*/ 43 h 452"/>
                  <a:gd name="T10" fmla="*/ 388 w 455"/>
                  <a:gd name="T11" fmla="*/ 65 h 452"/>
                  <a:gd name="T12" fmla="*/ 410 w 455"/>
                  <a:gd name="T13" fmla="*/ 92 h 452"/>
                  <a:gd name="T14" fmla="*/ 429 w 455"/>
                  <a:gd name="T15" fmla="*/ 122 h 452"/>
                  <a:gd name="T16" fmla="*/ 443 w 455"/>
                  <a:gd name="T17" fmla="*/ 154 h 452"/>
                  <a:gd name="T18" fmla="*/ 452 w 455"/>
                  <a:gd name="T19" fmla="*/ 189 h 452"/>
                  <a:gd name="T20" fmla="*/ 455 w 455"/>
                  <a:gd name="T21" fmla="*/ 226 h 452"/>
                  <a:gd name="T22" fmla="*/ 452 w 455"/>
                  <a:gd name="T23" fmla="*/ 261 h 452"/>
                  <a:gd name="T24" fmla="*/ 444 w 455"/>
                  <a:gd name="T25" fmla="*/ 295 h 452"/>
                  <a:gd name="T26" fmla="*/ 431 w 455"/>
                  <a:gd name="T27" fmla="*/ 327 h 452"/>
                  <a:gd name="T28" fmla="*/ 414 w 455"/>
                  <a:gd name="T29" fmla="*/ 356 h 452"/>
                  <a:gd name="T30" fmla="*/ 391 w 455"/>
                  <a:gd name="T31" fmla="*/ 381 h 452"/>
                  <a:gd name="T32" fmla="*/ 367 w 455"/>
                  <a:gd name="T33" fmla="*/ 404 h 452"/>
                  <a:gd name="T34" fmla="*/ 337 w 455"/>
                  <a:gd name="T35" fmla="*/ 424 h 452"/>
                  <a:gd name="T36" fmla="*/ 302 w 455"/>
                  <a:gd name="T37" fmla="*/ 439 h 452"/>
                  <a:gd name="T38" fmla="*/ 266 w 455"/>
                  <a:gd name="T39" fmla="*/ 448 h 452"/>
                  <a:gd name="T40" fmla="*/ 228 w 455"/>
                  <a:gd name="T41" fmla="*/ 452 h 452"/>
                  <a:gd name="T42" fmla="*/ 189 w 455"/>
                  <a:gd name="T43" fmla="*/ 448 h 452"/>
                  <a:gd name="T44" fmla="*/ 153 w 455"/>
                  <a:gd name="T45" fmla="*/ 439 h 452"/>
                  <a:gd name="T46" fmla="*/ 118 w 455"/>
                  <a:gd name="T47" fmla="*/ 424 h 452"/>
                  <a:gd name="T48" fmla="*/ 88 w 455"/>
                  <a:gd name="T49" fmla="*/ 404 h 452"/>
                  <a:gd name="T50" fmla="*/ 64 w 455"/>
                  <a:gd name="T51" fmla="*/ 381 h 452"/>
                  <a:gd name="T52" fmla="*/ 41 w 455"/>
                  <a:gd name="T53" fmla="*/ 356 h 452"/>
                  <a:gd name="T54" fmla="*/ 24 w 455"/>
                  <a:gd name="T55" fmla="*/ 327 h 452"/>
                  <a:gd name="T56" fmla="*/ 11 w 455"/>
                  <a:gd name="T57" fmla="*/ 295 h 452"/>
                  <a:gd name="T58" fmla="*/ 3 w 455"/>
                  <a:gd name="T59" fmla="*/ 261 h 452"/>
                  <a:gd name="T60" fmla="*/ 0 w 455"/>
                  <a:gd name="T61" fmla="*/ 226 h 452"/>
                  <a:gd name="T62" fmla="*/ 3 w 455"/>
                  <a:gd name="T63" fmla="*/ 189 h 452"/>
                  <a:gd name="T64" fmla="*/ 12 w 455"/>
                  <a:gd name="T65" fmla="*/ 154 h 452"/>
                  <a:gd name="T66" fmla="*/ 26 w 455"/>
                  <a:gd name="T67" fmla="*/ 122 h 452"/>
                  <a:gd name="T68" fmla="*/ 45 w 455"/>
                  <a:gd name="T69" fmla="*/ 92 h 452"/>
                  <a:gd name="T70" fmla="*/ 67 w 455"/>
                  <a:gd name="T71" fmla="*/ 65 h 452"/>
                  <a:gd name="T72" fmla="*/ 93 w 455"/>
                  <a:gd name="T73" fmla="*/ 43 h 452"/>
                  <a:gd name="T74" fmla="*/ 123 w 455"/>
                  <a:gd name="T75" fmla="*/ 24 h 452"/>
                  <a:gd name="T76" fmla="*/ 155 w 455"/>
                  <a:gd name="T77" fmla="*/ 11 h 452"/>
                  <a:gd name="T78" fmla="*/ 191 w 455"/>
                  <a:gd name="T79" fmla="*/ 2 h 452"/>
                  <a:gd name="T80" fmla="*/ 228 w 455"/>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2">
                    <a:moveTo>
                      <a:pt x="228" y="0"/>
                    </a:moveTo>
                    <a:lnTo>
                      <a:pt x="264" y="2"/>
                    </a:lnTo>
                    <a:lnTo>
                      <a:pt x="300" y="11"/>
                    </a:lnTo>
                    <a:lnTo>
                      <a:pt x="332" y="24"/>
                    </a:lnTo>
                    <a:lnTo>
                      <a:pt x="361" y="43"/>
                    </a:lnTo>
                    <a:lnTo>
                      <a:pt x="388" y="65"/>
                    </a:lnTo>
                    <a:lnTo>
                      <a:pt x="410" y="92"/>
                    </a:lnTo>
                    <a:lnTo>
                      <a:pt x="429" y="122"/>
                    </a:lnTo>
                    <a:lnTo>
                      <a:pt x="443" y="154"/>
                    </a:lnTo>
                    <a:lnTo>
                      <a:pt x="452" y="189"/>
                    </a:lnTo>
                    <a:lnTo>
                      <a:pt x="455" y="226"/>
                    </a:lnTo>
                    <a:lnTo>
                      <a:pt x="452" y="261"/>
                    </a:lnTo>
                    <a:lnTo>
                      <a:pt x="444" y="295"/>
                    </a:lnTo>
                    <a:lnTo>
                      <a:pt x="431" y="327"/>
                    </a:lnTo>
                    <a:lnTo>
                      <a:pt x="414" y="356"/>
                    </a:lnTo>
                    <a:lnTo>
                      <a:pt x="391" y="381"/>
                    </a:lnTo>
                    <a:lnTo>
                      <a:pt x="367" y="404"/>
                    </a:lnTo>
                    <a:lnTo>
                      <a:pt x="337" y="424"/>
                    </a:lnTo>
                    <a:lnTo>
                      <a:pt x="302" y="439"/>
                    </a:lnTo>
                    <a:lnTo>
                      <a:pt x="266" y="448"/>
                    </a:lnTo>
                    <a:lnTo>
                      <a:pt x="228" y="452"/>
                    </a:lnTo>
                    <a:lnTo>
                      <a:pt x="189" y="448"/>
                    </a:lnTo>
                    <a:lnTo>
                      <a:pt x="153" y="439"/>
                    </a:lnTo>
                    <a:lnTo>
                      <a:pt x="118" y="424"/>
                    </a:lnTo>
                    <a:lnTo>
                      <a:pt x="88" y="404"/>
                    </a:lnTo>
                    <a:lnTo>
                      <a:pt x="64" y="381"/>
                    </a:lnTo>
                    <a:lnTo>
                      <a:pt x="41" y="356"/>
                    </a:lnTo>
                    <a:lnTo>
                      <a:pt x="24" y="327"/>
                    </a:lnTo>
                    <a:lnTo>
                      <a:pt x="11" y="295"/>
                    </a:lnTo>
                    <a:lnTo>
                      <a:pt x="3" y="261"/>
                    </a:lnTo>
                    <a:lnTo>
                      <a:pt x="0" y="226"/>
                    </a:lnTo>
                    <a:lnTo>
                      <a:pt x="3" y="189"/>
                    </a:lnTo>
                    <a:lnTo>
                      <a:pt x="12" y="154"/>
                    </a:lnTo>
                    <a:lnTo>
                      <a:pt x="26" y="122"/>
                    </a:lnTo>
                    <a:lnTo>
                      <a:pt x="45" y="92"/>
                    </a:lnTo>
                    <a:lnTo>
                      <a:pt x="67" y="65"/>
                    </a:lnTo>
                    <a:lnTo>
                      <a:pt x="93" y="43"/>
                    </a:lnTo>
                    <a:lnTo>
                      <a:pt x="123" y="24"/>
                    </a:lnTo>
                    <a:lnTo>
                      <a:pt x="155" y="11"/>
                    </a:lnTo>
                    <a:lnTo>
                      <a:pt x="191" y="2"/>
                    </a:lnTo>
                    <a:lnTo>
                      <a:pt x="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2" name="Freeform 89"/>
              <p:cNvSpPr>
                <a:spLocks/>
              </p:cNvSpPr>
              <p:nvPr/>
            </p:nvSpPr>
            <p:spPr bwMode="auto">
              <a:xfrm>
                <a:off x="-181" y="453"/>
                <a:ext cx="90" cy="157"/>
              </a:xfrm>
              <a:custGeom>
                <a:avLst/>
                <a:gdLst>
                  <a:gd name="T0" fmla="*/ 189 w 811"/>
                  <a:gd name="T1" fmla="*/ 1 h 1416"/>
                  <a:gd name="T2" fmla="*/ 233 w 811"/>
                  <a:gd name="T3" fmla="*/ 37 h 1416"/>
                  <a:gd name="T4" fmla="*/ 334 w 811"/>
                  <a:gd name="T5" fmla="*/ 81 h 1416"/>
                  <a:gd name="T6" fmla="*/ 455 w 811"/>
                  <a:gd name="T7" fmla="*/ 87 h 1416"/>
                  <a:gd name="T8" fmla="*/ 575 w 811"/>
                  <a:gd name="T9" fmla="*/ 44 h 1416"/>
                  <a:gd name="T10" fmla="*/ 633 w 811"/>
                  <a:gd name="T11" fmla="*/ 1 h 1416"/>
                  <a:gd name="T12" fmla="*/ 701 w 811"/>
                  <a:gd name="T13" fmla="*/ 29 h 1416"/>
                  <a:gd name="T14" fmla="*/ 767 w 811"/>
                  <a:gd name="T15" fmla="*/ 89 h 1416"/>
                  <a:gd name="T16" fmla="*/ 808 w 811"/>
                  <a:gd name="T17" fmla="*/ 169 h 1416"/>
                  <a:gd name="T18" fmla="*/ 808 w 811"/>
                  <a:gd name="T19" fmla="*/ 811 h 1416"/>
                  <a:gd name="T20" fmla="*/ 767 w 811"/>
                  <a:gd name="T21" fmla="*/ 864 h 1416"/>
                  <a:gd name="T22" fmla="*/ 717 w 811"/>
                  <a:gd name="T23" fmla="*/ 885 h 1416"/>
                  <a:gd name="T24" fmla="*/ 696 w 811"/>
                  <a:gd name="T25" fmla="*/ 893 h 1416"/>
                  <a:gd name="T26" fmla="*/ 692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2 w 811"/>
                  <a:gd name="T39" fmla="*/ 1404 h 1416"/>
                  <a:gd name="T40" fmla="*/ 577 w 811"/>
                  <a:gd name="T41" fmla="*/ 1416 h 1416"/>
                  <a:gd name="T42" fmla="*/ 512 w 811"/>
                  <a:gd name="T43" fmla="*/ 1409 h 1416"/>
                  <a:gd name="T44" fmla="*/ 471 w 811"/>
                  <a:gd name="T45" fmla="*/ 1373 h 1416"/>
                  <a:gd name="T46" fmla="*/ 463 w 811"/>
                  <a:gd name="T47" fmla="*/ 1012 h 1416"/>
                  <a:gd name="T48" fmla="*/ 403 w 811"/>
                  <a:gd name="T49" fmla="*/ 1342 h 1416"/>
                  <a:gd name="T50" fmla="*/ 367 w 811"/>
                  <a:gd name="T51" fmla="*/ 1386 h 1416"/>
                  <a:gd name="T52" fmla="*/ 306 w 811"/>
                  <a:gd name="T53" fmla="*/ 1410 h 1416"/>
                  <a:gd name="T54" fmla="*/ 244 w 811"/>
                  <a:gd name="T55" fmla="*/ 1416 h 1416"/>
                  <a:gd name="T56" fmla="*/ 176 w 811"/>
                  <a:gd name="T57" fmla="*/ 1401 h 1416"/>
                  <a:gd name="T58" fmla="*/ 127 w 811"/>
                  <a:gd name="T59" fmla="*/ 1362 h 1416"/>
                  <a:gd name="T60" fmla="*/ 116 w 811"/>
                  <a:gd name="T61" fmla="*/ 1176 h 1416"/>
                  <a:gd name="T62" fmla="*/ 116 w 811"/>
                  <a:gd name="T63" fmla="*/ 1146 h 1416"/>
                  <a:gd name="T64" fmla="*/ 119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3 w 811"/>
                  <a:gd name="T77" fmla="*/ 813 h 1416"/>
                  <a:gd name="T78" fmla="*/ 3 w 811"/>
                  <a:gd name="T79" fmla="*/ 170 h 1416"/>
                  <a:gd name="T80" fmla="*/ 39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0" y="1"/>
                    </a:lnTo>
                    <a:lnTo>
                      <a:pt x="210" y="20"/>
                    </a:lnTo>
                    <a:lnTo>
                      <a:pt x="233" y="37"/>
                    </a:lnTo>
                    <a:lnTo>
                      <a:pt x="265" y="55"/>
                    </a:lnTo>
                    <a:lnTo>
                      <a:pt x="299" y="70"/>
                    </a:lnTo>
                    <a:lnTo>
                      <a:pt x="334" y="81"/>
                    </a:lnTo>
                    <a:lnTo>
                      <a:pt x="372" y="88"/>
                    </a:lnTo>
                    <a:lnTo>
                      <a:pt x="412" y="90"/>
                    </a:lnTo>
                    <a:lnTo>
                      <a:pt x="455" y="87"/>
                    </a:lnTo>
                    <a:lnTo>
                      <a:pt x="498" y="79"/>
                    </a:lnTo>
                    <a:lnTo>
                      <a:pt x="538" y="65"/>
                    </a:lnTo>
                    <a:lnTo>
                      <a:pt x="575" y="44"/>
                    </a:lnTo>
                    <a:lnTo>
                      <a:pt x="605" y="24"/>
                    </a:lnTo>
                    <a:lnTo>
                      <a:pt x="633" y="1"/>
                    </a:lnTo>
                    <a:lnTo>
                      <a:pt x="633" y="1"/>
                    </a:lnTo>
                    <a:lnTo>
                      <a:pt x="654" y="6"/>
                    </a:lnTo>
                    <a:lnTo>
                      <a:pt x="678" y="16"/>
                    </a:lnTo>
                    <a:lnTo>
                      <a:pt x="701" y="29"/>
                    </a:lnTo>
                    <a:lnTo>
                      <a:pt x="725" y="46"/>
                    </a:lnTo>
                    <a:lnTo>
                      <a:pt x="747" y="67"/>
                    </a:lnTo>
                    <a:lnTo>
                      <a:pt x="767" y="89"/>
                    </a:lnTo>
                    <a:lnTo>
                      <a:pt x="785" y="115"/>
                    </a:lnTo>
                    <a:lnTo>
                      <a:pt x="799" y="141"/>
                    </a:lnTo>
                    <a:lnTo>
                      <a:pt x="808" y="169"/>
                    </a:lnTo>
                    <a:lnTo>
                      <a:pt x="811" y="197"/>
                    </a:lnTo>
                    <a:lnTo>
                      <a:pt x="811" y="789"/>
                    </a:lnTo>
                    <a:lnTo>
                      <a:pt x="808" y="811"/>
                    </a:lnTo>
                    <a:lnTo>
                      <a:pt x="799" y="831"/>
                    </a:lnTo>
                    <a:lnTo>
                      <a:pt x="785" y="849"/>
                    </a:lnTo>
                    <a:lnTo>
                      <a:pt x="767" y="864"/>
                    </a:lnTo>
                    <a:lnTo>
                      <a:pt x="746" y="876"/>
                    </a:lnTo>
                    <a:lnTo>
                      <a:pt x="722" y="883"/>
                    </a:lnTo>
                    <a:lnTo>
                      <a:pt x="717" y="885"/>
                    </a:lnTo>
                    <a:lnTo>
                      <a:pt x="709" y="887"/>
                    </a:lnTo>
                    <a:lnTo>
                      <a:pt x="702" y="890"/>
                    </a:lnTo>
                    <a:lnTo>
                      <a:pt x="696" y="893"/>
                    </a:lnTo>
                    <a:lnTo>
                      <a:pt x="692" y="894"/>
                    </a:lnTo>
                    <a:lnTo>
                      <a:pt x="692" y="899"/>
                    </a:lnTo>
                    <a:lnTo>
                      <a:pt x="692" y="913"/>
                    </a:lnTo>
                    <a:lnTo>
                      <a:pt x="692"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2" y="1352"/>
                    </a:lnTo>
                    <a:lnTo>
                      <a:pt x="686" y="1369"/>
                    </a:lnTo>
                    <a:lnTo>
                      <a:pt x="675" y="1384"/>
                    </a:lnTo>
                    <a:lnTo>
                      <a:pt x="660" y="1395"/>
                    </a:lnTo>
                    <a:lnTo>
                      <a:pt x="642" y="1404"/>
                    </a:lnTo>
                    <a:lnTo>
                      <a:pt x="622" y="1410"/>
                    </a:lnTo>
                    <a:lnTo>
                      <a:pt x="601" y="1415"/>
                    </a:lnTo>
                    <a:lnTo>
                      <a:pt x="577" y="1416"/>
                    </a:lnTo>
                    <a:lnTo>
                      <a:pt x="559" y="1416"/>
                    </a:lnTo>
                    <a:lnTo>
                      <a:pt x="535" y="1414"/>
                    </a:lnTo>
                    <a:lnTo>
                      <a:pt x="512" y="1409"/>
                    </a:lnTo>
                    <a:lnTo>
                      <a:pt x="496" y="1400"/>
                    </a:lnTo>
                    <a:lnTo>
                      <a:pt x="481" y="1389"/>
                    </a:lnTo>
                    <a:lnTo>
                      <a:pt x="471" y="1373"/>
                    </a:lnTo>
                    <a:lnTo>
                      <a:pt x="465" y="1355"/>
                    </a:lnTo>
                    <a:lnTo>
                      <a:pt x="463" y="1333"/>
                    </a:lnTo>
                    <a:lnTo>
                      <a:pt x="463" y="1012"/>
                    </a:lnTo>
                    <a:lnTo>
                      <a:pt x="406" y="1012"/>
                    </a:lnTo>
                    <a:lnTo>
                      <a:pt x="406" y="1325"/>
                    </a:lnTo>
                    <a:lnTo>
                      <a:pt x="403" y="1342"/>
                    </a:lnTo>
                    <a:lnTo>
                      <a:pt x="395" y="1359"/>
                    </a:lnTo>
                    <a:lnTo>
                      <a:pt x="383" y="1372"/>
                    </a:lnTo>
                    <a:lnTo>
                      <a:pt x="367" y="1386"/>
                    </a:lnTo>
                    <a:lnTo>
                      <a:pt x="348" y="1396"/>
                    </a:lnTo>
                    <a:lnTo>
                      <a:pt x="328" y="1405"/>
                    </a:lnTo>
                    <a:lnTo>
                      <a:pt x="306" y="1410"/>
                    </a:lnTo>
                    <a:lnTo>
                      <a:pt x="284" y="1415"/>
                    </a:lnTo>
                    <a:lnTo>
                      <a:pt x="262" y="1416"/>
                    </a:lnTo>
                    <a:lnTo>
                      <a:pt x="244" y="1416"/>
                    </a:lnTo>
                    <a:lnTo>
                      <a:pt x="220" y="1414"/>
                    </a:lnTo>
                    <a:lnTo>
                      <a:pt x="197" y="1409"/>
                    </a:lnTo>
                    <a:lnTo>
                      <a:pt x="176" y="1401"/>
                    </a:lnTo>
                    <a:lnTo>
                      <a:pt x="155" y="1391"/>
                    </a:lnTo>
                    <a:lnTo>
                      <a:pt x="140" y="1378"/>
                    </a:lnTo>
                    <a:lnTo>
                      <a:pt x="127" y="1362"/>
                    </a:lnTo>
                    <a:lnTo>
                      <a:pt x="119" y="1345"/>
                    </a:lnTo>
                    <a:lnTo>
                      <a:pt x="116" y="1325"/>
                    </a:lnTo>
                    <a:lnTo>
                      <a:pt x="116" y="1176"/>
                    </a:lnTo>
                    <a:lnTo>
                      <a:pt x="116" y="1173"/>
                    </a:lnTo>
                    <a:lnTo>
                      <a:pt x="116" y="1162"/>
                    </a:lnTo>
                    <a:lnTo>
                      <a:pt x="116" y="1146"/>
                    </a:lnTo>
                    <a:lnTo>
                      <a:pt x="117" y="1126"/>
                    </a:lnTo>
                    <a:lnTo>
                      <a:pt x="117" y="1102"/>
                    </a:lnTo>
                    <a:lnTo>
                      <a:pt x="119" y="1075"/>
                    </a:lnTo>
                    <a:lnTo>
                      <a:pt x="119" y="1047"/>
                    </a:lnTo>
                    <a:lnTo>
                      <a:pt x="120" y="1018"/>
                    </a:lnTo>
                    <a:lnTo>
                      <a:pt x="120" y="991"/>
                    </a:lnTo>
                    <a:lnTo>
                      <a:pt x="121" y="963"/>
                    </a:lnTo>
                    <a:lnTo>
                      <a:pt x="121" y="938"/>
                    </a:lnTo>
                    <a:lnTo>
                      <a:pt x="122" y="918"/>
                    </a:lnTo>
                    <a:lnTo>
                      <a:pt x="122" y="902"/>
                    </a:lnTo>
                    <a:lnTo>
                      <a:pt x="122" y="890"/>
                    </a:lnTo>
                    <a:lnTo>
                      <a:pt x="122" y="885"/>
                    </a:lnTo>
                    <a:lnTo>
                      <a:pt x="117" y="885"/>
                    </a:lnTo>
                    <a:lnTo>
                      <a:pt x="110" y="885"/>
                    </a:lnTo>
                    <a:lnTo>
                      <a:pt x="102" y="885"/>
                    </a:lnTo>
                    <a:lnTo>
                      <a:pt x="96" y="885"/>
                    </a:lnTo>
                    <a:lnTo>
                      <a:pt x="69" y="877"/>
                    </a:lnTo>
                    <a:lnTo>
                      <a:pt x="47" y="866"/>
                    </a:lnTo>
                    <a:lnTo>
                      <a:pt x="27" y="851"/>
                    </a:lnTo>
                    <a:lnTo>
                      <a:pt x="12" y="833"/>
                    </a:lnTo>
                    <a:lnTo>
                      <a:pt x="3" y="813"/>
                    </a:lnTo>
                    <a:lnTo>
                      <a:pt x="0" y="789"/>
                    </a:lnTo>
                    <a:lnTo>
                      <a:pt x="0" y="197"/>
                    </a:lnTo>
                    <a:lnTo>
                      <a:pt x="3" y="170"/>
                    </a:lnTo>
                    <a:lnTo>
                      <a:pt x="11" y="145"/>
                    </a:lnTo>
                    <a:lnTo>
                      <a:pt x="23" y="119"/>
                    </a:lnTo>
                    <a:lnTo>
                      <a:pt x="39" y="95"/>
                    </a:lnTo>
                    <a:lnTo>
                      <a:pt x="58" y="72"/>
                    </a:lnTo>
                    <a:lnTo>
                      <a:pt x="79" y="52"/>
                    </a:lnTo>
                    <a:lnTo>
                      <a:pt x="101" y="34"/>
                    </a:lnTo>
                    <a:lnTo>
                      <a:pt x="123" y="20"/>
                    </a:lnTo>
                    <a:lnTo>
                      <a:pt x="145"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3" name="Freeform 90"/>
              <p:cNvSpPr>
                <a:spLocks/>
              </p:cNvSpPr>
              <p:nvPr/>
            </p:nvSpPr>
            <p:spPr bwMode="auto">
              <a:xfrm>
                <a:off x="-52" y="400"/>
                <a:ext cx="51" cy="51"/>
              </a:xfrm>
              <a:custGeom>
                <a:avLst/>
                <a:gdLst>
                  <a:gd name="T0" fmla="*/ 227 w 456"/>
                  <a:gd name="T1" fmla="*/ 0 h 452"/>
                  <a:gd name="T2" fmla="*/ 264 w 456"/>
                  <a:gd name="T3" fmla="*/ 2 h 452"/>
                  <a:gd name="T4" fmla="*/ 300 w 456"/>
                  <a:gd name="T5" fmla="*/ 11 h 452"/>
                  <a:gd name="T6" fmla="*/ 333 w 456"/>
                  <a:gd name="T7" fmla="*/ 24 h 452"/>
                  <a:gd name="T8" fmla="*/ 362 w 456"/>
                  <a:gd name="T9" fmla="*/ 43 h 452"/>
                  <a:gd name="T10" fmla="*/ 388 w 456"/>
                  <a:gd name="T11" fmla="*/ 65 h 452"/>
                  <a:gd name="T12" fmla="*/ 411 w 456"/>
                  <a:gd name="T13" fmla="*/ 92 h 452"/>
                  <a:gd name="T14" fmla="*/ 430 w 456"/>
                  <a:gd name="T15" fmla="*/ 122 h 452"/>
                  <a:gd name="T16" fmla="*/ 443 w 456"/>
                  <a:gd name="T17" fmla="*/ 154 h 452"/>
                  <a:gd name="T18" fmla="*/ 452 w 456"/>
                  <a:gd name="T19" fmla="*/ 189 h 452"/>
                  <a:gd name="T20" fmla="*/ 456 w 456"/>
                  <a:gd name="T21" fmla="*/ 226 h 452"/>
                  <a:gd name="T22" fmla="*/ 452 w 456"/>
                  <a:gd name="T23" fmla="*/ 261 h 452"/>
                  <a:gd name="T24" fmla="*/ 444 w 456"/>
                  <a:gd name="T25" fmla="*/ 295 h 452"/>
                  <a:gd name="T26" fmla="*/ 431 w 456"/>
                  <a:gd name="T27" fmla="*/ 327 h 452"/>
                  <a:gd name="T28" fmla="*/ 413 w 456"/>
                  <a:gd name="T29" fmla="*/ 356 h 452"/>
                  <a:gd name="T30" fmla="*/ 392 w 456"/>
                  <a:gd name="T31" fmla="*/ 381 h 452"/>
                  <a:gd name="T32" fmla="*/ 367 w 456"/>
                  <a:gd name="T33" fmla="*/ 404 h 452"/>
                  <a:gd name="T34" fmla="*/ 336 w 456"/>
                  <a:gd name="T35" fmla="*/ 424 h 452"/>
                  <a:gd name="T36" fmla="*/ 302 w 456"/>
                  <a:gd name="T37" fmla="*/ 439 h 452"/>
                  <a:gd name="T38" fmla="*/ 267 w 456"/>
                  <a:gd name="T39" fmla="*/ 448 h 452"/>
                  <a:gd name="T40" fmla="*/ 227 w 456"/>
                  <a:gd name="T41" fmla="*/ 452 h 452"/>
                  <a:gd name="T42" fmla="*/ 189 w 456"/>
                  <a:gd name="T43" fmla="*/ 448 h 452"/>
                  <a:gd name="T44" fmla="*/ 154 w 456"/>
                  <a:gd name="T45" fmla="*/ 439 h 452"/>
                  <a:gd name="T46" fmla="*/ 119 w 456"/>
                  <a:gd name="T47" fmla="*/ 424 h 452"/>
                  <a:gd name="T48" fmla="*/ 89 w 456"/>
                  <a:gd name="T49" fmla="*/ 404 h 452"/>
                  <a:gd name="T50" fmla="*/ 64 w 456"/>
                  <a:gd name="T51" fmla="*/ 381 h 452"/>
                  <a:gd name="T52" fmla="*/ 42 w 456"/>
                  <a:gd name="T53" fmla="*/ 356 h 452"/>
                  <a:gd name="T54" fmla="*/ 25 w 456"/>
                  <a:gd name="T55" fmla="*/ 327 h 452"/>
                  <a:gd name="T56" fmla="*/ 11 w 456"/>
                  <a:gd name="T57" fmla="*/ 295 h 452"/>
                  <a:gd name="T58" fmla="*/ 4 w 456"/>
                  <a:gd name="T59" fmla="*/ 261 h 452"/>
                  <a:gd name="T60" fmla="*/ 0 w 456"/>
                  <a:gd name="T61" fmla="*/ 226 h 452"/>
                  <a:gd name="T62" fmla="*/ 4 w 456"/>
                  <a:gd name="T63" fmla="*/ 189 h 452"/>
                  <a:gd name="T64" fmla="*/ 13 w 456"/>
                  <a:gd name="T65" fmla="*/ 154 h 452"/>
                  <a:gd name="T66" fmla="*/ 26 w 456"/>
                  <a:gd name="T67" fmla="*/ 122 h 452"/>
                  <a:gd name="T68" fmla="*/ 44 w 456"/>
                  <a:gd name="T69" fmla="*/ 92 h 452"/>
                  <a:gd name="T70" fmla="*/ 67 w 456"/>
                  <a:gd name="T71" fmla="*/ 65 h 452"/>
                  <a:gd name="T72" fmla="*/ 93 w 456"/>
                  <a:gd name="T73" fmla="*/ 43 h 452"/>
                  <a:gd name="T74" fmla="*/ 123 w 456"/>
                  <a:gd name="T75" fmla="*/ 24 h 452"/>
                  <a:gd name="T76" fmla="*/ 156 w 456"/>
                  <a:gd name="T77" fmla="*/ 11 h 452"/>
                  <a:gd name="T78" fmla="*/ 190 w 456"/>
                  <a:gd name="T79" fmla="*/ 2 h 452"/>
                  <a:gd name="T80" fmla="*/ 227 w 456"/>
                  <a:gd name="T8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6" h="452">
                    <a:moveTo>
                      <a:pt x="227" y="0"/>
                    </a:moveTo>
                    <a:lnTo>
                      <a:pt x="264" y="2"/>
                    </a:lnTo>
                    <a:lnTo>
                      <a:pt x="300" y="11"/>
                    </a:lnTo>
                    <a:lnTo>
                      <a:pt x="333" y="24"/>
                    </a:lnTo>
                    <a:lnTo>
                      <a:pt x="362" y="43"/>
                    </a:lnTo>
                    <a:lnTo>
                      <a:pt x="388" y="65"/>
                    </a:lnTo>
                    <a:lnTo>
                      <a:pt x="411" y="92"/>
                    </a:lnTo>
                    <a:lnTo>
                      <a:pt x="430" y="122"/>
                    </a:lnTo>
                    <a:lnTo>
                      <a:pt x="443" y="154"/>
                    </a:lnTo>
                    <a:lnTo>
                      <a:pt x="452" y="189"/>
                    </a:lnTo>
                    <a:lnTo>
                      <a:pt x="456" y="226"/>
                    </a:lnTo>
                    <a:lnTo>
                      <a:pt x="452" y="261"/>
                    </a:lnTo>
                    <a:lnTo>
                      <a:pt x="444" y="295"/>
                    </a:lnTo>
                    <a:lnTo>
                      <a:pt x="431" y="327"/>
                    </a:lnTo>
                    <a:lnTo>
                      <a:pt x="413" y="356"/>
                    </a:lnTo>
                    <a:lnTo>
                      <a:pt x="392" y="381"/>
                    </a:lnTo>
                    <a:lnTo>
                      <a:pt x="367" y="404"/>
                    </a:lnTo>
                    <a:lnTo>
                      <a:pt x="336" y="424"/>
                    </a:lnTo>
                    <a:lnTo>
                      <a:pt x="302" y="439"/>
                    </a:lnTo>
                    <a:lnTo>
                      <a:pt x="267" y="448"/>
                    </a:lnTo>
                    <a:lnTo>
                      <a:pt x="227" y="452"/>
                    </a:lnTo>
                    <a:lnTo>
                      <a:pt x="189" y="448"/>
                    </a:lnTo>
                    <a:lnTo>
                      <a:pt x="154" y="439"/>
                    </a:lnTo>
                    <a:lnTo>
                      <a:pt x="119" y="424"/>
                    </a:lnTo>
                    <a:lnTo>
                      <a:pt x="89" y="404"/>
                    </a:lnTo>
                    <a:lnTo>
                      <a:pt x="64" y="381"/>
                    </a:lnTo>
                    <a:lnTo>
                      <a:pt x="42" y="356"/>
                    </a:lnTo>
                    <a:lnTo>
                      <a:pt x="25" y="327"/>
                    </a:lnTo>
                    <a:lnTo>
                      <a:pt x="11" y="295"/>
                    </a:lnTo>
                    <a:lnTo>
                      <a:pt x="4" y="261"/>
                    </a:lnTo>
                    <a:lnTo>
                      <a:pt x="0" y="226"/>
                    </a:lnTo>
                    <a:lnTo>
                      <a:pt x="4" y="189"/>
                    </a:lnTo>
                    <a:lnTo>
                      <a:pt x="13" y="154"/>
                    </a:lnTo>
                    <a:lnTo>
                      <a:pt x="26" y="122"/>
                    </a:lnTo>
                    <a:lnTo>
                      <a:pt x="44" y="92"/>
                    </a:lnTo>
                    <a:lnTo>
                      <a:pt x="67" y="65"/>
                    </a:lnTo>
                    <a:lnTo>
                      <a:pt x="93" y="43"/>
                    </a:lnTo>
                    <a:lnTo>
                      <a:pt x="123" y="24"/>
                    </a:lnTo>
                    <a:lnTo>
                      <a:pt x="156" y="11"/>
                    </a:lnTo>
                    <a:lnTo>
                      <a:pt x="190" y="2"/>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sp>
            <p:nvSpPr>
              <p:cNvPr id="104" name="Freeform 91"/>
              <p:cNvSpPr>
                <a:spLocks/>
              </p:cNvSpPr>
              <p:nvPr/>
            </p:nvSpPr>
            <p:spPr bwMode="auto">
              <a:xfrm>
                <a:off x="-72" y="453"/>
                <a:ext cx="90" cy="157"/>
              </a:xfrm>
              <a:custGeom>
                <a:avLst/>
                <a:gdLst>
                  <a:gd name="T0" fmla="*/ 189 w 811"/>
                  <a:gd name="T1" fmla="*/ 1 h 1416"/>
                  <a:gd name="T2" fmla="*/ 233 w 811"/>
                  <a:gd name="T3" fmla="*/ 37 h 1416"/>
                  <a:gd name="T4" fmla="*/ 335 w 811"/>
                  <a:gd name="T5" fmla="*/ 81 h 1416"/>
                  <a:gd name="T6" fmla="*/ 456 w 811"/>
                  <a:gd name="T7" fmla="*/ 87 h 1416"/>
                  <a:gd name="T8" fmla="*/ 577 w 811"/>
                  <a:gd name="T9" fmla="*/ 44 h 1416"/>
                  <a:gd name="T10" fmla="*/ 635 w 811"/>
                  <a:gd name="T11" fmla="*/ 1 h 1416"/>
                  <a:gd name="T12" fmla="*/ 702 w 811"/>
                  <a:gd name="T13" fmla="*/ 29 h 1416"/>
                  <a:gd name="T14" fmla="*/ 768 w 811"/>
                  <a:gd name="T15" fmla="*/ 89 h 1416"/>
                  <a:gd name="T16" fmla="*/ 808 w 811"/>
                  <a:gd name="T17" fmla="*/ 169 h 1416"/>
                  <a:gd name="T18" fmla="*/ 808 w 811"/>
                  <a:gd name="T19" fmla="*/ 811 h 1416"/>
                  <a:gd name="T20" fmla="*/ 768 w 811"/>
                  <a:gd name="T21" fmla="*/ 864 h 1416"/>
                  <a:gd name="T22" fmla="*/ 718 w 811"/>
                  <a:gd name="T23" fmla="*/ 885 h 1416"/>
                  <a:gd name="T24" fmla="*/ 696 w 811"/>
                  <a:gd name="T25" fmla="*/ 893 h 1416"/>
                  <a:gd name="T26" fmla="*/ 693 w 811"/>
                  <a:gd name="T27" fmla="*/ 913 h 1416"/>
                  <a:gd name="T28" fmla="*/ 694 w 811"/>
                  <a:gd name="T29" fmla="*/ 979 h 1416"/>
                  <a:gd name="T30" fmla="*/ 694 w 811"/>
                  <a:gd name="T31" fmla="*/ 1067 h 1416"/>
                  <a:gd name="T32" fmla="*/ 695 w 811"/>
                  <a:gd name="T33" fmla="*/ 1143 h 1416"/>
                  <a:gd name="T34" fmla="*/ 695 w 811"/>
                  <a:gd name="T35" fmla="*/ 1175 h 1416"/>
                  <a:gd name="T36" fmla="*/ 686 w 811"/>
                  <a:gd name="T37" fmla="*/ 1369 h 1416"/>
                  <a:gd name="T38" fmla="*/ 643 w 811"/>
                  <a:gd name="T39" fmla="*/ 1404 h 1416"/>
                  <a:gd name="T40" fmla="*/ 578 w 811"/>
                  <a:gd name="T41" fmla="*/ 1416 h 1416"/>
                  <a:gd name="T42" fmla="*/ 513 w 811"/>
                  <a:gd name="T43" fmla="*/ 1409 h 1416"/>
                  <a:gd name="T44" fmla="*/ 471 w 811"/>
                  <a:gd name="T45" fmla="*/ 1373 h 1416"/>
                  <a:gd name="T46" fmla="*/ 464 w 811"/>
                  <a:gd name="T47" fmla="*/ 1012 h 1416"/>
                  <a:gd name="T48" fmla="*/ 403 w 811"/>
                  <a:gd name="T49" fmla="*/ 1342 h 1416"/>
                  <a:gd name="T50" fmla="*/ 367 w 811"/>
                  <a:gd name="T51" fmla="*/ 1386 h 1416"/>
                  <a:gd name="T52" fmla="*/ 307 w 811"/>
                  <a:gd name="T53" fmla="*/ 1410 h 1416"/>
                  <a:gd name="T54" fmla="*/ 245 w 811"/>
                  <a:gd name="T55" fmla="*/ 1416 h 1416"/>
                  <a:gd name="T56" fmla="*/ 176 w 811"/>
                  <a:gd name="T57" fmla="*/ 1401 h 1416"/>
                  <a:gd name="T58" fmla="*/ 127 w 811"/>
                  <a:gd name="T59" fmla="*/ 1362 h 1416"/>
                  <a:gd name="T60" fmla="*/ 117 w 811"/>
                  <a:gd name="T61" fmla="*/ 1176 h 1416"/>
                  <a:gd name="T62" fmla="*/ 117 w 811"/>
                  <a:gd name="T63" fmla="*/ 1146 h 1416"/>
                  <a:gd name="T64" fmla="*/ 118 w 811"/>
                  <a:gd name="T65" fmla="*/ 1075 h 1416"/>
                  <a:gd name="T66" fmla="*/ 120 w 811"/>
                  <a:gd name="T67" fmla="*/ 991 h 1416"/>
                  <a:gd name="T68" fmla="*/ 122 w 811"/>
                  <a:gd name="T69" fmla="*/ 918 h 1416"/>
                  <a:gd name="T70" fmla="*/ 122 w 811"/>
                  <a:gd name="T71" fmla="*/ 885 h 1416"/>
                  <a:gd name="T72" fmla="*/ 102 w 811"/>
                  <a:gd name="T73" fmla="*/ 885 h 1416"/>
                  <a:gd name="T74" fmla="*/ 47 w 811"/>
                  <a:gd name="T75" fmla="*/ 866 h 1416"/>
                  <a:gd name="T76" fmla="*/ 4 w 811"/>
                  <a:gd name="T77" fmla="*/ 813 h 1416"/>
                  <a:gd name="T78" fmla="*/ 4 w 811"/>
                  <a:gd name="T79" fmla="*/ 170 h 1416"/>
                  <a:gd name="T80" fmla="*/ 40 w 811"/>
                  <a:gd name="T81" fmla="*/ 95 h 1416"/>
                  <a:gd name="T82" fmla="*/ 101 w 811"/>
                  <a:gd name="T83" fmla="*/ 34 h 1416"/>
                  <a:gd name="T84" fmla="*/ 167 w 811"/>
                  <a:gd name="T85" fmla="*/ 2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1" h="1416">
                    <a:moveTo>
                      <a:pt x="186" y="0"/>
                    </a:moveTo>
                    <a:lnTo>
                      <a:pt x="187" y="0"/>
                    </a:lnTo>
                    <a:lnTo>
                      <a:pt x="189" y="1"/>
                    </a:lnTo>
                    <a:lnTo>
                      <a:pt x="191" y="1"/>
                    </a:lnTo>
                    <a:lnTo>
                      <a:pt x="211" y="20"/>
                    </a:lnTo>
                    <a:lnTo>
                      <a:pt x="233" y="37"/>
                    </a:lnTo>
                    <a:lnTo>
                      <a:pt x="266" y="55"/>
                    </a:lnTo>
                    <a:lnTo>
                      <a:pt x="299" y="70"/>
                    </a:lnTo>
                    <a:lnTo>
                      <a:pt x="335" y="81"/>
                    </a:lnTo>
                    <a:lnTo>
                      <a:pt x="373" y="88"/>
                    </a:lnTo>
                    <a:lnTo>
                      <a:pt x="412" y="90"/>
                    </a:lnTo>
                    <a:lnTo>
                      <a:pt x="456" y="87"/>
                    </a:lnTo>
                    <a:lnTo>
                      <a:pt x="498" y="79"/>
                    </a:lnTo>
                    <a:lnTo>
                      <a:pt x="539" y="65"/>
                    </a:lnTo>
                    <a:lnTo>
                      <a:pt x="577" y="44"/>
                    </a:lnTo>
                    <a:lnTo>
                      <a:pt x="606" y="24"/>
                    </a:lnTo>
                    <a:lnTo>
                      <a:pt x="634" y="1"/>
                    </a:lnTo>
                    <a:lnTo>
                      <a:pt x="635" y="1"/>
                    </a:lnTo>
                    <a:lnTo>
                      <a:pt x="656" y="6"/>
                    </a:lnTo>
                    <a:lnTo>
                      <a:pt x="678" y="16"/>
                    </a:lnTo>
                    <a:lnTo>
                      <a:pt x="702" y="29"/>
                    </a:lnTo>
                    <a:lnTo>
                      <a:pt x="725" y="46"/>
                    </a:lnTo>
                    <a:lnTo>
                      <a:pt x="748" y="67"/>
                    </a:lnTo>
                    <a:lnTo>
                      <a:pt x="768" y="89"/>
                    </a:lnTo>
                    <a:lnTo>
                      <a:pt x="786" y="115"/>
                    </a:lnTo>
                    <a:lnTo>
                      <a:pt x="799" y="141"/>
                    </a:lnTo>
                    <a:lnTo>
                      <a:pt x="808" y="169"/>
                    </a:lnTo>
                    <a:lnTo>
                      <a:pt x="811" y="197"/>
                    </a:lnTo>
                    <a:lnTo>
                      <a:pt x="811" y="789"/>
                    </a:lnTo>
                    <a:lnTo>
                      <a:pt x="808" y="811"/>
                    </a:lnTo>
                    <a:lnTo>
                      <a:pt x="799" y="831"/>
                    </a:lnTo>
                    <a:lnTo>
                      <a:pt x="786" y="849"/>
                    </a:lnTo>
                    <a:lnTo>
                      <a:pt x="768" y="864"/>
                    </a:lnTo>
                    <a:lnTo>
                      <a:pt x="747" y="876"/>
                    </a:lnTo>
                    <a:lnTo>
                      <a:pt x="722" y="883"/>
                    </a:lnTo>
                    <a:lnTo>
                      <a:pt x="718" y="885"/>
                    </a:lnTo>
                    <a:lnTo>
                      <a:pt x="710" y="887"/>
                    </a:lnTo>
                    <a:lnTo>
                      <a:pt x="703" y="890"/>
                    </a:lnTo>
                    <a:lnTo>
                      <a:pt x="696" y="893"/>
                    </a:lnTo>
                    <a:lnTo>
                      <a:pt x="693" y="894"/>
                    </a:lnTo>
                    <a:lnTo>
                      <a:pt x="693" y="899"/>
                    </a:lnTo>
                    <a:lnTo>
                      <a:pt x="693" y="913"/>
                    </a:lnTo>
                    <a:lnTo>
                      <a:pt x="693" y="930"/>
                    </a:lnTo>
                    <a:lnTo>
                      <a:pt x="694" y="954"/>
                    </a:lnTo>
                    <a:lnTo>
                      <a:pt x="694" y="979"/>
                    </a:lnTo>
                    <a:lnTo>
                      <a:pt x="694" y="1008"/>
                    </a:lnTo>
                    <a:lnTo>
                      <a:pt x="694" y="1038"/>
                    </a:lnTo>
                    <a:lnTo>
                      <a:pt x="694" y="1067"/>
                    </a:lnTo>
                    <a:lnTo>
                      <a:pt x="695" y="1095"/>
                    </a:lnTo>
                    <a:lnTo>
                      <a:pt x="695" y="1121"/>
                    </a:lnTo>
                    <a:lnTo>
                      <a:pt x="695" y="1143"/>
                    </a:lnTo>
                    <a:lnTo>
                      <a:pt x="695" y="1160"/>
                    </a:lnTo>
                    <a:lnTo>
                      <a:pt x="695" y="1171"/>
                    </a:lnTo>
                    <a:lnTo>
                      <a:pt x="695" y="1175"/>
                    </a:lnTo>
                    <a:lnTo>
                      <a:pt x="695" y="1333"/>
                    </a:lnTo>
                    <a:lnTo>
                      <a:pt x="693" y="1352"/>
                    </a:lnTo>
                    <a:lnTo>
                      <a:pt x="686" y="1369"/>
                    </a:lnTo>
                    <a:lnTo>
                      <a:pt x="675" y="1384"/>
                    </a:lnTo>
                    <a:lnTo>
                      <a:pt x="660" y="1395"/>
                    </a:lnTo>
                    <a:lnTo>
                      <a:pt x="643" y="1404"/>
                    </a:lnTo>
                    <a:lnTo>
                      <a:pt x="622" y="1410"/>
                    </a:lnTo>
                    <a:lnTo>
                      <a:pt x="601" y="1415"/>
                    </a:lnTo>
                    <a:lnTo>
                      <a:pt x="578" y="1416"/>
                    </a:lnTo>
                    <a:lnTo>
                      <a:pt x="560" y="1416"/>
                    </a:lnTo>
                    <a:lnTo>
                      <a:pt x="535" y="1414"/>
                    </a:lnTo>
                    <a:lnTo>
                      <a:pt x="513" y="1409"/>
                    </a:lnTo>
                    <a:lnTo>
                      <a:pt x="496" y="1400"/>
                    </a:lnTo>
                    <a:lnTo>
                      <a:pt x="481" y="1389"/>
                    </a:lnTo>
                    <a:lnTo>
                      <a:pt x="471" y="1373"/>
                    </a:lnTo>
                    <a:lnTo>
                      <a:pt x="466" y="1355"/>
                    </a:lnTo>
                    <a:lnTo>
                      <a:pt x="464" y="1333"/>
                    </a:lnTo>
                    <a:lnTo>
                      <a:pt x="464" y="1012"/>
                    </a:lnTo>
                    <a:lnTo>
                      <a:pt x="405" y="1012"/>
                    </a:lnTo>
                    <a:lnTo>
                      <a:pt x="405" y="1325"/>
                    </a:lnTo>
                    <a:lnTo>
                      <a:pt x="403" y="1342"/>
                    </a:lnTo>
                    <a:lnTo>
                      <a:pt x="395" y="1359"/>
                    </a:lnTo>
                    <a:lnTo>
                      <a:pt x="383" y="1372"/>
                    </a:lnTo>
                    <a:lnTo>
                      <a:pt x="367" y="1386"/>
                    </a:lnTo>
                    <a:lnTo>
                      <a:pt x="348" y="1396"/>
                    </a:lnTo>
                    <a:lnTo>
                      <a:pt x="328" y="1405"/>
                    </a:lnTo>
                    <a:lnTo>
                      <a:pt x="307" y="1410"/>
                    </a:lnTo>
                    <a:lnTo>
                      <a:pt x="285" y="1415"/>
                    </a:lnTo>
                    <a:lnTo>
                      <a:pt x="262" y="1416"/>
                    </a:lnTo>
                    <a:lnTo>
                      <a:pt x="245" y="1416"/>
                    </a:lnTo>
                    <a:lnTo>
                      <a:pt x="221" y="1414"/>
                    </a:lnTo>
                    <a:lnTo>
                      <a:pt x="197" y="1409"/>
                    </a:lnTo>
                    <a:lnTo>
                      <a:pt x="176" y="1401"/>
                    </a:lnTo>
                    <a:lnTo>
                      <a:pt x="156" y="1391"/>
                    </a:lnTo>
                    <a:lnTo>
                      <a:pt x="140" y="1378"/>
                    </a:lnTo>
                    <a:lnTo>
                      <a:pt x="127" y="1362"/>
                    </a:lnTo>
                    <a:lnTo>
                      <a:pt x="119" y="1345"/>
                    </a:lnTo>
                    <a:lnTo>
                      <a:pt x="117" y="1325"/>
                    </a:lnTo>
                    <a:lnTo>
                      <a:pt x="117" y="1176"/>
                    </a:lnTo>
                    <a:lnTo>
                      <a:pt x="117" y="1173"/>
                    </a:lnTo>
                    <a:lnTo>
                      <a:pt x="117" y="1162"/>
                    </a:lnTo>
                    <a:lnTo>
                      <a:pt x="117" y="1146"/>
                    </a:lnTo>
                    <a:lnTo>
                      <a:pt x="117" y="1126"/>
                    </a:lnTo>
                    <a:lnTo>
                      <a:pt x="118" y="1102"/>
                    </a:lnTo>
                    <a:lnTo>
                      <a:pt x="118" y="1075"/>
                    </a:lnTo>
                    <a:lnTo>
                      <a:pt x="119" y="1047"/>
                    </a:lnTo>
                    <a:lnTo>
                      <a:pt x="120" y="1018"/>
                    </a:lnTo>
                    <a:lnTo>
                      <a:pt x="120" y="991"/>
                    </a:lnTo>
                    <a:lnTo>
                      <a:pt x="121" y="963"/>
                    </a:lnTo>
                    <a:lnTo>
                      <a:pt x="121" y="938"/>
                    </a:lnTo>
                    <a:lnTo>
                      <a:pt x="122" y="918"/>
                    </a:lnTo>
                    <a:lnTo>
                      <a:pt x="122" y="902"/>
                    </a:lnTo>
                    <a:lnTo>
                      <a:pt x="122" y="890"/>
                    </a:lnTo>
                    <a:lnTo>
                      <a:pt x="122" y="885"/>
                    </a:lnTo>
                    <a:lnTo>
                      <a:pt x="118" y="885"/>
                    </a:lnTo>
                    <a:lnTo>
                      <a:pt x="110" y="885"/>
                    </a:lnTo>
                    <a:lnTo>
                      <a:pt x="102" y="885"/>
                    </a:lnTo>
                    <a:lnTo>
                      <a:pt x="96" y="885"/>
                    </a:lnTo>
                    <a:lnTo>
                      <a:pt x="70" y="877"/>
                    </a:lnTo>
                    <a:lnTo>
                      <a:pt x="47" y="866"/>
                    </a:lnTo>
                    <a:lnTo>
                      <a:pt x="27" y="851"/>
                    </a:lnTo>
                    <a:lnTo>
                      <a:pt x="13" y="833"/>
                    </a:lnTo>
                    <a:lnTo>
                      <a:pt x="4" y="813"/>
                    </a:lnTo>
                    <a:lnTo>
                      <a:pt x="0" y="789"/>
                    </a:lnTo>
                    <a:lnTo>
                      <a:pt x="0" y="197"/>
                    </a:lnTo>
                    <a:lnTo>
                      <a:pt x="4" y="170"/>
                    </a:lnTo>
                    <a:lnTo>
                      <a:pt x="12" y="145"/>
                    </a:lnTo>
                    <a:lnTo>
                      <a:pt x="24" y="119"/>
                    </a:lnTo>
                    <a:lnTo>
                      <a:pt x="40" y="95"/>
                    </a:lnTo>
                    <a:lnTo>
                      <a:pt x="59" y="72"/>
                    </a:lnTo>
                    <a:lnTo>
                      <a:pt x="80" y="52"/>
                    </a:lnTo>
                    <a:lnTo>
                      <a:pt x="101" y="34"/>
                    </a:lnTo>
                    <a:lnTo>
                      <a:pt x="123" y="20"/>
                    </a:lnTo>
                    <a:lnTo>
                      <a:pt x="146" y="9"/>
                    </a:lnTo>
                    <a:lnTo>
                      <a:pt x="167" y="2"/>
                    </a:lnTo>
                    <a:lnTo>
                      <a:pt x="1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685783"/>
                <a:endParaRPr lang="en-US">
                  <a:solidFill>
                    <a:prstClr val="black"/>
                  </a:solidFill>
                  <a:latin typeface="Calibri"/>
                  <a:ea typeface="Heiti TC Light"/>
                  <a:cs typeface="Calibri"/>
                </a:endParaRPr>
              </a:p>
            </p:txBody>
          </p:sp>
        </p:grpSp>
      </p:grpSp>
      <p:sp>
        <p:nvSpPr>
          <p:cNvPr id="115" name="Isosceles Triangle 114"/>
          <p:cNvSpPr/>
          <p:nvPr/>
        </p:nvSpPr>
        <p:spPr>
          <a:xfrm rot="5400000">
            <a:off x="2123934" y="1331965"/>
            <a:ext cx="179614" cy="107414"/>
          </a:xfrm>
          <a:prstGeom prst="triangle">
            <a:avLst/>
          </a:prstGeom>
          <a:solidFill>
            <a:srgbClr val="0759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a:solidFill>
                <a:prstClr val="white"/>
              </a:solidFill>
              <a:latin typeface="Calibri"/>
              <a:ea typeface="Heiti TC Light"/>
              <a:cs typeface="Calibri"/>
            </a:endParaRPr>
          </a:p>
        </p:txBody>
      </p:sp>
      <p:cxnSp>
        <p:nvCxnSpPr>
          <p:cNvPr id="117" name="Straight Connector 116"/>
          <p:cNvCxnSpPr/>
          <p:nvPr/>
        </p:nvCxnSpPr>
        <p:spPr>
          <a:xfrm>
            <a:off x="2179865" y="1583096"/>
            <a:ext cx="6309360" cy="0"/>
          </a:xfrm>
          <a:prstGeom prst="line">
            <a:avLst/>
          </a:prstGeom>
          <a:ln w="3175">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3791495" y="2993512"/>
            <a:ext cx="3634740" cy="0"/>
          </a:xfrm>
          <a:prstGeom prst="line">
            <a:avLst/>
          </a:prstGeom>
          <a:ln>
            <a:solidFill>
              <a:srgbClr val="0A6F69"/>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5326380" y="3005063"/>
            <a:ext cx="3634740" cy="0"/>
          </a:xfrm>
          <a:prstGeom prst="line">
            <a:avLst/>
          </a:prstGeom>
          <a:ln>
            <a:solidFill>
              <a:srgbClr val="0A6F69"/>
            </a:solidFill>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2265254" y="1226821"/>
            <a:ext cx="3343611" cy="377024"/>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latin typeface="Calibri"/>
                <a:ea typeface="Heiti TC Light"/>
                <a:cs typeface="Calibri"/>
              </a:rPr>
              <a:t>可於</a:t>
            </a:r>
            <a:r>
              <a:rPr lang="en-US" altLang="zh-TW" sz="1000" dirty="0" smtClean="0">
                <a:solidFill>
                  <a:srgbClr val="0CB27C"/>
                </a:solidFill>
                <a:latin typeface="Calibri"/>
                <a:ea typeface="Heiti TC Light"/>
                <a:cs typeface="Calibri"/>
              </a:rPr>
              <a:t>SHOP.COM</a:t>
            </a:r>
            <a:r>
              <a:rPr lang="zh-TW" altLang="en-US" sz="1000" dirty="0" smtClean="0">
                <a:solidFill>
                  <a:srgbClr val="0CB27C"/>
                </a:solidFill>
                <a:latin typeface="Calibri"/>
                <a:ea typeface="Heiti TC Light"/>
                <a:cs typeface="Calibri"/>
              </a:rPr>
              <a:t>購買並建立購物年金的項目</a:t>
            </a:r>
            <a:r>
              <a:rPr lang="en-US" sz="1000" dirty="0" smtClean="0">
                <a:solidFill>
                  <a:srgbClr val="0CB27C"/>
                </a:solidFill>
                <a:latin typeface="Calibri"/>
                <a:ea typeface="Heiti TC Light"/>
                <a:cs typeface="Calibri"/>
              </a:rPr>
              <a:t>SHOPPING </a:t>
            </a:r>
            <a:r>
              <a:rPr lang="en-US" sz="1000" dirty="0">
                <a:solidFill>
                  <a:srgbClr val="0CB27C"/>
                </a:solidFill>
                <a:latin typeface="Calibri"/>
                <a:ea typeface="Heiti TC Light"/>
                <a:cs typeface="Calibri"/>
              </a:rPr>
              <a:t>ANNUITY ITEMS PURCHASEABLE ON SHOP.COM</a:t>
            </a:r>
          </a:p>
        </p:txBody>
      </p:sp>
      <p:sp>
        <p:nvSpPr>
          <p:cNvPr id="121" name="Rectangle 120"/>
          <p:cNvSpPr/>
          <p:nvPr/>
        </p:nvSpPr>
        <p:spPr>
          <a:xfrm>
            <a:off x="5608866" y="1279986"/>
            <a:ext cx="1551215" cy="223138"/>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latin typeface="Calibri"/>
                <a:ea typeface="Heiti TC Light"/>
                <a:cs typeface="Calibri"/>
              </a:rPr>
              <a:t>開支</a:t>
            </a:r>
            <a:r>
              <a:rPr lang="en-US" sz="1000" dirty="0" smtClean="0">
                <a:solidFill>
                  <a:srgbClr val="0CB27C"/>
                </a:solidFill>
                <a:latin typeface="Calibri"/>
                <a:ea typeface="Heiti TC Light"/>
                <a:cs typeface="Calibri"/>
              </a:rPr>
              <a:t>Consumer </a:t>
            </a:r>
            <a:r>
              <a:rPr lang="en-US" sz="1000" dirty="0">
                <a:solidFill>
                  <a:srgbClr val="0CB27C"/>
                </a:solidFill>
                <a:latin typeface="Calibri"/>
                <a:ea typeface="Heiti TC Light"/>
                <a:cs typeface="Calibri"/>
              </a:rPr>
              <a:t>Units</a:t>
            </a:r>
          </a:p>
        </p:txBody>
      </p:sp>
      <p:sp>
        <p:nvSpPr>
          <p:cNvPr id="122" name="Rectangle 121"/>
          <p:cNvSpPr/>
          <p:nvPr/>
        </p:nvSpPr>
        <p:spPr>
          <a:xfrm>
            <a:off x="7150287" y="1279986"/>
            <a:ext cx="1329145" cy="223138"/>
          </a:xfrm>
          <a:prstGeom prst="rect">
            <a:avLst/>
          </a:prstGeom>
        </p:spPr>
        <p:txBody>
          <a:bodyPr wrap="square" lIns="68579" tIns="34289" rIns="68579" bIns="34289">
            <a:spAutoFit/>
          </a:bodyPr>
          <a:lstStyle/>
          <a:p>
            <a:pPr algn="ctr" defTabSz="685783" fontAlgn="ctr"/>
            <a:r>
              <a:rPr lang="zh-TW" altLang="en-US" sz="1000" dirty="0" smtClean="0">
                <a:solidFill>
                  <a:srgbClr val="0CB27C"/>
                </a:solidFill>
                <a:latin typeface="Calibri"/>
                <a:ea typeface="Heiti TC Light"/>
                <a:cs typeface="Calibri"/>
              </a:rPr>
              <a:t>小計</a:t>
            </a:r>
            <a:r>
              <a:rPr lang="en-US" sz="1000" dirty="0" smtClean="0">
                <a:solidFill>
                  <a:srgbClr val="0CB27C"/>
                </a:solidFill>
                <a:latin typeface="Calibri"/>
                <a:ea typeface="Heiti TC Light"/>
                <a:cs typeface="Calibri"/>
              </a:rPr>
              <a:t>Sub </a:t>
            </a:r>
            <a:r>
              <a:rPr lang="en-US" sz="1000" dirty="0">
                <a:solidFill>
                  <a:srgbClr val="0CB27C"/>
                </a:solidFill>
                <a:latin typeface="Calibri"/>
                <a:ea typeface="Heiti TC Light"/>
                <a:cs typeface="Calibri"/>
              </a:rPr>
              <a:t>Total</a:t>
            </a:r>
          </a:p>
        </p:txBody>
      </p:sp>
      <p:graphicFrame>
        <p:nvGraphicFramePr>
          <p:cNvPr id="123" name="Table 122"/>
          <p:cNvGraphicFramePr>
            <a:graphicFrameLocks noGrp="1"/>
          </p:cNvGraphicFramePr>
          <p:nvPr>
            <p:extLst>
              <p:ext uri="{D42A27DB-BD31-4B8C-83A1-F6EECF244321}">
                <p14:modId xmlns:p14="http://schemas.microsoft.com/office/powerpoint/2010/main" val="1884167181"/>
              </p:ext>
            </p:extLst>
          </p:nvPr>
        </p:nvGraphicFramePr>
        <p:xfrm>
          <a:off x="2426804" y="1606902"/>
          <a:ext cx="4710412" cy="3249268"/>
        </p:xfrm>
        <a:graphic>
          <a:graphicData uri="http://schemas.openxmlformats.org/drawingml/2006/table">
            <a:tbl>
              <a:tblPr>
                <a:tableStyleId>{BDBED569-4797-4DF1-A0F4-6AAB3CD982D8}</a:tableStyleId>
              </a:tblPr>
              <a:tblGrid>
                <a:gridCol w="3198389"/>
                <a:gridCol w="1512023"/>
              </a:tblGrid>
              <a:tr h="222506">
                <a:tc>
                  <a:txBody>
                    <a:bodyPr/>
                    <a:lstStyle/>
                    <a:p>
                      <a:pPr algn="l" fontAlgn="ctr"/>
                      <a:r>
                        <a:rPr lang="zh-TW" altLang="en-US" sz="1100" u="none" strike="noStrike" dirty="0" smtClean="0">
                          <a:solidFill>
                            <a:schemeClr val="bg1"/>
                          </a:solidFill>
                          <a:effectLst/>
                          <a:latin typeface="+mn-lt"/>
                          <a:ea typeface="儷黑 Pro"/>
                          <a:cs typeface="儷黑 Pro"/>
                        </a:rPr>
                        <a:t>食品</a:t>
                      </a:r>
                      <a:r>
                        <a:rPr lang="en-US" altLang="zh-TW" sz="1100" u="none" strike="noStrike" dirty="0" smtClean="0">
                          <a:solidFill>
                            <a:schemeClr val="bg1"/>
                          </a:solidFill>
                          <a:effectLst/>
                          <a:latin typeface="+mn-lt"/>
                          <a:ea typeface="儷黑 Pro"/>
                          <a:cs typeface="儷黑 Pro"/>
                        </a:rPr>
                        <a:t>(</a:t>
                      </a:r>
                      <a:r>
                        <a:rPr lang="zh-TW" altLang="en-US" sz="1100" u="none" strike="noStrike" dirty="0" smtClean="0">
                          <a:solidFill>
                            <a:schemeClr val="bg1"/>
                          </a:solidFill>
                          <a:effectLst/>
                          <a:latin typeface="+mn-lt"/>
                          <a:ea typeface="儷黑 Pro"/>
                          <a:cs typeface="儷黑 Pro"/>
                        </a:rPr>
                        <a:t>不包括外出用膳</a:t>
                      </a:r>
                      <a:r>
                        <a:rPr lang="en-US" altLang="zh-TW" sz="1100" u="none" strike="noStrike" dirty="0" smtClean="0">
                          <a:solidFill>
                            <a:schemeClr val="bg1"/>
                          </a:solidFill>
                          <a:effectLst/>
                          <a:latin typeface="+mn-lt"/>
                          <a:ea typeface="儷黑 Pro"/>
                          <a:cs typeface="儷黑 Pro"/>
                        </a:rPr>
                        <a:t>)</a:t>
                      </a:r>
                      <a:r>
                        <a:rPr lang="en-US" sz="1100" u="none" strike="noStrike" dirty="0" smtClean="0">
                          <a:solidFill>
                            <a:schemeClr val="bg1"/>
                          </a:solidFill>
                          <a:effectLst/>
                          <a:latin typeface="+mn-lt"/>
                          <a:ea typeface="儷黑 Pro"/>
                          <a:cs typeface="儷黑 Pro"/>
                        </a:rPr>
                        <a:t>Food </a:t>
                      </a:r>
                      <a:r>
                        <a:rPr lang="en-US" sz="1100" u="none" strike="noStrike" dirty="0">
                          <a:solidFill>
                            <a:schemeClr val="bg1"/>
                          </a:solidFill>
                          <a:effectLst/>
                          <a:latin typeface="+mn-lt"/>
                          <a:ea typeface="儷黑 Pro"/>
                          <a:cs typeface="儷黑 Pro"/>
                        </a:rPr>
                        <a:t>at home</a:t>
                      </a:r>
                      <a:endParaRPr lang="en-US" sz="1100" b="0" i="0" u="none" strike="noStrike" dirty="0">
                        <a:solidFill>
                          <a:schemeClr val="bg1"/>
                        </a:solidFill>
                        <a:effectLst/>
                        <a:latin typeface="+mn-lt"/>
                        <a:ea typeface="儷黑 Pro"/>
                        <a:cs typeface="儷黑 Pro"/>
                      </a:endParaRPr>
                    </a:p>
                  </a:txBody>
                  <a:tcPr marL="13305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smtClean="0">
                          <a:solidFill>
                            <a:schemeClr val="bg1"/>
                          </a:solidFill>
                          <a:effectLst/>
                          <a:latin typeface="+mn-lt"/>
                          <a:ea typeface="儷黑 Pro"/>
                          <a:cs typeface="儷黑 Pro"/>
                        </a:rPr>
                        <a:t>2244.5</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38372">
                <a:tc>
                  <a:txBody>
                    <a:bodyPr/>
                    <a:lstStyle/>
                    <a:p>
                      <a:pPr algn="l" fontAlgn="ctr"/>
                      <a:r>
                        <a:rPr lang="zh-TW" altLang="en-US" sz="1100" u="none" strike="noStrike" dirty="0" smtClean="0">
                          <a:solidFill>
                            <a:schemeClr val="bg1"/>
                          </a:solidFill>
                          <a:effectLst/>
                          <a:latin typeface="+mn-lt"/>
                          <a:ea typeface="儷黑 Pro"/>
                          <a:cs typeface="儷黑 Pro"/>
                        </a:rPr>
                        <a:t>米</a:t>
                      </a:r>
                      <a:r>
                        <a:rPr lang="en-US" sz="1100" u="none" strike="noStrike" dirty="0" smtClean="0">
                          <a:solidFill>
                            <a:schemeClr val="bg1"/>
                          </a:solidFill>
                          <a:effectLst/>
                          <a:latin typeface="+mn-lt"/>
                          <a:ea typeface="儷黑 Pro"/>
                          <a:cs typeface="儷黑 Pro"/>
                        </a:rPr>
                        <a:t>Rice</a:t>
                      </a:r>
                      <a:endParaRPr lang="en-US" sz="1100" b="0" i="0" u="none" strike="noStrike" dirty="0">
                        <a:solidFill>
                          <a:schemeClr val="bg1"/>
                        </a:solidFill>
                        <a:effectLst/>
                        <a:latin typeface="+mn-lt"/>
                        <a:ea typeface="儷黑 Pro"/>
                        <a:cs typeface="儷黑 Pro"/>
                      </a:endParaRPr>
                    </a:p>
                  </a:txBody>
                  <a:tcPr marL="199580"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smtClean="0">
                          <a:solidFill>
                            <a:schemeClr val="bg1"/>
                          </a:solidFill>
                          <a:effectLst/>
                          <a:latin typeface="+mn-lt"/>
                          <a:ea typeface="儷黑 Pro"/>
                          <a:cs typeface="儷黑 Pro"/>
                        </a:rPr>
                        <a:t>713.6</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其他穀類和穀類製品</a:t>
                      </a:r>
                      <a:r>
                        <a:rPr lang="en-US" sz="1100" u="none" strike="noStrike" dirty="0" smtClean="0">
                          <a:solidFill>
                            <a:schemeClr val="bg1"/>
                          </a:solidFill>
                          <a:effectLst/>
                          <a:latin typeface="+mn-lt"/>
                          <a:ea typeface="儷黑 Pro"/>
                          <a:cs typeface="儷黑 Pro"/>
                        </a:rPr>
                        <a:t>Other cereals and cereal preparations</a:t>
                      </a:r>
                      <a:endParaRPr lang="en-US" sz="1100" b="0" i="0" u="none" strike="noStrike" dirty="0">
                        <a:solidFill>
                          <a:schemeClr val="bg1"/>
                        </a:solidFill>
                        <a:effectLst/>
                        <a:latin typeface="+mn-lt"/>
                        <a:ea typeface="儷黑 Pro"/>
                        <a:cs typeface="儷黑 Pro"/>
                      </a:endParaRPr>
                    </a:p>
                  </a:txBody>
                  <a:tcPr marL="266107"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56.3</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麵包及糕餅</a:t>
                      </a:r>
                      <a:r>
                        <a:rPr lang="en-US" sz="1100" u="none" strike="noStrike" dirty="0" smtClean="0">
                          <a:solidFill>
                            <a:schemeClr val="bg1"/>
                          </a:solidFill>
                          <a:effectLst/>
                          <a:latin typeface="+mn-lt"/>
                          <a:ea typeface="儷黑 Pro"/>
                          <a:cs typeface="儷黑 Pro"/>
                        </a:rPr>
                        <a:t>Bakery </a:t>
                      </a:r>
                      <a:r>
                        <a:rPr lang="en-US" sz="1100" u="none" strike="noStrike" dirty="0">
                          <a:solidFill>
                            <a:schemeClr val="bg1"/>
                          </a:solidFill>
                          <a:effectLst/>
                          <a:latin typeface="+mn-lt"/>
                          <a:ea typeface="儷黑 Pro"/>
                          <a:cs typeface="儷黑 Pro"/>
                        </a:rPr>
                        <a:t>products</a:t>
                      </a:r>
                      <a:endParaRPr lang="en-US" sz="1100" b="0" i="0" u="none" strike="noStrike" dirty="0">
                        <a:solidFill>
                          <a:schemeClr val="bg1"/>
                        </a:solidFill>
                        <a:effectLst/>
                        <a:latin typeface="+mn-lt"/>
                        <a:ea typeface="儷黑 Pro"/>
                        <a:cs typeface="儷黑 Pro"/>
                      </a:endParaRPr>
                    </a:p>
                  </a:txBody>
                  <a:tcPr marL="266107"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171</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en-US" sz="1100" u="none" strike="noStrike" dirty="0" smtClean="0">
                          <a:solidFill>
                            <a:schemeClr val="bg1"/>
                          </a:solidFill>
                          <a:effectLst/>
                          <a:latin typeface="+mn-lt"/>
                          <a:ea typeface="儷黑 Pro"/>
                          <a:cs typeface="儷黑 Pro"/>
                        </a:rPr>
                        <a:t>  </a:t>
                      </a:r>
                      <a:r>
                        <a:rPr lang="zh-TW" altLang="en-US" sz="1100" u="none" strike="noStrike" dirty="0" smtClean="0">
                          <a:solidFill>
                            <a:schemeClr val="bg1"/>
                          </a:solidFill>
                          <a:effectLst/>
                          <a:latin typeface="+mn-lt"/>
                          <a:ea typeface="儷黑 Pro"/>
                          <a:cs typeface="儷黑 Pro"/>
                        </a:rPr>
                        <a:t>雞蛋</a:t>
                      </a:r>
                      <a:r>
                        <a:rPr lang="en-US" sz="1100" u="none" strike="noStrike" dirty="0" smtClean="0">
                          <a:solidFill>
                            <a:schemeClr val="bg1"/>
                          </a:solidFill>
                          <a:effectLst/>
                          <a:latin typeface="+mn-lt"/>
                          <a:ea typeface="儷黑 Pro"/>
                          <a:cs typeface="儷黑 Pro"/>
                        </a:rPr>
                        <a:t>Eggs</a:t>
                      </a:r>
                      <a:endParaRPr lang="en-US" sz="1100" b="0" i="0" u="none" strike="noStrike" dirty="0">
                        <a:solidFill>
                          <a:schemeClr val="bg1"/>
                        </a:solidFill>
                        <a:effectLst/>
                        <a:latin typeface="+mn-lt"/>
                        <a:ea typeface="儷黑 Pro"/>
                        <a:cs typeface="儷黑 Pro"/>
                      </a:endParaRPr>
                    </a:p>
                  </a:txBody>
                  <a:tcPr marL="199580"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28</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牛肉</a:t>
                      </a:r>
                      <a:r>
                        <a:rPr lang="en-US" sz="1100" u="none" strike="noStrike" dirty="0" smtClean="0">
                          <a:solidFill>
                            <a:schemeClr val="bg1"/>
                          </a:solidFill>
                          <a:effectLst/>
                          <a:latin typeface="+mn-lt"/>
                          <a:ea typeface="儷黑 Pro"/>
                          <a:cs typeface="儷黑 Pro"/>
                        </a:rPr>
                        <a:t>Beef</a:t>
                      </a:r>
                      <a:endParaRPr lang="en-US" sz="1100" b="0" i="0" u="none" strike="noStrike" dirty="0">
                        <a:solidFill>
                          <a:schemeClr val="bg1"/>
                        </a:solidFill>
                        <a:effectLst/>
                        <a:latin typeface="+mn-lt"/>
                        <a:ea typeface="儷黑 Pro"/>
                        <a:cs typeface="儷黑 Pro"/>
                      </a:endParaRPr>
                    </a:p>
                  </a:txBody>
                  <a:tcPr marL="266107"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48</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豬肉</a:t>
                      </a:r>
                      <a:r>
                        <a:rPr lang="en-US" sz="1100" u="none" strike="noStrike" dirty="0" smtClean="0">
                          <a:solidFill>
                            <a:schemeClr val="bg1"/>
                          </a:solidFill>
                          <a:effectLst/>
                          <a:latin typeface="+mn-lt"/>
                          <a:ea typeface="儷黑 Pro"/>
                          <a:cs typeface="儷黑 Pro"/>
                        </a:rPr>
                        <a:t>Pork</a:t>
                      </a:r>
                      <a:endParaRPr lang="en-US" sz="1100" b="0" i="0" u="none" strike="noStrike" dirty="0">
                        <a:solidFill>
                          <a:schemeClr val="bg1"/>
                        </a:solidFill>
                        <a:effectLst/>
                        <a:latin typeface="+mn-lt"/>
                        <a:ea typeface="儷黑 Pro"/>
                        <a:cs typeface="儷黑 Pro"/>
                      </a:endParaRPr>
                    </a:p>
                  </a:txBody>
                  <a:tcPr marL="266107"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smtClean="0">
                          <a:solidFill>
                            <a:schemeClr val="bg1"/>
                          </a:solidFill>
                          <a:effectLst/>
                          <a:latin typeface="+mn-lt"/>
                          <a:ea typeface="儷黑 Pro"/>
                          <a:cs typeface="儷黑 Pro"/>
                        </a:rPr>
                        <a:t>247</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家禽</a:t>
                      </a:r>
                      <a:r>
                        <a:rPr lang="en-US" sz="1100" u="none" strike="noStrike" dirty="0" smtClean="0">
                          <a:solidFill>
                            <a:schemeClr val="bg1"/>
                          </a:solidFill>
                          <a:effectLst/>
                          <a:latin typeface="+mn-lt"/>
                          <a:ea typeface="儷黑 Pro"/>
                          <a:cs typeface="儷黑 Pro"/>
                        </a:rPr>
                        <a:t>Poultry</a:t>
                      </a:r>
                      <a:endParaRPr lang="en-US" sz="1100" b="0" i="0" u="none" strike="noStrike" dirty="0">
                        <a:solidFill>
                          <a:schemeClr val="bg1"/>
                        </a:solidFill>
                        <a:effectLst/>
                        <a:latin typeface="+mn-lt"/>
                        <a:ea typeface="儷黑 Pro"/>
                        <a:cs typeface="儷黑 Pro"/>
                      </a:endParaRPr>
                    </a:p>
                  </a:txBody>
                  <a:tcPr marL="266107"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87</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魚類及海鮮</a:t>
                      </a:r>
                      <a:r>
                        <a:rPr lang="en-US" sz="1100" u="none" strike="noStrike" dirty="0" smtClean="0">
                          <a:solidFill>
                            <a:schemeClr val="bg1"/>
                          </a:solidFill>
                          <a:effectLst/>
                          <a:latin typeface="+mn-lt"/>
                          <a:ea typeface="儷黑 Pro"/>
                          <a:cs typeface="儷黑 Pro"/>
                        </a:rPr>
                        <a:t>Fish </a:t>
                      </a:r>
                      <a:r>
                        <a:rPr lang="en-US" sz="1100" u="none" strike="noStrike" dirty="0">
                          <a:solidFill>
                            <a:schemeClr val="bg1"/>
                          </a:solidFill>
                          <a:effectLst/>
                          <a:latin typeface="+mn-lt"/>
                          <a:ea typeface="儷黑 Pro"/>
                          <a:cs typeface="儷黑 Pro"/>
                        </a:rPr>
                        <a:t>and seafood</a:t>
                      </a:r>
                      <a:endParaRPr lang="en-US" sz="1100" b="0" i="0" u="none" strike="noStrike" dirty="0">
                        <a:solidFill>
                          <a:schemeClr val="bg1"/>
                        </a:solidFill>
                        <a:effectLst/>
                        <a:latin typeface="+mn-lt"/>
                        <a:ea typeface="儷黑 Pro"/>
                        <a:cs typeface="儷黑 Pro"/>
                      </a:endParaRPr>
                    </a:p>
                  </a:txBody>
                  <a:tcPr marL="266107"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smtClean="0">
                          <a:solidFill>
                            <a:schemeClr val="bg1"/>
                          </a:solidFill>
                          <a:effectLst/>
                          <a:latin typeface="+mn-lt"/>
                          <a:ea typeface="儷黑 Pro"/>
                          <a:cs typeface="儷黑 Pro"/>
                        </a:rPr>
                        <a:t>314</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新鮮蔬菜</a:t>
                      </a:r>
                      <a:r>
                        <a:rPr lang="en-US" sz="1100" u="none" strike="noStrike" dirty="0" smtClean="0">
                          <a:solidFill>
                            <a:schemeClr val="bg1"/>
                          </a:solidFill>
                          <a:effectLst/>
                          <a:latin typeface="+mn-lt"/>
                          <a:ea typeface="儷黑 Pro"/>
                          <a:cs typeface="儷黑 Pro"/>
                        </a:rPr>
                        <a:t>Fresh vegetables </a:t>
                      </a:r>
                      <a:endParaRPr lang="en-US" sz="1100" b="0" i="0" u="none" strike="noStrike" dirty="0">
                        <a:solidFill>
                          <a:schemeClr val="bg1"/>
                        </a:solidFill>
                        <a:effectLst/>
                        <a:latin typeface="+mn-lt"/>
                        <a:ea typeface="儷黑 Pro"/>
                        <a:cs typeface="儷黑 Pro"/>
                      </a:endParaRPr>
                    </a:p>
                  </a:txBody>
                  <a:tcPr marL="266107"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251</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新鮮水果</a:t>
                      </a:r>
                      <a:r>
                        <a:rPr lang="en-US" sz="1100" u="none" strike="noStrike" dirty="0" smtClean="0">
                          <a:solidFill>
                            <a:schemeClr val="bg1"/>
                          </a:solidFill>
                          <a:effectLst/>
                          <a:latin typeface="+mn-lt"/>
                          <a:ea typeface="儷黑 Pro"/>
                          <a:cs typeface="儷黑 Pro"/>
                        </a:rPr>
                        <a:t>Fresh fruit</a:t>
                      </a:r>
                      <a:endParaRPr lang="en-US" sz="1100" b="0" i="0" u="none" strike="noStrike" dirty="0">
                        <a:solidFill>
                          <a:schemeClr val="bg1"/>
                        </a:solidFill>
                        <a:effectLst/>
                        <a:latin typeface="+mn-lt"/>
                        <a:ea typeface="儷黑 Pro"/>
                        <a:cs typeface="儷黑 Pro"/>
                      </a:endParaRPr>
                    </a:p>
                  </a:txBody>
                  <a:tcPr marL="266107"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154</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其他食品</a:t>
                      </a:r>
                      <a:r>
                        <a:rPr lang="en-US" sz="1100" u="none" strike="noStrike" dirty="0" smtClean="0">
                          <a:solidFill>
                            <a:schemeClr val="bg1"/>
                          </a:solidFill>
                          <a:effectLst/>
                          <a:latin typeface="+mn-lt"/>
                          <a:ea typeface="儷黑 Pro"/>
                          <a:cs typeface="儷黑 Pro"/>
                        </a:rPr>
                        <a:t>Other </a:t>
                      </a:r>
                      <a:r>
                        <a:rPr lang="en-US" sz="1100" u="none" strike="noStrike" dirty="0">
                          <a:solidFill>
                            <a:schemeClr val="bg1"/>
                          </a:solidFill>
                          <a:effectLst/>
                          <a:latin typeface="+mn-lt"/>
                          <a:ea typeface="儷黑 Pro"/>
                          <a:cs typeface="儷黑 Pro"/>
                        </a:rPr>
                        <a:t>food at home</a:t>
                      </a:r>
                      <a:endParaRPr lang="en-US" sz="1100" b="0" i="0" u="none" strike="noStrike" dirty="0">
                        <a:solidFill>
                          <a:schemeClr val="bg1"/>
                        </a:solidFill>
                        <a:effectLst/>
                        <a:latin typeface="+mn-lt"/>
                        <a:ea typeface="儷黑 Pro"/>
                        <a:cs typeface="儷黑 Pro"/>
                      </a:endParaRPr>
                    </a:p>
                  </a:txBody>
                  <a:tcPr marL="199580"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175</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zh-TW" altLang="en-US" sz="1100" u="none" strike="noStrike" dirty="0" smtClean="0">
                          <a:solidFill>
                            <a:schemeClr val="bg1"/>
                          </a:solidFill>
                          <a:effectLst/>
                          <a:latin typeface="+mn-lt"/>
                          <a:ea typeface="儷黑 Pro"/>
                          <a:cs typeface="儷黑 Pro"/>
                        </a:rPr>
                        <a:t>外出用膳</a:t>
                      </a:r>
                      <a:r>
                        <a:rPr lang="en-US" sz="1100" u="none" strike="noStrike" dirty="0" smtClean="0">
                          <a:solidFill>
                            <a:schemeClr val="bg1"/>
                          </a:solidFill>
                          <a:effectLst/>
                          <a:latin typeface="+mn-lt"/>
                          <a:ea typeface="儷黑 Pro"/>
                          <a:cs typeface="儷黑 Pro"/>
                        </a:rPr>
                        <a:t>Food </a:t>
                      </a:r>
                      <a:r>
                        <a:rPr lang="en-US" sz="1100" u="none" strike="noStrike" dirty="0">
                          <a:solidFill>
                            <a:schemeClr val="bg1"/>
                          </a:solidFill>
                          <a:effectLst/>
                          <a:latin typeface="+mn-lt"/>
                          <a:ea typeface="儷黑 Pro"/>
                          <a:cs typeface="儷黑 Pro"/>
                        </a:rPr>
                        <a:t>away from home</a:t>
                      </a:r>
                      <a:endParaRPr lang="en-US" sz="1100" b="0" i="0" u="none" strike="noStrike" dirty="0">
                        <a:solidFill>
                          <a:schemeClr val="bg1"/>
                        </a:solidFill>
                        <a:effectLst/>
                        <a:latin typeface="+mn-lt"/>
                        <a:ea typeface="儷黑 Pro"/>
                        <a:cs typeface="儷黑 Pro"/>
                      </a:endParaRPr>
                    </a:p>
                  </a:txBody>
                  <a:tcPr marL="13305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3691</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solidFill>
                        <a:srgbClr val="0A6F69"/>
                      </a:solidFill>
                      <a:prstDash val="solid"/>
                      <a:round/>
                      <a:headEnd type="none" w="med" len="med"/>
                      <a:tailEnd type="none" w="med" len="med"/>
                    </a:lnB>
                    <a:lnTlToBr w="12700" cmpd="sng">
                      <a:noFill/>
                      <a:prstDash val="solid"/>
                    </a:lnTlToBr>
                    <a:lnBlToTr w="12700" cmpd="sng">
                      <a:noFill/>
                      <a:prstDash val="solid"/>
                    </a:lnBlToTr>
                  </a:tcPr>
                </a:tc>
              </a:tr>
              <a:tr h="222506">
                <a:tc>
                  <a:txBody>
                    <a:bodyPr/>
                    <a:lstStyle/>
                    <a:p>
                      <a:pPr algn="l" fontAlgn="ctr"/>
                      <a:r>
                        <a:rPr lang="en-US" sz="1100" u="none" strike="noStrike" dirty="0" smtClean="0">
                          <a:solidFill>
                            <a:schemeClr val="bg1"/>
                          </a:solidFill>
                          <a:effectLst/>
                          <a:latin typeface="+mn-lt"/>
                          <a:ea typeface="儷黑 Pro"/>
                          <a:cs typeface="儷黑 Pro"/>
                        </a:rPr>
                        <a:t>  </a:t>
                      </a:r>
                      <a:r>
                        <a:rPr lang="zh-TW" altLang="en-US" sz="1100" u="none" strike="noStrike" dirty="0" smtClean="0">
                          <a:solidFill>
                            <a:schemeClr val="bg1"/>
                          </a:solidFill>
                          <a:effectLst/>
                          <a:latin typeface="+mn-lt"/>
                          <a:ea typeface="儷黑 Pro"/>
                          <a:cs typeface="儷黑 Pro"/>
                        </a:rPr>
                        <a:t>酒類與煙草</a:t>
                      </a:r>
                      <a:r>
                        <a:rPr lang="en-US" sz="1100" u="none" strike="noStrike" dirty="0" smtClean="0">
                          <a:solidFill>
                            <a:schemeClr val="bg1"/>
                          </a:solidFill>
                          <a:effectLst/>
                          <a:latin typeface="+mn-lt"/>
                          <a:ea typeface="儷黑 Pro"/>
                          <a:cs typeface="儷黑 Pro"/>
                        </a:rPr>
                        <a:t>Alcoholic</a:t>
                      </a:r>
                      <a:r>
                        <a:rPr lang="en-US" sz="1100" u="none" strike="noStrike" baseline="0" dirty="0" smtClean="0">
                          <a:solidFill>
                            <a:schemeClr val="bg1"/>
                          </a:solidFill>
                          <a:effectLst/>
                          <a:latin typeface="+mn-lt"/>
                          <a:ea typeface="儷黑 Pro"/>
                          <a:cs typeface="儷黑 Pro"/>
                        </a:rPr>
                        <a:t> drinks and tobacco</a:t>
                      </a:r>
                      <a:endParaRPr lang="en-US" sz="1100" b="0" i="0" u="none" strike="noStrike" dirty="0">
                        <a:solidFill>
                          <a:schemeClr val="bg1"/>
                        </a:solidFill>
                        <a:effectLst/>
                        <a:latin typeface="+mn-lt"/>
                        <a:ea typeface="儷黑 Pro"/>
                        <a:cs typeface="儷黑 Pro"/>
                      </a:endParaRPr>
                    </a:p>
                  </a:txBody>
                  <a:tcPr marL="66527"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1"/>
                          </a:solidFill>
                          <a:effectLst/>
                          <a:latin typeface="+mn-lt"/>
                          <a:ea typeface="儷黑 Pro"/>
                          <a:cs typeface="儷黑 Pro"/>
                        </a:rPr>
                        <a:t>126</a:t>
                      </a:r>
                      <a:endParaRPr lang="en-US" sz="1100" b="0" i="0" u="none" strike="noStrike" dirty="0">
                        <a:solidFill>
                          <a:schemeClr val="bg1"/>
                        </a:solidFill>
                        <a:effectLst/>
                        <a:latin typeface="+mn-lt"/>
                        <a:ea typeface="儷黑 Pro"/>
                        <a:cs typeface="儷黑 Pro"/>
                      </a:endParaRPr>
                    </a:p>
                  </a:txBody>
                  <a:tcPr marL="5544" marR="5544" marT="55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6F69"/>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24" name="Rectangle 123"/>
          <p:cNvSpPr/>
          <p:nvPr/>
        </p:nvSpPr>
        <p:spPr>
          <a:xfrm>
            <a:off x="7620044" y="2919341"/>
            <a:ext cx="424483" cy="238525"/>
          </a:xfrm>
          <a:prstGeom prst="rect">
            <a:avLst/>
          </a:prstGeom>
        </p:spPr>
        <p:txBody>
          <a:bodyPr wrap="none" lIns="68579" tIns="34289" rIns="68579" bIns="34289">
            <a:spAutoFit/>
          </a:bodyPr>
          <a:lstStyle/>
          <a:p>
            <a:pPr algn="r" defTabSz="685783" fontAlgn="b"/>
            <a:r>
              <a:rPr lang="en-US" sz="1100" dirty="0" smtClean="0">
                <a:solidFill>
                  <a:prstClr val="white"/>
                </a:solidFill>
                <a:latin typeface="Calibri"/>
                <a:ea typeface="Heiti TC Light"/>
                <a:cs typeface="Calibri"/>
              </a:rPr>
              <a:t>6062</a:t>
            </a:r>
            <a:endParaRPr lang="en-US" sz="1100" dirty="0">
              <a:solidFill>
                <a:prstClr val="white"/>
              </a:solidFill>
              <a:latin typeface="Calibri"/>
              <a:ea typeface="Heiti TC Light"/>
              <a:cs typeface="Calibri"/>
            </a:endParaRPr>
          </a:p>
        </p:txBody>
      </p:sp>
      <p:sp>
        <p:nvSpPr>
          <p:cNvPr id="88" name="Rectangle 87"/>
          <p:cNvSpPr/>
          <p:nvPr/>
        </p:nvSpPr>
        <p:spPr>
          <a:xfrm>
            <a:off x="622300" y="762001"/>
            <a:ext cx="7886700" cy="438580"/>
          </a:xfrm>
          <a:prstGeom prst="rect">
            <a:avLst/>
          </a:prstGeom>
        </p:spPr>
        <p:txBody>
          <a:bodyPr wrap="square" lIns="68579" tIns="34289" rIns="68579" bIns="34289">
            <a:spAutoFit/>
          </a:bodyPr>
          <a:lstStyle/>
          <a:p>
            <a:pPr algn="ctr" defTabSz="685783">
              <a:buClr>
                <a:srgbClr val="404040"/>
              </a:buClr>
              <a:buSzPct val="100000"/>
            </a:pPr>
            <a:r>
              <a:rPr lang="zh-TW" altLang="en-US" sz="1200" dirty="0" smtClean="0">
                <a:solidFill>
                  <a:prstClr val="white"/>
                </a:solidFill>
                <a:latin typeface="Calibri"/>
                <a:ea typeface="Heiti TC Light"/>
                <a:cs typeface="Calibri"/>
              </a:rPr>
              <a:t>稍後，你將會有一個簡單的每月開支和平均開支比較。</a:t>
            </a:r>
            <a:r>
              <a:rPr lang="en-US" sz="1200" dirty="0" smtClean="0">
                <a:solidFill>
                  <a:prstClr val="white"/>
                </a:solidFill>
                <a:latin typeface="Calibri"/>
                <a:ea typeface="Heiti TC Light"/>
                <a:cs typeface="Calibri"/>
              </a:rPr>
              <a:t>Later</a:t>
            </a:r>
            <a:r>
              <a:rPr lang="en-US" sz="1200" dirty="0">
                <a:solidFill>
                  <a:prstClr val="white"/>
                </a:solidFill>
                <a:latin typeface="Calibri"/>
                <a:ea typeface="Heiti TC Light"/>
                <a:cs typeface="Calibri"/>
              </a:rPr>
              <a:t>, you will go through a simple exercise to identify how your monthly spending compares to the average  spending.  </a:t>
            </a:r>
            <a:endParaRPr lang="en-US" sz="1200" dirty="0">
              <a:solidFill>
                <a:prstClr val="white"/>
              </a:solidFill>
              <a:latin typeface="Calibri"/>
              <a:ea typeface="Heiti TC Light"/>
              <a:cs typeface="Calibri"/>
              <a:sym typeface="Century Gothic"/>
            </a:endParaRPr>
          </a:p>
        </p:txBody>
      </p:sp>
    </p:spTree>
    <p:extLst>
      <p:ext uri="{BB962C8B-B14F-4D97-AF65-F5344CB8AC3E}">
        <p14:creationId xmlns:p14="http://schemas.microsoft.com/office/powerpoint/2010/main" val="3345826981"/>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F9AB990F-6E88-4EE4-8877-3E4B517B73B5}&quot;/&gt;&lt;isInvalidForFieldText val=&quot;0&quot;/&gt;&lt;Image&gt;&lt;filename val=&quot;C:\Users\video\AppData\Local\Temp\PR\data\asimages\{F9AB990F-6E88-4EE4-8877-3E4B517B73B5}_29.png&quot;/&gt;&lt;left val=&quot;432&quot;/&gt;&lt;top val=&quot;76&quot;/&gt;&lt;width val=&quot;283&quot;/&gt;&lt;height val=&quot;70&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F9AB990F-6E88-4EE4-8877-3E4B517B73B5}&quot;/&gt;&lt;isInvalidForFieldText val=&quot;0&quot;/&gt;&lt;Image&gt;&lt;filename val=&quot;C:\Users\video\AppData\Local\Temp\PR\data\asimages\{F9AB990F-6E88-4EE4-8877-3E4B517B73B5}_29.png&quot;/&gt;&lt;left val=&quot;432&quot;/&gt;&lt;top val=&quot;76&quot;/&gt;&lt;width val=&quot;283&quot;/&gt;&lt;height val=&quot;70&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3&quot;/&gt;&lt;/TableIndex&gt;&lt;/ShapeTextInfo&gt;"/>
  <p:tag name="PRESENTER_SHAPEINFO" val="&lt;ThreeDShapeInfo&gt;&lt;uuid val=&quot;{F9AB990F-6E88-4EE4-8877-3E4B517B73B5}&quot;/&gt;&lt;isInvalidForFieldText val=&quot;0&quot;/&gt;&lt;Image&gt;&lt;filename val=&quot;C:\Users\video\AppData\Local\Temp\PR\data\asimages\{F9AB990F-6E88-4EE4-8877-3E4B517B73B5}_29.png&quot;/&gt;&lt;left val=&quot;432&quot;/&gt;&lt;top val=&quot;76&quot;/&gt;&lt;width val=&quot;283&quot;/&gt;&lt;height val=&quot;70&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6&quot;/&gt;&lt;/TableIndex&gt;&lt;/ShapeTextInfo&gt;"/>
  <p:tag name="PRESENTER_SHAPEINFO" val="&lt;ThreeDShapeInfo&gt;&lt;uuid val=&quot;{BDF973C2-D1F0-4CF2-8FE6-63334BB5437E}&quot;/&gt;&lt;isInvalidForFieldText val=&quot;0&quot;/&gt;&lt;Image&gt;&lt;filename val=&quot;C:\Users\video\AppData\Local\Temp\PR\data\asimages\{BDF973C2-D1F0-4CF2-8FE6-63334BB5437E}_29.png&quot;/&gt;&lt;left val=&quot;0&quot;/&gt;&lt;top val=&quot;471&quot;/&gt;&lt;width val=&quot;721&quot;/&gt;&lt;height val=&quot;70&quot;/&gt;&lt;hasText val=&quot;1&quot;/&gt;&lt;/Image&gt;&lt;/ThreeDShapeInfo&gt;"/>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861</TotalTime>
  <Words>5752</Words>
  <Application>Microsoft Office PowerPoint</Application>
  <PresentationFormat>On-screen Show (16:9)</PresentationFormat>
  <Paragraphs>672</Paragraphs>
  <Slides>49</Slides>
  <Notes>30</Notes>
  <HiddenSlides>0</HiddenSlides>
  <MMClips>0</MMClips>
  <ScaleCrop>false</ScaleCrop>
  <HeadingPairs>
    <vt:vector size="4" baseType="variant">
      <vt:variant>
        <vt:lpstr>Theme</vt:lpstr>
      </vt:variant>
      <vt:variant>
        <vt:i4>4</vt:i4>
      </vt:variant>
      <vt:variant>
        <vt:lpstr>Slide Titles</vt:lpstr>
      </vt:variant>
      <vt:variant>
        <vt:i4>49</vt:i4>
      </vt:variant>
    </vt:vector>
  </HeadingPairs>
  <TitlesOfParts>
    <vt:vector size="53" baseType="lpstr">
      <vt:lpstr>1_Office Theme</vt:lpstr>
      <vt:lpstr>2_Office Theme</vt:lpstr>
      <vt:lpstr>3_Office Theme</vt:lpstr>
      <vt:lpstr>NewUBP_Template20120514_Final</vt:lpstr>
      <vt:lpstr>購物年金打造超連鎖™事業 Growing UnFranchise™ Business with fully utilizing Shopping Annuity</vt:lpstr>
      <vt:lpstr>PowerPoint Presentation</vt:lpstr>
      <vt:lpstr>PowerPoint Presentation</vt:lpstr>
      <vt:lpstr>PowerPoint Presentation</vt:lpstr>
      <vt:lpstr>甚麼是年金 What is an Annuity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你選擇做那個角色? </vt:lpstr>
      <vt:lpstr>PowerPoint Presentation</vt:lpstr>
      <vt:lpstr>PowerPoint Presentation</vt:lpstr>
      <vt:lpstr>PowerPoint Presentation</vt:lpstr>
      <vt:lpstr>PowerPoint Presentation</vt:lpstr>
      <vt:lpstr>PowerPoint Presentation</vt:lpstr>
      <vt:lpstr>PowerPoint Presentation</vt:lpstr>
      <vt:lpstr>現金回贈 Cashback</vt:lpstr>
      <vt:lpstr>你選擇做那個角色?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你選的角色 Your role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2015 美安香港成功領袖會議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shaews</dc:creator>
  <cp:lastModifiedBy>Monie Chan</cp:lastModifiedBy>
  <cp:revision>62</cp:revision>
  <dcterms:created xsi:type="dcterms:W3CDTF">2015-08-31T12:01:52Z</dcterms:created>
  <dcterms:modified xsi:type="dcterms:W3CDTF">2015-09-16T07:54:00Z</dcterms:modified>
</cp:coreProperties>
</file>